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85" r:id="rId4"/>
    <p:sldId id="304" r:id="rId5"/>
    <p:sldId id="305" r:id="rId6"/>
    <p:sldId id="307" r:id="rId7"/>
    <p:sldId id="260" r:id="rId8"/>
    <p:sldId id="296" r:id="rId9"/>
    <p:sldId id="309" r:id="rId10"/>
    <p:sldId id="319" r:id="rId11"/>
    <p:sldId id="328" r:id="rId12"/>
    <p:sldId id="329" r:id="rId13"/>
    <p:sldId id="331" r:id="rId14"/>
    <p:sldId id="321" r:id="rId15"/>
    <p:sldId id="333" r:id="rId16"/>
    <p:sldId id="334" r:id="rId17"/>
    <p:sldId id="337" r:id="rId18"/>
    <p:sldId id="339" r:id="rId19"/>
    <p:sldId id="340" r:id="rId20"/>
    <p:sldId id="318" r:id="rId21"/>
    <p:sldId id="323" r:id="rId22"/>
    <p:sldId id="324" r:id="rId23"/>
    <p:sldId id="325" r:id="rId24"/>
    <p:sldId id="341" r:id="rId25"/>
  </p:sldIdLst>
  <p:sldSz cx="9144000" cy="6858000" type="screen4x3"/>
  <p:notesSz cx="6807200" cy="99393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43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pPr/>
              <a:t>07.11.2019</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07.11.2019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07.11.2019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pPr/>
              <a:t>07.11.2019</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pPr/>
              <a:t>07.11.2019</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07.11.2019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07.11.2019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pPr/>
              <a:t>07.11.2019</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07.11.2019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pPr/>
              <a:t>07.11.2019</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pPr/>
              <a:t>07.11.2019</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pPr/>
              <a:t>07.11.2019</a:t>
            </a:fld>
            <a:endParaRPr lang="ru-RU"/>
          </a:p>
        </p:txBody>
      </p:sp>
      <p:sp>
        <p:nvSpPr>
          <p:cNvPr id="3" name="Нижний колонтитул 2"/>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1.emf"/><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1700808"/>
            <a:ext cx="6696744" cy="1584176"/>
          </a:xfrm>
        </p:spPr>
        <p:txBody>
          <a:bodyPr>
            <a:normAutofit/>
          </a:bodyPr>
          <a:lstStyle/>
          <a:p>
            <a:pPr algn="ctr"/>
            <a:r>
              <a:rPr lang="en-US" sz="2400" dirty="0" smtClean="0">
                <a:solidFill>
                  <a:schemeClr val="tx1"/>
                </a:solidFill>
                <a:latin typeface="Times New Roman"/>
                <a:ea typeface="Calibri"/>
              </a:rPr>
              <a:t>Processing and analysis of marine data using modern program languages</a:t>
            </a:r>
            <a:endParaRPr lang="ru-RU" sz="2400" dirty="0">
              <a:solidFill>
                <a:schemeClr val="tx1"/>
              </a:solidFill>
              <a:cs typeface="Times New Roman" pitchFamily="18" charset="0"/>
            </a:endParaRPr>
          </a:p>
        </p:txBody>
      </p:sp>
      <p:sp>
        <p:nvSpPr>
          <p:cNvPr id="3" name="Подзаголовок 2"/>
          <p:cNvSpPr>
            <a:spLocks noGrp="1"/>
          </p:cNvSpPr>
          <p:nvPr>
            <p:ph type="subTitle" idx="1"/>
          </p:nvPr>
        </p:nvSpPr>
        <p:spPr>
          <a:xfrm>
            <a:off x="1115616" y="4052664"/>
            <a:ext cx="6984776" cy="2616696"/>
          </a:xfrm>
        </p:spPr>
        <p:txBody>
          <a:bodyPr>
            <a:normAutofit/>
          </a:bodyPr>
          <a:lstStyle/>
          <a:p>
            <a:pPr algn="r"/>
            <a:r>
              <a:rPr lang="en-US" sz="1600" dirty="0" smtClean="0">
                <a:solidFill>
                  <a:schemeClr val="accent1">
                    <a:lumMod val="75000"/>
                  </a:schemeClr>
                </a:solidFill>
              </a:rPr>
              <a:t>Natalia</a:t>
            </a:r>
            <a:r>
              <a:rPr lang="ru-RU" sz="1600" dirty="0" smtClean="0">
                <a:solidFill>
                  <a:schemeClr val="accent1">
                    <a:lumMod val="75000"/>
                  </a:schemeClr>
                </a:solidFill>
              </a:rPr>
              <a:t> </a:t>
            </a:r>
            <a:r>
              <a:rPr lang="en-US" sz="1600" dirty="0" err="1" smtClean="0">
                <a:solidFill>
                  <a:schemeClr val="accent1">
                    <a:lumMod val="75000"/>
                  </a:schemeClr>
                </a:solidFill>
              </a:rPr>
              <a:t>Zakharova</a:t>
            </a:r>
            <a:r>
              <a:rPr lang="en-US" sz="1600" dirty="0" smtClean="0">
                <a:solidFill>
                  <a:schemeClr val="accent1">
                    <a:lumMod val="75000"/>
                  </a:schemeClr>
                </a:solidFill>
              </a:rPr>
              <a:t>, Natalia </a:t>
            </a:r>
            <a:r>
              <a:rPr lang="en-US" sz="1600" smtClean="0">
                <a:solidFill>
                  <a:schemeClr val="accent1">
                    <a:lumMod val="75000"/>
                  </a:schemeClr>
                </a:solidFill>
              </a:rPr>
              <a:t>Lezina</a:t>
            </a:r>
            <a:endParaRPr lang="en-US" sz="1600" dirty="0" smtClean="0">
              <a:solidFill>
                <a:schemeClr val="accent1">
                  <a:lumMod val="75000"/>
                </a:schemeClr>
              </a:solidFill>
            </a:endParaRPr>
          </a:p>
          <a:p>
            <a:pPr algn="r"/>
            <a:endParaRPr lang="en-US" sz="1800" dirty="0" smtClean="0">
              <a:solidFill>
                <a:schemeClr val="accent1">
                  <a:lumMod val="75000"/>
                </a:schemeClr>
              </a:solidFill>
            </a:endParaRPr>
          </a:p>
          <a:p>
            <a:pPr algn="r"/>
            <a:endParaRPr lang="en-US" sz="1800" dirty="0" smtClean="0">
              <a:solidFill>
                <a:schemeClr val="accent1">
                  <a:lumMod val="75000"/>
                </a:schemeClr>
              </a:solidFill>
            </a:endParaRPr>
          </a:p>
          <a:p>
            <a:pPr algn="r"/>
            <a:endParaRPr lang="en-US" sz="1800" dirty="0" smtClean="0">
              <a:solidFill>
                <a:schemeClr val="accent1">
                  <a:lumMod val="75000"/>
                </a:schemeClr>
              </a:solidFill>
            </a:endParaRPr>
          </a:p>
          <a:p>
            <a:pPr algn="r"/>
            <a:endParaRPr lang="en-US" sz="1800" dirty="0" smtClean="0">
              <a:solidFill>
                <a:schemeClr val="accent1">
                  <a:lumMod val="75000"/>
                </a:schemeClr>
              </a:solidFill>
            </a:endParaRPr>
          </a:p>
          <a:p>
            <a:pPr algn="ctr"/>
            <a:r>
              <a:rPr lang="en-US" sz="1600" dirty="0" smtClean="0">
                <a:solidFill>
                  <a:schemeClr val="accent1">
                    <a:lumMod val="75000"/>
                  </a:schemeClr>
                </a:solidFill>
              </a:rPr>
              <a:t>Vladivostok</a:t>
            </a:r>
            <a:r>
              <a:rPr lang="ru-RU" sz="1600" dirty="0" smtClean="0">
                <a:solidFill>
                  <a:schemeClr val="accent1">
                    <a:lumMod val="75000"/>
                  </a:schemeClr>
                </a:solidFill>
              </a:rPr>
              <a:t>,</a:t>
            </a:r>
            <a:r>
              <a:rPr lang="en-US" sz="1600" dirty="0" smtClean="0">
                <a:solidFill>
                  <a:schemeClr val="accent1">
                    <a:lumMod val="75000"/>
                  </a:schemeClr>
                </a:solidFill>
              </a:rPr>
              <a:t> 201</a:t>
            </a:r>
            <a:r>
              <a:rPr lang="ru-RU" sz="1600" dirty="0" smtClean="0">
                <a:solidFill>
                  <a:schemeClr val="accent1">
                    <a:lumMod val="75000"/>
                  </a:schemeClr>
                </a:solidFill>
              </a:rPr>
              <a:t>9</a:t>
            </a:r>
            <a:endParaRPr lang="en-US" sz="1600" dirty="0" smtClean="0">
              <a:solidFill>
                <a:schemeClr val="accent1">
                  <a:lumMod val="75000"/>
                </a:schemeClr>
              </a:solidFill>
            </a:endParaRPr>
          </a:p>
          <a:p>
            <a:pPr algn="r"/>
            <a:endParaRPr lang="en-US" dirty="0" smtClean="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08305" y="260648"/>
            <a:ext cx="1293163" cy="1311368"/>
          </a:xfrm>
          <a:prstGeom prst="rect">
            <a:avLst/>
          </a:prstGeom>
        </p:spPr>
      </p:pic>
      <p:sp>
        <p:nvSpPr>
          <p:cNvPr id="8" name="TextBox 7"/>
          <p:cNvSpPr txBox="1"/>
          <p:nvPr/>
        </p:nvSpPr>
        <p:spPr>
          <a:xfrm>
            <a:off x="1403648" y="1"/>
            <a:ext cx="6120680" cy="830997"/>
          </a:xfrm>
          <a:prstGeom prst="rect">
            <a:avLst/>
          </a:prstGeom>
          <a:noFill/>
        </p:spPr>
        <p:txBody>
          <a:bodyPr wrap="square" rtlCol="0">
            <a:spAutoFit/>
          </a:bodyPr>
          <a:lstStyle/>
          <a:p>
            <a:pPr algn="r"/>
            <a:endParaRPr lang="ru-RU" sz="1600" dirty="0" smtClean="0"/>
          </a:p>
          <a:p>
            <a:pPr algn="ctr"/>
            <a:r>
              <a:rPr lang="en-US" sz="1600" dirty="0" err="1" smtClean="0">
                <a:solidFill>
                  <a:schemeClr val="accent1">
                    <a:lumMod val="75000"/>
                  </a:schemeClr>
                </a:solidFill>
              </a:rPr>
              <a:t>Marchuk</a:t>
            </a:r>
            <a:r>
              <a:rPr lang="en-US" sz="1600" dirty="0" smtClean="0">
                <a:solidFill>
                  <a:schemeClr val="accent1">
                    <a:lumMod val="75000"/>
                  </a:schemeClr>
                </a:solidFill>
              </a:rPr>
              <a:t> Institute of Numerical Mathematics</a:t>
            </a:r>
          </a:p>
          <a:p>
            <a:pPr algn="ctr"/>
            <a:r>
              <a:rPr lang="en-US" sz="1600" dirty="0" smtClean="0">
                <a:solidFill>
                  <a:schemeClr val="accent1">
                    <a:lumMod val="75000"/>
                  </a:schemeClr>
                </a:solidFill>
              </a:rPr>
              <a:t>of the Russian Academy of Sciences</a:t>
            </a:r>
            <a:endParaRPr lang="ru-RU" sz="1600" dirty="0"/>
          </a:p>
        </p:txBody>
      </p:sp>
    </p:spTree>
    <p:extLst>
      <p:ext uri="{BB962C8B-B14F-4D97-AF65-F5344CB8AC3E}">
        <p14:creationId xmlns:p14="http://schemas.microsoft.com/office/powerpoint/2010/main" xmlns="" val="783594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1975"/>
          </a:xfrm>
        </p:spPr>
        <p:txBody>
          <a:bodyPr/>
          <a:lstStyle/>
          <a:p>
            <a:pPr>
              <a:defRPr/>
            </a:pPr>
            <a:r>
              <a:rPr lang="en-US" dirty="0" smtClean="0">
                <a:solidFill>
                  <a:schemeClr val="accent1">
                    <a:lumMod val="60000"/>
                    <a:lumOff val="40000"/>
                  </a:schemeClr>
                </a:solidFill>
              </a:rPr>
              <a:t>Data analysis</a:t>
            </a:r>
            <a:endParaRPr lang="ru-RU" dirty="0">
              <a:solidFill>
                <a:schemeClr val="accent1">
                  <a:lumMod val="60000"/>
                  <a:lumOff val="40000"/>
                </a:schemeClr>
              </a:solidFill>
            </a:endParaRPr>
          </a:p>
        </p:txBody>
      </p:sp>
      <p:sp>
        <p:nvSpPr>
          <p:cNvPr id="18435" name="Прямоугольник 9"/>
          <p:cNvSpPr>
            <a:spLocks noChangeArrowheads="1"/>
          </p:cNvSpPr>
          <p:nvPr/>
        </p:nvSpPr>
        <p:spPr bwMode="auto">
          <a:xfrm>
            <a:off x="683568" y="6021288"/>
            <a:ext cx="7777162" cy="276999"/>
          </a:xfrm>
          <a:prstGeom prst="rect">
            <a:avLst/>
          </a:prstGeom>
          <a:noFill/>
          <a:ln w="9525">
            <a:noFill/>
            <a:miter lim="800000"/>
            <a:headEnd/>
            <a:tailEnd/>
          </a:ln>
        </p:spPr>
        <p:txBody>
          <a:bodyPr>
            <a:spAutoFit/>
          </a:bodyPr>
          <a:lstStyle/>
          <a:p>
            <a:pPr algn="ctr"/>
            <a:r>
              <a:rPr lang="en-GB" sz="1200" dirty="0" smtClean="0"/>
              <a:t>Baltic (a) and Black (b) SST for 1982-2018 years, linear trend is indicated by the dotted line, ˚С.</a:t>
            </a:r>
            <a:endParaRPr lang="ru-RU" sz="1200" dirty="0"/>
          </a:p>
        </p:txBody>
      </p:sp>
      <p:sp>
        <p:nvSpPr>
          <p:cNvPr id="18436" name="TextBox 10"/>
          <p:cNvSpPr txBox="1">
            <a:spLocks noChangeArrowheads="1"/>
          </p:cNvSpPr>
          <p:nvPr/>
        </p:nvSpPr>
        <p:spPr bwMode="auto">
          <a:xfrm>
            <a:off x="395536" y="1322388"/>
            <a:ext cx="8280919" cy="3754874"/>
          </a:xfrm>
          <a:prstGeom prst="rect">
            <a:avLst/>
          </a:prstGeom>
          <a:noFill/>
          <a:ln w="9525">
            <a:noFill/>
            <a:miter lim="800000"/>
            <a:headEnd/>
            <a:tailEnd/>
          </a:ln>
        </p:spPr>
        <p:txBody>
          <a:bodyPr wrap="square">
            <a:spAutoFit/>
          </a:bodyPr>
          <a:lstStyle/>
          <a:p>
            <a:pPr indent="355600"/>
            <a:r>
              <a:rPr lang="en-US" sz="1400" dirty="0" smtClean="0"/>
              <a:t>The data analysis clearly represents a positive trend in changing of the sea surface temperature values for the Black and Baltic Seas. The graph of the changing surface temperature, averaged over the sea, is presented in Figure: (a) for the Baltic Sea and (b) for the Black Sea water area.</a:t>
            </a:r>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r>
              <a:rPr lang="en-US" sz="1400" dirty="0" smtClean="0"/>
              <a:t>(a)</a:t>
            </a:r>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r>
              <a:rPr lang="en-US" sz="1400" dirty="0" smtClean="0"/>
              <a:t>(b)</a:t>
            </a:r>
            <a:endParaRPr lang="ru-RU" sz="1400" dirty="0"/>
          </a:p>
        </p:txBody>
      </p:sp>
      <p:pic>
        <p:nvPicPr>
          <p:cNvPr id="34818" name="Рисунок 2"/>
          <p:cNvPicPr>
            <a:picLocks noChangeAspect="1" noChangeArrowheads="1"/>
          </p:cNvPicPr>
          <p:nvPr/>
        </p:nvPicPr>
        <p:blipFill>
          <a:blip r:embed="rId2" cstate="print"/>
          <a:srcRect/>
          <a:stretch>
            <a:fillRect/>
          </a:stretch>
        </p:blipFill>
        <p:spPr bwMode="auto">
          <a:xfrm>
            <a:off x="1691680" y="2060848"/>
            <a:ext cx="5448300" cy="1924050"/>
          </a:xfrm>
          <a:prstGeom prst="rect">
            <a:avLst/>
          </a:prstGeom>
          <a:noFill/>
          <a:ln w="9525">
            <a:noFill/>
            <a:miter lim="800000"/>
            <a:headEnd/>
            <a:tailEnd/>
          </a:ln>
        </p:spPr>
      </p:pic>
      <p:pic>
        <p:nvPicPr>
          <p:cNvPr id="34819" name="Рисунок 4"/>
          <p:cNvPicPr>
            <a:picLocks noChangeAspect="1" noChangeArrowheads="1"/>
          </p:cNvPicPr>
          <p:nvPr/>
        </p:nvPicPr>
        <p:blipFill>
          <a:blip r:embed="rId3" cstate="print"/>
          <a:srcRect/>
          <a:stretch>
            <a:fillRect/>
          </a:stretch>
        </p:blipFill>
        <p:spPr bwMode="auto">
          <a:xfrm>
            <a:off x="1763688" y="3933056"/>
            <a:ext cx="5457825"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1975"/>
          </a:xfrm>
        </p:spPr>
        <p:txBody>
          <a:bodyPr/>
          <a:lstStyle/>
          <a:p>
            <a:pPr>
              <a:defRPr/>
            </a:pPr>
            <a:r>
              <a:rPr lang="en-US" dirty="0" smtClean="0">
                <a:solidFill>
                  <a:schemeClr val="accent1">
                    <a:lumMod val="60000"/>
                    <a:lumOff val="40000"/>
                  </a:schemeClr>
                </a:solidFill>
              </a:rPr>
              <a:t>Data analysis</a:t>
            </a:r>
            <a:endParaRPr lang="ru-RU" dirty="0">
              <a:solidFill>
                <a:schemeClr val="accent1">
                  <a:lumMod val="60000"/>
                  <a:lumOff val="40000"/>
                </a:schemeClr>
              </a:solidFill>
            </a:endParaRPr>
          </a:p>
        </p:txBody>
      </p:sp>
      <p:sp>
        <p:nvSpPr>
          <p:cNvPr id="18435" name="Прямоугольник 9"/>
          <p:cNvSpPr>
            <a:spLocks noChangeArrowheads="1"/>
          </p:cNvSpPr>
          <p:nvPr/>
        </p:nvSpPr>
        <p:spPr bwMode="auto">
          <a:xfrm>
            <a:off x="683568" y="6021288"/>
            <a:ext cx="7777162" cy="461665"/>
          </a:xfrm>
          <a:prstGeom prst="rect">
            <a:avLst/>
          </a:prstGeom>
          <a:noFill/>
          <a:ln w="9525">
            <a:noFill/>
            <a:miter lim="800000"/>
            <a:headEnd/>
            <a:tailEnd/>
          </a:ln>
        </p:spPr>
        <p:txBody>
          <a:bodyPr>
            <a:spAutoFit/>
          </a:bodyPr>
          <a:lstStyle/>
          <a:p>
            <a:pPr algn="ctr"/>
            <a:r>
              <a:rPr lang="en-GB" sz="1200" dirty="0" smtClean="0"/>
              <a:t>Temporal variability of average annual values of the Baltic (a) and Black (b) SST for 1982 – 2018, linear trend is indicated by the dotted line, ˚С.</a:t>
            </a:r>
            <a:endParaRPr lang="ru-RU" sz="1200" dirty="0"/>
          </a:p>
        </p:txBody>
      </p:sp>
      <p:sp>
        <p:nvSpPr>
          <p:cNvPr id="18436" name="TextBox 10"/>
          <p:cNvSpPr txBox="1">
            <a:spLocks noChangeArrowheads="1"/>
          </p:cNvSpPr>
          <p:nvPr/>
        </p:nvSpPr>
        <p:spPr bwMode="auto">
          <a:xfrm>
            <a:off x="395536" y="1322388"/>
            <a:ext cx="8280919" cy="3539430"/>
          </a:xfrm>
          <a:prstGeom prst="rect">
            <a:avLst/>
          </a:prstGeom>
          <a:noFill/>
          <a:ln w="9525">
            <a:noFill/>
            <a:miter lim="800000"/>
            <a:headEnd/>
            <a:tailEnd/>
          </a:ln>
        </p:spPr>
        <p:txBody>
          <a:bodyPr wrap="square">
            <a:spAutoFit/>
          </a:bodyPr>
          <a:lstStyle/>
          <a:p>
            <a:pPr indent="355600"/>
            <a:r>
              <a:rPr lang="en-US" sz="1400" dirty="0" smtClean="0"/>
              <a:t>The data analysis clearly represents a positive trend in changing of the sea surface temperature values for the Black and Baltic Seas. The graph of the changing surface temperature, averaged over the year, is presented in Figure </a:t>
            </a:r>
          </a:p>
          <a:p>
            <a:pPr indent="355600"/>
            <a:endParaRPr lang="en-US" sz="1400" dirty="0" smtClean="0"/>
          </a:p>
          <a:p>
            <a:pPr indent="355600"/>
            <a:endParaRPr lang="en-US" sz="1400" dirty="0" smtClean="0"/>
          </a:p>
          <a:p>
            <a:pPr indent="355600"/>
            <a:endParaRPr lang="en-US" sz="1400" dirty="0" smtClean="0"/>
          </a:p>
          <a:p>
            <a:pPr indent="355600"/>
            <a:r>
              <a:rPr lang="en-US" sz="1400" dirty="0" smtClean="0"/>
              <a:t>(a)</a:t>
            </a:r>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r>
              <a:rPr lang="en-US" sz="1400" dirty="0" smtClean="0"/>
              <a:t>(b)</a:t>
            </a:r>
            <a:endParaRPr lang="ru-RU" sz="1400" dirty="0"/>
          </a:p>
        </p:txBody>
      </p:sp>
      <p:pic>
        <p:nvPicPr>
          <p:cNvPr id="35842" name="Рисунок 3"/>
          <p:cNvPicPr>
            <a:picLocks noChangeAspect="1" noChangeArrowheads="1"/>
          </p:cNvPicPr>
          <p:nvPr/>
        </p:nvPicPr>
        <p:blipFill>
          <a:blip r:embed="rId2" cstate="print"/>
          <a:srcRect/>
          <a:stretch>
            <a:fillRect/>
          </a:stretch>
        </p:blipFill>
        <p:spPr bwMode="auto">
          <a:xfrm>
            <a:off x="1835696" y="2132856"/>
            <a:ext cx="5229225" cy="1819275"/>
          </a:xfrm>
          <a:prstGeom prst="rect">
            <a:avLst/>
          </a:prstGeom>
          <a:noFill/>
          <a:ln w="9525">
            <a:noFill/>
            <a:miter lim="800000"/>
            <a:headEnd/>
            <a:tailEnd/>
          </a:ln>
        </p:spPr>
      </p:pic>
      <p:pic>
        <p:nvPicPr>
          <p:cNvPr id="35843" name="Рисунок 5"/>
          <p:cNvPicPr>
            <a:picLocks noChangeAspect="1" noChangeArrowheads="1"/>
          </p:cNvPicPr>
          <p:nvPr/>
        </p:nvPicPr>
        <p:blipFill>
          <a:blip r:embed="rId3" cstate="print"/>
          <a:srcRect/>
          <a:stretch>
            <a:fillRect/>
          </a:stretch>
        </p:blipFill>
        <p:spPr bwMode="auto">
          <a:xfrm>
            <a:off x="1691680" y="3938364"/>
            <a:ext cx="5457825"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1975"/>
          </a:xfrm>
        </p:spPr>
        <p:txBody>
          <a:bodyPr/>
          <a:lstStyle/>
          <a:p>
            <a:pPr>
              <a:defRPr/>
            </a:pPr>
            <a:r>
              <a:rPr lang="en-US" dirty="0" smtClean="0">
                <a:solidFill>
                  <a:schemeClr val="accent1">
                    <a:lumMod val="60000"/>
                    <a:lumOff val="40000"/>
                  </a:schemeClr>
                </a:solidFill>
              </a:rPr>
              <a:t>Data analysis. Baltic Sea</a:t>
            </a:r>
            <a:endParaRPr lang="ru-RU" dirty="0">
              <a:solidFill>
                <a:schemeClr val="accent1">
                  <a:lumMod val="60000"/>
                  <a:lumOff val="40000"/>
                </a:schemeClr>
              </a:solidFill>
            </a:endParaRPr>
          </a:p>
        </p:txBody>
      </p:sp>
      <p:sp>
        <p:nvSpPr>
          <p:cNvPr id="18436" name="TextBox 10"/>
          <p:cNvSpPr txBox="1">
            <a:spLocks noChangeArrowheads="1"/>
          </p:cNvSpPr>
          <p:nvPr/>
        </p:nvSpPr>
        <p:spPr bwMode="auto">
          <a:xfrm>
            <a:off x="395536" y="1322388"/>
            <a:ext cx="8280919" cy="4185761"/>
          </a:xfrm>
          <a:prstGeom prst="rect">
            <a:avLst/>
          </a:prstGeom>
          <a:noFill/>
          <a:ln w="9525">
            <a:noFill/>
            <a:miter lim="800000"/>
            <a:headEnd/>
            <a:tailEnd/>
          </a:ln>
        </p:spPr>
        <p:txBody>
          <a:bodyPr wrap="square">
            <a:spAutoFit/>
          </a:bodyPr>
          <a:lstStyle/>
          <a:p>
            <a:pPr indent="355600"/>
            <a:r>
              <a:rPr lang="en-US" sz="1400" dirty="0" smtClean="0"/>
              <a:t>The data analysis clearly represents a positive trend in changing of the sea surface temperature values for the Black and Baltic Seas. </a:t>
            </a:r>
          </a:p>
          <a:p>
            <a:pPr indent="355600"/>
            <a:endParaRPr lang="en-US" sz="1400" dirty="0" smtClean="0"/>
          </a:p>
          <a:p>
            <a:pPr indent="355600"/>
            <a:endParaRPr lang="en-US" sz="1400" dirty="0" smtClean="0"/>
          </a:p>
          <a:p>
            <a:pPr indent="355600"/>
            <a:endParaRPr lang="en-US" sz="1400" dirty="0" smtClean="0"/>
          </a:p>
          <a:p>
            <a:pPr indent="355600"/>
            <a:r>
              <a:rPr lang="en-US" sz="1400" dirty="0" smtClean="0"/>
              <a:t>(a)</a:t>
            </a:r>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r>
              <a:rPr lang="en-US" sz="1400" dirty="0" smtClean="0"/>
              <a:t>The trend in changing of the Baltic SST is positive, sea surface temperature rises with change rate +0.044 ±0.008 °C/year, where ±0.008 is dispersion. </a:t>
            </a:r>
          </a:p>
          <a:p>
            <a:pPr indent="355600"/>
            <a:endParaRPr lang="en-US" sz="1400" dirty="0" smtClean="0"/>
          </a:p>
          <a:p>
            <a:pPr indent="355600"/>
            <a:r>
              <a:rPr lang="en-US" sz="1400" dirty="0" smtClean="0"/>
              <a:t>To assess the statistical significance of the result obtained, a t-test was carried out, showed significant evidence (p-value &lt; 0.001) against the Null-hypothesis that there is no positive trend, therefore it is reasonable to conclude that average temperature does increase over time. </a:t>
            </a:r>
            <a:endParaRPr lang="ru-RU" sz="1400" dirty="0" smtClean="0"/>
          </a:p>
          <a:p>
            <a:pPr indent="355600"/>
            <a:endParaRPr lang="en-US" sz="1400" dirty="0" smtClean="0"/>
          </a:p>
        </p:txBody>
      </p:sp>
      <p:pic>
        <p:nvPicPr>
          <p:cNvPr id="35842" name="Рисунок 3"/>
          <p:cNvPicPr>
            <a:picLocks noChangeAspect="1" noChangeArrowheads="1"/>
          </p:cNvPicPr>
          <p:nvPr/>
        </p:nvPicPr>
        <p:blipFill>
          <a:blip r:embed="rId2" cstate="print"/>
          <a:srcRect/>
          <a:stretch>
            <a:fillRect/>
          </a:stretch>
        </p:blipFill>
        <p:spPr bwMode="auto">
          <a:xfrm>
            <a:off x="1835696" y="2132856"/>
            <a:ext cx="5229225" cy="181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Natasha\2018\Prezident\доклад\Снимок3.PNG"/>
          <p:cNvPicPr>
            <a:picLocks noChangeAspect="1" noChangeArrowheads="1"/>
          </p:cNvPicPr>
          <p:nvPr/>
        </p:nvPicPr>
        <p:blipFill>
          <a:blip r:embed="rId2" cstate="print"/>
          <a:srcRect/>
          <a:stretch>
            <a:fillRect/>
          </a:stretch>
        </p:blipFill>
        <p:spPr bwMode="auto">
          <a:xfrm>
            <a:off x="1763688" y="5373216"/>
            <a:ext cx="4608512" cy="2043137"/>
          </a:xfrm>
          <a:prstGeom prst="rect">
            <a:avLst/>
          </a:prstGeom>
          <a:noFill/>
          <a:ln w="9525">
            <a:noFill/>
            <a:miter lim="800000"/>
            <a:headEnd/>
            <a:tailEnd/>
          </a:ln>
          <a:effectLst>
            <a:outerShdw blurRad="50800" dist="50800" dir="5400000" algn="ctr" rotWithShape="0">
              <a:schemeClr val="bg1"/>
            </a:outerShdw>
          </a:effectLst>
        </p:spPr>
      </p:pic>
      <p:sp>
        <p:nvSpPr>
          <p:cNvPr id="2" name="Заголовок 1"/>
          <p:cNvSpPr>
            <a:spLocks noGrp="1"/>
          </p:cNvSpPr>
          <p:nvPr>
            <p:ph type="title"/>
          </p:nvPr>
        </p:nvSpPr>
        <p:spPr>
          <a:xfrm>
            <a:off x="457200" y="274638"/>
            <a:ext cx="7467600" cy="561975"/>
          </a:xfrm>
        </p:spPr>
        <p:txBody>
          <a:bodyPr/>
          <a:lstStyle/>
          <a:p>
            <a:pPr>
              <a:defRPr/>
            </a:pPr>
            <a:r>
              <a:rPr lang="en-US" dirty="0" smtClean="0">
                <a:solidFill>
                  <a:schemeClr val="accent1">
                    <a:lumMod val="60000"/>
                    <a:lumOff val="40000"/>
                  </a:schemeClr>
                </a:solidFill>
              </a:rPr>
              <a:t>Data analysis. Baltic Sea</a:t>
            </a:r>
            <a:endParaRPr lang="ru-RU" dirty="0">
              <a:solidFill>
                <a:schemeClr val="accent1">
                  <a:lumMod val="60000"/>
                  <a:lumOff val="40000"/>
                </a:schemeClr>
              </a:solidFill>
            </a:endParaRPr>
          </a:p>
        </p:txBody>
      </p:sp>
      <p:sp>
        <p:nvSpPr>
          <p:cNvPr id="18436" name="TextBox 10"/>
          <p:cNvSpPr txBox="1">
            <a:spLocks noChangeArrowheads="1"/>
          </p:cNvSpPr>
          <p:nvPr/>
        </p:nvSpPr>
        <p:spPr bwMode="auto">
          <a:xfrm>
            <a:off x="395536" y="1322388"/>
            <a:ext cx="8280919" cy="5047536"/>
          </a:xfrm>
          <a:prstGeom prst="rect">
            <a:avLst/>
          </a:prstGeom>
          <a:noFill/>
          <a:ln w="9525">
            <a:noFill/>
            <a:miter lim="800000"/>
            <a:headEnd/>
            <a:tailEnd/>
          </a:ln>
        </p:spPr>
        <p:txBody>
          <a:bodyPr wrap="square">
            <a:spAutoFit/>
          </a:bodyPr>
          <a:lstStyle/>
          <a:p>
            <a:pPr indent="355600"/>
            <a:r>
              <a:rPr lang="en-US" sz="1400" dirty="0" smtClean="0"/>
              <a:t>The data analysis clearly represents a positive trend in changing of the sea surface temperature values for the Black and Baltic Seas. </a:t>
            </a:r>
          </a:p>
          <a:p>
            <a:pPr indent="355600"/>
            <a:endParaRPr lang="en-US" sz="1400" dirty="0" smtClean="0"/>
          </a:p>
          <a:p>
            <a:pPr indent="355600"/>
            <a:endParaRPr lang="en-US" sz="1400" dirty="0" smtClean="0"/>
          </a:p>
          <a:p>
            <a:pPr indent="355600"/>
            <a:endParaRPr lang="en-US" sz="1400" dirty="0" smtClean="0"/>
          </a:p>
          <a:p>
            <a:pPr indent="355600"/>
            <a:r>
              <a:rPr lang="en-US" sz="1400" dirty="0" smtClean="0"/>
              <a:t>(a)</a:t>
            </a:r>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endParaRPr lang="en-US" sz="1400" dirty="0" smtClean="0"/>
          </a:p>
          <a:p>
            <a:pPr indent="355600"/>
            <a:r>
              <a:rPr lang="en-US" sz="1400" dirty="0" smtClean="0"/>
              <a:t>The trend in changing of the Baltic SST is positive, sea surface temperature rises with change rate </a:t>
            </a:r>
            <a:r>
              <a:rPr lang="en-US" sz="1400" u="sng" dirty="0" smtClean="0"/>
              <a:t>+0.044 ±0.008 °C/year</a:t>
            </a:r>
            <a:r>
              <a:rPr lang="en-US" sz="1400" dirty="0" smtClean="0"/>
              <a:t>, where ±0.008 is dispersion. </a:t>
            </a:r>
          </a:p>
          <a:p>
            <a:pPr indent="355600"/>
            <a:endParaRPr lang="en-US" sz="1400" dirty="0" smtClean="0"/>
          </a:p>
          <a:p>
            <a:pPr indent="355600"/>
            <a:r>
              <a:rPr lang="en-US" sz="1400" dirty="0" smtClean="0"/>
              <a:t>The result confirms the results of a similar study [6] conducted in 2014. The mentioned work on studying the climatic variability of SST and the level of the Baltic Sea showed that the average surface temperature of the Baltic Sea grew at a rate of </a:t>
            </a:r>
            <a:r>
              <a:rPr lang="en-US" sz="1400" u="sng" dirty="0" smtClean="0"/>
              <a:t>+0.04 ±0.02 °C/year </a:t>
            </a:r>
            <a:r>
              <a:rPr lang="en-US" sz="1400" dirty="0" smtClean="0"/>
              <a:t>during the period 1982-2013. </a:t>
            </a:r>
          </a:p>
          <a:p>
            <a:pPr indent="355600"/>
            <a:endParaRPr lang="en-US" sz="1400" dirty="0" smtClean="0"/>
          </a:p>
          <a:p>
            <a:pPr indent="355600"/>
            <a:endParaRPr lang="en-US" sz="1400" dirty="0" smtClean="0"/>
          </a:p>
          <a:p>
            <a:pPr indent="355600"/>
            <a:endParaRPr lang="en-US" sz="1400" dirty="0" smtClean="0"/>
          </a:p>
          <a:p>
            <a:pPr indent="355600"/>
            <a:endParaRPr lang="ru-RU" sz="1400" dirty="0" smtClean="0"/>
          </a:p>
          <a:p>
            <a:pPr indent="355600"/>
            <a:endParaRPr lang="en-US" sz="1400" dirty="0" smtClean="0"/>
          </a:p>
        </p:txBody>
      </p:sp>
      <p:pic>
        <p:nvPicPr>
          <p:cNvPr id="35842" name="Рисунок 3"/>
          <p:cNvPicPr>
            <a:picLocks noChangeAspect="1" noChangeArrowheads="1"/>
          </p:cNvPicPr>
          <p:nvPr/>
        </p:nvPicPr>
        <p:blipFill>
          <a:blip r:embed="rId3" cstate="print"/>
          <a:srcRect/>
          <a:stretch>
            <a:fillRect/>
          </a:stretch>
        </p:blipFill>
        <p:spPr bwMode="auto">
          <a:xfrm>
            <a:off x="1835696" y="2132856"/>
            <a:ext cx="5229225" cy="1819275"/>
          </a:xfrm>
          <a:prstGeom prst="rect">
            <a:avLst/>
          </a:prstGeom>
          <a:noFill/>
          <a:ln w="9525">
            <a:noFill/>
            <a:miter lim="800000"/>
            <a:headEnd/>
            <a:tailEnd/>
          </a:ln>
        </p:spPr>
      </p:pic>
      <p:sp>
        <p:nvSpPr>
          <p:cNvPr id="6" name="TextBox 5"/>
          <p:cNvSpPr txBox="1"/>
          <p:nvPr/>
        </p:nvSpPr>
        <p:spPr>
          <a:xfrm>
            <a:off x="6444208" y="5445224"/>
            <a:ext cx="2232248" cy="1492716"/>
          </a:xfrm>
          <a:prstGeom prst="rect">
            <a:avLst/>
          </a:prstGeom>
          <a:noFill/>
        </p:spPr>
        <p:txBody>
          <a:bodyPr wrap="square" rtlCol="0">
            <a:spAutoFit/>
          </a:bodyPr>
          <a:lstStyle/>
          <a:p>
            <a:r>
              <a:rPr lang="en-GB" sz="1100" dirty="0" smtClean="0"/>
              <a:t>[6] </a:t>
            </a:r>
            <a:r>
              <a:rPr lang="en-GB" sz="1100" dirty="0" err="1" smtClean="0"/>
              <a:t>Lebedev</a:t>
            </a:r>
            <a:r>
              <a:rPr lang="en-GB" sz="1100" dirty="0" smtClean="0"/>
              <a:t> S A 2014 Climatic changes in surface temperature and the level of the Baltic Sea according to remote sensing data </a:t>
            </a:r>
            <a:r>
              <a:rPr lang="en-GB" sz="1100" i="1" dirty="0" smtClean="0"/>
              <a:t>Amber Bridge. Journal of Regional Studies</a:t>
            </a:r>
            <a:r>
              <a:rPr lang="en-GB" sz="1100" dirty="0" smtClean="0"/>
              <a:t>  </a:t>
            </a:r>
            <a:r>
              <a:rPr lang="en-GB" sz="1100" b="1" dirty="0" smtClean="0"/>
              <a:t>1</a:t>
            </a:r>
            <a:r>
              <a:rPr lang="en-GB" sz="1100" dirty="0" smtClean="0"/>
              <a:t> (1) pp 78–95. (in Russian)</a:t>
            </a:r>
            <a:endParaRPr lang="ru-RU" sz="1100" dirty="0" smtClean="0"/>
          </a:p>
          <a:p>
            <a:endParaRPr lang="ru-RU"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1975"/>
          </a:xfrm>
        </p:spPr>
        <p:txBody>
          <a:bodyPr/>
          <a:lstStyle/>
          <a:p>
            <a:pPr>
              <a:defRPr/>
            </a:pPr>
            <a:r>
              <a:rPr lang="en-US" dirty="0" smtClean="0">
                <a:solidFill>
                  <a:schemeClr val="accent1">
                    <a:lumMod val="60000"/>
                    <a:lumOff val="40000"/>
                  </a:schemeClr>
                </a:solidFill>
              </a:rPr>
              <a:t>Data analysis. Baltic Sea</a:t>
            </a:r>
            <a:endParaRPr lang="ru-RU" dirty="0">
              <a:solidFill>
                <a:schemeClr val="accent1">
                  <a:lumMod val="60000"/>
                  <a:lumOff val="40000"/>
                </a:schemeClr>
              </a:solidFill>
            </a:endParaRPr>
          </a:p>
        </p:txBody>
      </p:sp>
      <p:sp>
        <p:nvSpPr>
          <p:cNvPr id="18436" name="TextBox 10"/>
          <p:cNvSpPr txBox="1">
            <a:spLocks noChangeArrowheads="1"/>
          </p:cNvSpPr>
          <p:nvPr/>
        </p:nvSpPr>
        <p:spPr bwMode="auto">
          <a:xfrm>
            <a:off x="539552" y="1196752"/>
            <a:ext cx="8136903" cy="5693866"/>
          </a:xfrm>
          <a:prstGeom prst="rect">
            <a:avLst/>
          </a:prstGeom>
          <a:noFill/>
          <a:ln w="9525">
            <a:noFill/>
            <a:miter lim="800000"/>
            <a:headEnd/>
            <a:tailEnd/>
          </a:ln>
        </p:spPr>
        <p:txBody>
          <a:bodyPr wrap="square">
            <a:spAutoFit/>
          </a:bodyPr>
          <a:lstStyle/>
          <a:p>
            <a:r>
              <a:rPr lang="en-GB" sz="1400" dirty="0" smtClean="0"/>
              <a:t>Another problem addressed by this research is the study of spatial temperature variability. This refers to the changing of the sea heating over time at each point of the considered area since the change in temperature values in the sea is not uniform. </a:t>
            </a:r>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pPr algn="ctr"/>
            <a:r>
              <a:rPr lang="en-GB" sz="1400" dirty="0" smtClean="0"/>
              <a:t>(</a:t>
            </a:r>
            <a:r>
              <a:rPr lang="en-US" sz="1400" dirty="0" smtClean="0"/>
              <a:t>a)				(b) </a:t>
            </a:r>
          </a:p>
          <a:p>
            <a:pPr algn="ctr"/>
            <a:r>
              <a:rPr lang="en-GB" sz="1400" b="1" dirty="0" smtClean="0"/>
              <a:t>Fig. </a:t>
            </a:r>
            <a:r>
              <a:rPr lang="en-GB" sz="1400" dirty="0" smtClean="0"/>
              <a:t>Change rate</a:t>
            </a:r>
            <a:r>
              <a:rPr lang="en-GB" sz="1400" b="1" dirty="0" smtClean="0"/>
              <a:t> </a:t>
            </a:r>
            <a:r>
              <a:rPr lang="en-GB" sz="1400" dirty="0" smtClean="0"/>
              <a:t>of the average annual values of the Baltic (a) and Black (b) SST for 1982 – 2018, linear trend is </a:t>
            </a:r>
            <a:r>
              <a:rPr lang="en-US" sz="1400" dirty="0" smtClean="0"/>
              <a:t>calculated in every point</a:t>
            </a:r>
            <a:r>
              <a:rPr lang="en-GB" sz="1400" dirty="0" smtClean="0"/>
              <a:t>, °C/year.</a:t>
            </a:r>
            <a:endParaRPr lang="ru-RU" sz="1400" b="1" dirty="0" smtClean="0"/>
          </a:p>
          <a:p>
            <a:endParaRPr lang="ru-RU" sz="1400" dirty="0" smtClean="0"/>
          </a:p>
          <a:p>
            <a:endParaRPr lang="ru-RU" sz="1400" dirty="0" smtClean="0"/>
          </a:p>
        </p:txBody>
      </p:sp>
      <p:sp>
        <p:nvSpPr>
          <p:cNvPr id="1229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5842" name="Picture 2" descr="BalticSeaTrend1982_2018_contour"/>
          <p:cNvPicPr>
            <a:picLocks noChangeAspect="1" noChangeArrowheads="1"/>
          </p:cNvPicPr>
          <p:nvPr/>
        </p:nvPicPr>
        <p:blipFill>
          <a:blip r:embed="rId2" cstate="print"/>
          <a:srcRect/>
          <a:stretch>
            <a:fillRect/>
          </a:stretch>
        </p:blipFill>
        <p:spPr bwMode="auto">
          <a:xfrm>
            <a:off x="611560" y="2132856"/>
            <a:ext cx="3776837"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1975"/>
          </a:xfrm>
        </p:spPr>
        <p:txBody>
          <a:bodyPr/>
          <a:lstStyle/>
          <a:p>
            <a:pPr>
              <a:defRPr/>
            </a:pPr>
            <a:r>
              <a:rPr lang="en-US" dirty="0" smtClean="0">
                <a:solidFill>
                  <a:schemeClr val="accent1">
                    <a:lumMod val="60000"/>
                    <a:lumOff val="40000"/>
                  </a:schemeClr>
                </a:solidFill>
              </a:rPr>
              <a:t>Data analysis. Baltic Sea</a:t>
            </a:r>
            <a:endParaRPr lang="ru-RU" dirty="0">
              <a:solidFill>
                <a:schemeClr val="accent1">
                  <a:lumMod val="60000"/>
                  <a:lumOff val="40000"/>
                </a:schemeClr>
              </a:solidFill>
            </a:endParaRPr>
          </a:p>
        </p:txBody>
      </p:sp>
      <p:sp>
        <p:nvSpPr>
          <p:cNvPr id="18436" name="TextBox 10"/>
          <p:cNvSpPr txBox="1">
            <a:spLocks noChangeArrowheads="1"/>
          </p:cNvSpPr>
          <p:nvPr/>
        </p:nvSpPr>
        <p:spPr bwMode="auto">
          <a:xfrm>
            <a:off x="467544" y="1196752"/>
            <a:ext cx="8280920" cy="5765874"/>
          </a:xfrm>
          <a:prstGeom prst="rect">
            <a:avLst/>
          </a:prstGeom>
          <a:noFill/>
          <a:ln w="9525">
            <a:noFill/>
            <a:miter lim="800000"/>
            <a:headEnd/>
            <a:tailEnd/>
          </a:ln>
        </p:spPr>
        <p:txBody>
          <a:bodyPr wrap="square">
            <a:spAutoFit/>
          </a:bodyPr>
          <a:lstStyle/>
          <a:p>
            <a:r>
              <a:rPr lang="en-GB" sz="1400" dirty="0" smtClean="0"/>
              <a:t>In the paper [6] the Gulf of Finland area has been identified as the region with the highest average SST growth rate for the years 1982 - 2013, which is +0.09 ±0.02°C/year. The analysis of observation data for 1982-2018 described in the present study illustrates that the average growth rate of SST in the Gulf of Finland is no longer so high, about +0.06 °C/year.</a:t>
            </a:r>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pPr algn="ctr"/>
            <a:r>
              <a:rPr lang="en-GB" sz="1400" dirty="0" smtClean="0"/>
              <a:t>(</a:t>
            </a:r>
            <a:r>
              <a:rPr lang="en-US" sz="1400" dirty="0" smtClean="0"/>
              <a:t>a)				(b)</a:t>
            </a:r>
            <a:endParaRPr lang="en-GB" sz="1400" dirty="0" smtClean="0"/>
          </a:p>
          <a:p>
            <a:pPr algn="ctr"/>
            <a:r>
              <a:rPr lang="en-GB" sz="1400" b="1" dirty="0" smtClean="0"/>
              <a:t>  Fig. </a:t>
            </a:r>
            <a:r>
              <a:rPr lang="en-GB" sz="1400" dirty="0" smtClean="0"/>
              <a:t>Change rate</a:t>
            </a:r>
            <a:r>
              <a:rPr lang="en-GB" sz="1400" b="1" dirty="0" smtClean="0"/>
              <a:t> </a:t>
            </a:r>
            <a:r>
              <a:rPr lang="en-GB" sz="1400" dirty="0" smtClean="0"/>
              <a:t>of the average annual values of the Baltic SST for 1982 – 2018 (a) and for 1982-2013 (b) made in [6], linear trend is </a:t>
            </a:r>
            <a:r>
              <a:rPr lang="en-US" sz="1400" dirty="0" smtClean="0"/>
              <a:t>calculated in every point</a:t>
            </a:r>
            <a:r>
              <a:rPr lang="en-GB" sz="1400" dirty="0" smtClean="0"/>
              <a:t>, °C/year.</a:t>
            </a:r>
            <a:endParaRPr lang="ru-RU" sz="1400" b="1" dirty="0" smtClean="0"/>
          </a:p>
          <a:p>
            <a:endParaRPr lang="ru-RU" sz="1400" dirty="0" smtClean="0"/>
          </a:p>
          <a:p>
            <a:endParaRPr lang="ru-RU" sz="1400" dirty="0" smtClean="0"/>
          </a:p>
        </p:txBody>
      </p:sp>
      <p:sp>
        <p:nvSpPr>
          <p:cNvPr id="1229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5842" name="Picture 2" descr="BalticSeaTrend1982_2018_contour"/>
          <p:cNvPicPr>
            <a:picLocks noChangeAspect="1" noChangeArrowheads="1"/>
          </p:cNvPicPr>
          <p:nvPr/>
        </p:nvPicPr>
        <p:blipFill>
          <a:blip r:embed="rId2" cstate="print"/>
          <a:srcRect/>
          <a:stretch>
            <a:fillRect/>
          </a:stretch>
        </p:blipFill>
        <p:spPr bwMode="auto">
          <a:xfrm>
            <a:off x="611560" y="2132856"/>
            <a:ext cx="3776837" cy="3672408"/>
          </a:xfrm>
          <a:prstGeom prst="rect">
            <a:avLst/>
          </a:prstGeom>
          <a:noFill/>
          <a:ln w="9525">
            <a:noFill/>
            <a:miter lim="800000"/>
            <a:headEnd/>
            <a:tailEnd/>
          </a:ln>
        </p:spPr>
      </p:pic>
      <p:pic>
        <p:nvPicPr>
          <p:cNvPr id="36866" name="Picture 2" descr="C:\Natasha\конференции\Краков\доклад ГП\СБалтика Лебедев.PNG"/>
          <p:cNvPicPr>
            <a:picLocks noChangeAspect="1" noChangeArrowheads="1"/>
          </p:cNvPicPr>
          <p:nvPr/>
        </p:nvPicPr>
        <p:blipFill>
          <a:blip r:embed="rId3" cstate="print"/>
          <a:srcRect/>
          <a:stretch>
            <a:fillRect/>
          </a:stretch>
        </p:blipFill>
        <p:spPr bwMode="auto">
          <a:xfrm>
            <a:off x="4572000" y="2060848"/>
            <a:ext cx="3600400" cy="3498885"/>
          </a:xfrm>
          <a:prstGeom prst="rect">
            <a:avLst/>
          </a:prstGeom>
          <a:noFill/>
        </p:spPr>
      </p:pic>
      <p:sp>
        <p:nvSpPr>
          <p:cNvPr id="10" name="TextBox 9"/>
          <p:cNvSpPr txBox="1"/>
          <p:nvPr/>
        </p:nvSpPr>
        <p:spPr>
          <a:xfrm>
            <a:off x="251520" y="6453336"/>
            <a:ext cx="8496944" cy="569387"/>
          </a:xfrm>
          <a:prstGeom prst="rect">
            <a:avLst/>
          </a:prstGeom>
          <a:noFill/>
        </p:spPr>
        <p:txBody>
          <a:bodyPr wrap="square" rtlCol="0">
            <a:spAutoFit/>
          </a:bodyPr>
          <a:lstStyle/>
          <a:p>
            <a:r>
              <a:rPr lang="en-GB" sz="1000" dirty="0" smtClean="0"/>
              <a:t>[6] </a:t>
            </a:r>
            <a:r>
              <a:rPr lang="en-GB" sz="1000" dirty="0" err="1" smtClean="0"/>
              <a:t>Lebedev</a:t>
            </a:r>
            <a:r>
              <a:rPr lang="en-GB" sz="1000" dirty="0" smtClean="0"/>
              <a:t> S A 2014 Climatic changes in surface temperature and the level of the Baltic Sea according to remote sensing data </a:t>
            </a:r>
            <a:r>
              <a:rPr lang="en-GB" sz="1000" i="1" dirty="0" smtClean="0"/>
              <a:t>Amber Bridge. Journal of Regional Studies</a:t>
            </a:r>
            <a:r>
              <a:rPr lang="en-GB" sz="1000" dirty="0" smtClean="0"/>
              <a:t>  </a:t>
            </a:r>
            <a:r>
              <a:rPr lang="en-GB" sz="1000" b="1" dirty="0" smtClean="0"/>
              <a:t>1</a:t>
            </a:r>
            <a:r>
              <a:rPr lang="en-GB" sz="1000" dirty="0" smtClean="0"/>
              <a:t> (1) pp 78–95. (in Russian)</a:t>
            </a:r>
            <a:endParaRPr lang="ru-RU" sz="1000" dirty="0" smtClean="0"/>
          </a:p>
          <a:p>
            <a:endParaRPr lang="ru-RU" sz="1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1975"/>
          </a:xfrm>
        </p:spPr>
        <p:txBody>
          <a:bodyPr/>
          <a:lstStyle/>
          <a:p>
            <a:pPr>
              <a:defRPr/>
            </a:pPr>
            <a:r>
              <a:rPr lang="en-US" dirty="0" smtClean="0">
                <a:solidFill>
                  <a:schemeClr val="accent1">
                    <a:lumMod val="60000"/>
                    <a:lumOff val="40000"/>
                  </a:schemeClr>
                </a:solidFill>
              </a:rPr>
              <a:t>Data analysis. Baltic Sea</a:t>
            </a:r>
            <a:endParaRPr lang="ru-RU" dirty="0">
              <a:solidFill>
                <a:schemeClr val="accent1">
                  <a:lumMod val="60000"/>
                  <a:lumOff val="40000"/>
                </a:schemeClr>
              </a:solidFill>
            </a:endParaRPr>
          </a:p>
        </p:txBody>
      </p:sp>
      <p:sp>
        <p:nvSpPr>
          <p:cNvPr id="18436" name="TextBox 10"/>
          <p:cNvSpPr txBox="1">
            <a:spLocks noChangeArrowheads="1"/>
          </p:cNvSpPr>
          <p:nvPr/>
        </p:nvSpPr>
        <p:spPr bwMode="auto">
          <a:xfrm>
            <a:off x="467544" y="1196752"/>
            <a:ext cx="8280920" cy="5765874"/>
          </a:xfrm>
          <a:prstGeom prst="rect">
            <a:avLst/>
          </a:prstGeom>
          <a:noFill/>
          <a:ln w="9525">
            <a:noFill/>
            <a:miter lim="800000"/>
            <a:headEnd/>
            <a:tailEnd/>
          </a:ln>
        </p:spPr>
        <p:txBody>
          <a:bodyPr wrap="square">
            <a:spAutoFit/>
          </a:bodyPr>
          <a:lstStyle/>
          <a:p>
            <a:r>
              <a:rPr lang="en-GB" sz="1400" dirty="0" smtClean="0"/>
              <a:t>In the paper [6] the Gulf of Finland area has been identified as the region with the highest average SST growth rate for the years 1982 - 2013, which is +0.09 ±0.02°C/year. The analysis of observation data for 1982-2018 described in the present study illustrates that the average growth rate of SST in the Gulf of Finland is no longer so high, about +0.06 °C/year.</a:t>
            </a:r>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pPr algn="ctr"/>
            <a:r>
              <a:rPr lang="en-GB" sz="1400" dirty="0" smtClean="0"/>
              <a:t>(</a:t>
            </a:r>
            <a:r>
              <a:rPr lang="en-US" sz="1400" dirty="0" smtClean="0"/>
              <a:t>a)				(b)</a:t>
            </a:r>
            <a:endParaRPr lang="en-GB" sz="1400" dirty="0" smtClean="0"/>
          </a:p>
          <a:p>
            <a:pPr algn="ctr"/>
            <a:r>
              <a:rPr lang="en-GB" sz="1400" b="1" dirty="0" smtClean="0"/>
              <a:t>  Fig. </a:t>
            </a:r>
            <a:r>
              <a:rPr lang="en-GB" sz="1400" dirty="0" smtClean="0"/>
              <a:t>Change rate</a:t>
            </a:r>
            <a:r>
              <a:rPr lang="en-GB" sz="1400" b="1" dirty="0" smtClean="0"/>
              <a:t> </a:t>
            </a:r>
            <a:r>
              <a:rPr lang="en-GB" sz="1400" dirty="0" smtClean="0"/>
              <a:t>of the average annual values of the Baltic SST for 1982 – 2018 (a) and for 1982-2013 (b) made in [6], linear trend is </a:t>
            </a:r>
            <a:r>
              <a:rPr lang="en-US" sz="1400" dirty="0" smtClean="0"/>
              <a:t>calculated in every point</a:t>
            </a:r>
            <a:r>
              <a:rPr lang="en-GB" sz="1400" dirty="0" smtClean="0"/>
              <a:t>, °C/year.</a:t>
            </a:r>
            <a:endParaRPr lang="ru-RU" sz="1400" b="1" dirty="0" smtClean="0"/>
          </a:p>
          <a:p>
            <a:endParaRPr lang="ru-RU" sz="1400" dirty="0" smtClean="0"/>
          </a:p>
          <a:p>
            <a:endParaRPr lang="ru-RU" sz="1400" dirty="0" smtClean="0"/>
          </a:p>
        </p:txBody>
      </p:sp>
      <p:sp>
        <p:nvSpPr>
          <p:cNvPr id="1229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5842" name="Picture 2" descr="BalticSeaTrend1982_2018_contour"/>
          <p:cNvPicPr>
            <a:picLocks noChangeAspect="1" noChangeArrowheads="1"/>
          </p:cNvPicPr>
          <p:nvPr/>
        </p:nvPicPr>
        <p:blipFill>
          <a:blip r:embed="rId2" cstate="print"/>
          <a:srcRect/>
          <a:stretch>
            <a:fillRect/>
          </a:stretch>
        </p:blipFill>
        <p:spPr bwMode="auto">
          <a:xfrm>
            <a:off x="611560" y="2132856"/>
            <a:ext cx="3776837" cy="3672408"/>
          </a:xfrm>
          <a:prstGeom prst="rect">
            <a:avLst/>
          </a:prstGeom>
          <a:noFill/>
          <a:ln w="9525">
            <a:noFill/>
            <a:miter lim="800000"/>
            <a:headEnd/>
            <a:tailEnd/>
          </a:ln>
        </p:spPr>
      </p:pic>
      <p:pic>
        <p:nvPicPr>
          <p:cNvPr id="36866" name="Picture 2" descr="C:\Natasha\конференции\Краков\доклад ГП\СБалтика Лебедев.PNG"/>
          <p:cNvPicPr>
            <a:picLocks noChangeAspect="1" noChangeArrowheads="1"/>
          </p:cNvPicPr>
          <p:nvPr/>
        </p:nvPicPr>
        <p:blipFill>
          <a:blip r:embed="rId3" cstate="print"/>
          <a:srcRect/>
          <a:stretch>
            <a:fillRect/>
          </a:stretch>
        </p:blipFill>
        <p:spPr bwMode="auto">
          <a:xfrm>
            <a:off x="4572000" y="2060848"/>
            <a:ext cx="3600400" cy="3498885"/>
          </a:xfrm>
          <a:prstGeom prst="rect">
            <a:avLst/>
          </a:prstGeom>
          <a:noFill/>
        </p:spPr>
      </p:pic>
      <p:sp>
        <p:nvSpPr>
          <p:cNvPr id="10" name="TextBox 9"/>
          <p:cNvSpPr txBox="1"/>
          <p:nvPr/>
        </p:nvSpPr>
        <p:spPr>
          <a:xfrm>
            <a:off x="251520" y="6453336"/>
            <a:ext cx="8496944" cy="569387"/>
          </a:xfrm>
          <a:prstGeom prst="rect">
            <a:avLst/>
          </a:prstGeom>
          <a:noFill/>
        </p:spPr>
        <p:txBody>
          <a:bodyPr wrap="square" rtlCol="0">
            <a:spAutoFit/>
          </a:bodyPr>
          <a:lstStyle/>
          <a:p>
            <a:r>
              <a:rPr lang="en-GB" sz="1000" dirty="0" smtClean="0"/>
              <a:t>[6] </a:t>
            </a:r>
            <a:r>
              <a:rPr lang="en-GB" sz="1000" dirty="0" err="1" smtClean="0"/>
              <a:t>Lebedev</a:t>
            </a:r>
            <a:r>
              <a:rPr lang="en-GB" sz="1000" dirty="0" smtClean="0"/>
              <a:t> S A 2014 Climatic changes in surface temperature and the level of the Baltic Sea according to remote sensing data </a:t>
            </a:r>
            <a:r>
              <a:rPr lang="en-GB" sz="1000" i="1" dirty="0" smtClean="0"/>
              <a:t>Amber Bridge. Journal of Regional Studies</a:t>
            </a:r>
            <a:r>
              <a:rPr lang="en-GB" sz="1000" dirty="0" smtClean="0"/>
              <a:t>  </a:t>
            </a:r>
            <a:r>
              <a:rPr lang="en-GB" sz="1000" b="1" dirty="0" smtClean="0"/>
              <a:t>1</a:t>
            </a:r>
            <a:r>
              <a:rPr lang="en-GB" sz="1000" dirty="0" smtClean="0"/>
              <a:t> (1) pp 78–95. (in Russian)</a:t>
            </a:r>
            <a:endParaRPr lang="ru-RU" sz="1000" dirty="0" smtClean="0"/>
          </a:p>
          <a:p>
            <a:endParaRPr lang="ru-RU" sz="1100" dirty="0"/>
          </a:p>
        </p:txBody>
      </p:sp>
      <p:sp>
        <p:nvSpPr>
          <p:cNvPr id="9" name="Прямоугольник 8"/>
          <p:cNvSpPr/>
          <p:nvPr/>
        </p:nvSpPr>
        <p:spPr>
          <a:xfrm>
            <a:off x="3275856" y="3501008"/>
            <a:ext cx="864096" cy="504825"/>
          </a:xfrm>
          <a:prstGeom prst="rect">
            <a:avLst/>
          </a:prstGeom>
          <a:noFill/>
          <a:ln w="38100">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Прямоугольник 10"/>
          <p:cNvSpPr/>
          <p:nvPr/>
        </p:nvSpPr>
        <p:spPr>
          <a:xfrm>
            <a:off x="7092280" y="3501008"/>
            <a:ext cx="864096" cy="504825"/>
          </a:xfrm>
          <a:prstGeom prst="rect">
            <a:avLst/>
          </a:prstGeom>
          <a:noFill/>
          <a:ln w="38100">
            <a:solidFill>
              <a:srgbClr val="58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1975"/>
          </a:xfrm>
        </p:spPr>
        <p:txBody>
          <a:bodyPr/>
          <a:lstStyle/>
          <a:p>
            <a:pPr>
              <a:defRPr/>
            </a:pPr>
            <a:r>
              <a:rPr lang="en-US" dirty="0" smtClean="0">
                <a:solidFill>
                  <a:schemeClr val="accent1">
                    <a:lumMod val="60000"/>
                    <a:lumOff val="40000"/>
                  </a:schemeClr>
                </a:solidFill>
              </a:rPr>
              <a:t>Data analysis. Black Sea</a:t>
            </a:r>
            <a:endParaRPr lang="ru-RU" dirty="0">
              <a:solidFill>
                <a:schemeClr val="accent1">
                  <a:lumMod val="60000"/>
                  <a:lumOff val="40000"/>
                </a:schemeClr>
              </a:solidFill>
            </a:endParaRPr>
          </a:p>
        </p:txBody>
      </p:sp>
      <p:sp>
        <p:nvSpPr>
          <p:cNvPr id="18436" name="TextBox 10"/>
          <p:cNvSpPr txBox="1">
            <a:spLocks noChangeArrowheads="1"/>
          </p:cNvSpPr>
          <p:nvPr/>
        </p:nvSpPr>
        <p:spPr bwMode="auto">
          <a:xfrm>
            <a:off x="539552" y="1196752"/>
            <a:ext cx="8136903" cy="5262979"/>
          </a:xfrm>
          <a:prstGeom prst="rect">
            <a:avLst/>
          </a:prstGeom>
          <a:noFill/>
          <a:ln w="9525">
            <a:noFill/>
            <a:miter lim="800000"/>
            <a:headEnd/>
            <a:tailEnd/>
          </a:ln>
        </p:spPr>
        <p:txBody>
          <a:bodyPr wrap="square">
            <a:spAutoFit/>
          </a:bodyPr>
          <a:lstStyle/>
          <a:p>
            <a:r>
              <a:rPr lang="en-US" sz="1400" dirty="0" smtClean="0"/>
              <a:t>The study of the spatial-temporal variability of the Black Sea surface temperature has also been carried out in the present research. Figure shows the change rate of the sea surface temperature, calculated over 1982–2018 for each point of the Black Sea. </a:t>
            </a:r>
            <a:endParaRPr lang="ru-RU" sz="1400"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r>
              <a:rPr lang="en-US" sz="1400" dirty="0" smtClean="0">
                <a:solidFill>
                  <a:schemeClr val="accent1">
                    <a:lumMod val="75000"/>
                  </a:schemeClr>
                </a:solidFill>
              </a:rPr>
              <a:t>.</a:t>
            </a:r>
            <a:endParaRPr lang="en-GB" sz="1400" b="1" dirty="0" smtClean="0">
              <a:solidFill>
                <a:schemeClr val="accent1">
                  <a:lumMod val="75000"/>
                </a:schemeClr>
              </a:solidFill>
            </a:endParaRPr>
          </a:p>
          <a:p>
            <a:pPr algn="ctr"/>
            <a:r>
              <a:rPr lang="en-US" sz="1400" dirty="0" smtClean="0"/>
              <a:t>				</a:t>
            </a:r>
          </a:p>
          <a:p>
            <a:pPr algn="ctr"/>
            <a:r>
              <a:rPr lang="en-GB" sz="1400" b="1" dirty="0" smtClean="0"/>
              <a:t>Fig. </a:t>
            </a:r>
            <a:r>
              <a:rPr lang="en-GB" sz="1400" dirty="0" smtClean="0"/>
              <a:t>Change rate</a:t>
            </a:r>
            <a:r>
              <a:rPr lang="en-GB" sz="1400" b="1" dirty="0" smtClean="0"/>
              <a:t> </a:t>
            </a:r>
            <a:r>
              <a:rPr lang="en-GB" sz="1400" dirty="0" smtClean="0"/>
              <a:t>of the average annual values of the Black SST for 1982 – 2018, linear trend is </a:t>
            </a:r>
            <a:r>
              <a:rPr lang="en-US" sz="1400" dirty="0" smtClean="0"/>
              <a:t>calculated in every point</a:t>
            </a:r>
            <a:r>
              <a:rPr lang="en-GB" sz="1400" dirty="0" smtClean="0"/>
              <a:t>, °C/year.</a:t>
            </a:r>
            <a:endParaRPr lang="ru-RU" sz="1400" b="1" dirty="0" smtClean="0"/>
          </a:p>
          <a:p>
            <a:endParaRPr lang="ru-RU" sz="1400" dirty="0" smtClean="0"/>
          </a:p>
          <a:p>
            <a:endParaRPr lang="ru-RU" sz="1400" dirty="0" smtClean="0"/>
          </a:p>
        </p:txBody>
      </p:sp>
      <p:sp>
        <p:nvSpPr>
          <p:cNvPr id="1229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5843" name="Picture 3" descr="BlackSeaTrend1982-2018_isolinii2"/>
          <p:cNvPicPr>
            <a:picLocks noChangeAspect="1" noChangeArrowheads="1"/>
          </p:cNvPicPr>
          <p:nvPr/>
        </p:nvPicPr>
        <p:blipFill>
          <a:blip r:embed="rId2" cstate="print"/>
          <a:srcRect/>
          <a:stretch>
            <a:fillRect/>
          </a:stretch>
        </p:blipFill>
        <p:spPr bwMode="auto">
          <a:xfrm>
            <a:off x="2274361" y="2132856"/>
            <a:ext cx="4601895"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1975"/>
          </a:xfrm>
        </p:spPr>
        <p:txBody>
          <a:bodyPr/>
          <a:lstStyle/>
          <a:p>
            <a:pPr>
              <a:defRPr/>
            </a:pPr>
            <a:r>
              <a:rPr lang="en-US" dirty="0" smtClean="0">
                <a:solidFill>
                  <a:schemeClr val="accent1">
                    <a:lumMod val="60000"/>
                    <a:lumOff val="40000"/>
                  </a:schemeClr>
                </a:solidFill>
              </a:rPr>
              <a:t>Data analysis. Black Sea</a:t>
            </a:r>
            <a:endParaRPr lang="ru-RU" dirty="0">
              <a:solidFill>
                <a:schemeClr val="accent1">
                  <a:lumMod val="60000"/>
                  <a:lumOff val="40000"/>
                </a:schemeClr>
              </a:solidFill>
            </a:endParaRPr>
          </a:p>
        </p:txBody>
      </p:sp>
      <p:sp>
        <p:nvSpPr>
          <p:cNvPr id="18436" name="TextBox 10"/>
          <p:cNvSpPr txBox="1">
            <a:spLocks noChangeArrowheads="1"/>
          </p:cNvSpPr>
          <p:nvPr/>
        </p:nvSpPr>
        <p:spPr bwMode="auto">
          <a:xfrm>
            <a:off x="539552" y="1196752"/>
            <a:ext cx="8136903" cy="3754874"/>
          </a:xfrm>
          <a:prstGeom prst="rect">
            <a:avLst/>
          </a:prstGeom>
          <a:noFill/>
          <a:ln w="9525">
            <a:noFill/>
            <a:miter lim="800000"/>
            <a:headEnd/>
            <a:tailEnd/>
          </a:ln>
        </p:spPr>
        <p:txBody>
          <a:bodyPr wrap="square">
            <a:spAutoFit/>
          </a:bodyPr>
          <a:lstStyle/>
          <a:p>
            <a:pPr indent="361950"/>
            <a:r>
              <a:rPr lang="en-US" sz="1400" dirty="0" smtClean="0"/>
              <a:t>The Black SST data analysis also revealed a positive trend, the surface temperature increase with the speed +0.066 ±0.007°C/year during the period 1982-2018 (Figure 2b). </a:t>
            </a:r>
            <a:endParaRPr lang="ru-RU" sz="1400"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pPr algn="ctr"/>
            <a:r>
              <a:rPr lang="en-GB" sz="1400" b="1" dirty="0" smtClean="0"/>
              <a:t>Fig. </a:t>
            </a:r>
            <a:r>
              <a:rPr lang="en-GB" sz="1400" dirty="0" smtClean="0"/>
              <a:t>Temporal variability of average annual values of the Black SST for 1982 – 2018, linear trend is indicated by the dotted line, ˚С.</a:t>
            </a:r>
            <a:endParaRPr lang="ru-RU" sz="1400" dirty="0" smtClean="0"/>
          </a:p>
          <a:p>
            <a:pPr algn="ctr"/>
            <a:r>
              <a:rPr lang="en-GB" sz="1400" dirty="0" smtClean="0"/>
              <a:t>.</a:t>
            </a:r>
            <a:endParaRPr lang="ru-RU" sz="1400" b="1" dirty="0" smtClean="0"/>
          </a:p>
          <a:p>
            <a:endParaRPr lang="ru-RU" sz="1400" dirty="0" smtClean="0"/>
          </a:p>
          <a:p>
            <a:endParaRPr lang="ru-RU" sz="1400" dirty="0" smtClean="0"/>
          </a:p>
        </p:txBody>
      </p:sp>
      <p:sp>
        <p:nvSpPr>
          <p:cNvPr id="1229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 name="Рисунок 5"/>
          <p:cNvPicPr>
            <a:picLocks noChangeAspect="1" noChangeArrowheads="1"/>
          </p:cNvPicPr>
          <p:nvPr/>
        </p:nvPicPr>
        <p:blipFill>
          <a:blip r:embed="rId2" cstate="print"/>
          <a:srcRect/>
          <a:stretch>
            <a:fillRect/>
          </a:stretch>
        </p:blipFill>
        <p:spPr bwMode="auto">
          <a:xfrm>
            <a:off x="1850479" y="1844824"/>
            <a:ext cx="5457825"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C:\Natasha\конференции\Краков\доклад ГП\blackSea OceanJournal.PNG"/>
          <p:cNvPicPr>
            <a:picLocks noChangeAspect="1" noChangeArrowheads="1"/>
          </p:cNvPicPr>
          <p:nvPr/>
        </p:nvPicPr>
        <p:blipFill>
          <a:blip r:embed="rId2" cstate="print"/>
          <a:srcRect/>
          <a:stretch>
            <a:fillRect/>
          </a:stretch>
        </p:blipFill>
        <p:spPr bwMode="auto">
          <a:xfrm>
            <a:off x="-31576" y="4628677"/>
            <a:ext cx="1933575" cy="2257425"/>
          </a:xfrm>
          <a:prstGeom prst="rect">
            <a:avLst/>
          </a:prstGeom>
          <a:noFill/>
        </p:spPr>
      </p:pic>
      <p:pic>
        <p:nvPicPr>
          <p:cNvPr id="37894" name="Picture 6" descr="C:\Natasha\конференции\Краков\доклад ГП\Снимок.PNG"/>
          <p:cNvPicPr>
            <a:picLocks noChangeAspect="1" noChangeArrowheads="1"/>
          </p:cNvPicPr>
          <p:nvPr/>
        </p:nvPicPr>
        <p:blipFill>
          <a:blip r:embed="rId3" cstate="print"/>
          <a:srcRect/>
          <a:stretch>
            <a:fillRect/>
          </a:stretch>
        </p:blipFill>
        <p:spPr bwMode="auto">
          <a:xfrm>
            <a:off x="1403648" y="5711352"/>
            <a:ext cx="1299592" cy="1228725"/>
          </a:xfrm>
          <a:prstGeom prst="rect">
            <a:avLst/>
          </a:prstGeom>
          <a:noFill/>
        </p:spPr>
      </p:pic>
      <p:pic>
        <p:nvPicPr>
          <p:cNvPr id="37890" name="Picture 2" descr="C:\Natasha\конференции\Краков\доклад ГП\OceanJournal.PNG"/>
          <p:cNvPicPr>
            <a:picLocks noChangeAspect="1" noChangeArrowheads="1"/>
          </p:cNvPicPr>
          <p:nvPr/>
        </p:nvPicPr>
        <p:blipFill>
          <a:blip r:embed="rId4" cstate="print"/>
          <a:srcRect/>
          <a:stretch>
            <a:fillRect/>
          </a:stretch>
        </p:blipFill>
        <p:spPr bwMode="auto">
          <a:xfrm>
            <a:off x="0" y="4005064"/>
            <a:ext cx="2572197" cy="630757"/>
          </a:xfrm>
          <a:prstGeom prst="rect">
            <a:avLst/>
          </a:prstGeom>
          <a:noFill/>
        </p:spPr>
      </p:pic>
      <p:pic>
        <p:nvPicPr>
          <p:cNvPr id="37895" name="Picture 7" descr="C:\Natasha\конференции\Краков\доклад ГП\Снимок2.PNG"/>
          <p:cNvPicPr>
            <a:picLocks noChangeAspect="1" noChangeArrowheads="1"/>
          </p:cNvPicPr>
          <p:nvPr/>
        </p:nvPicPr>
        <p:blipFill>
          <a:blip r:embed="rId5" cstate="print"/>
          <a:srcRect/>
          <a:stretch>
            <a:fillRect/>
          </a:stretch>
        </p:blipFill>
        <p:spPr bwMode="auto">
          <a:xfrm>
            <a:off x="1835696" y="4581128"/>
            <a:ext cx="864096" cy="1134813"/>
          </a:xfrm>
          <a:prstGeom prst="rect">
            <a:avLst/>
          </a:prstGeom>
          <a:noFill/>
        </p:spPr>
      </p:pic>
      <p:sp>
        <p:nvSpPr>
          <p:cNvPr id="2" name="Заголовок 1"/>
          <p:cNvSpPr>
            <a:spLocks noGrp="1"/>
          </p:cNvSpPr>
          <p:nvPr>
            <p:ph type="title"/>
          </p:nvPr>
        </p:nvSpPr>
        <p:spPr>
          <a:xfrm>
            <a:off x="457200" y="274638"/>
            <a:ext cx="7467600" cy="561975"/>
          </a:xfrm>
        </p:spPr>
        <p:txBody>
          <a:bodyPr/>
          <a:lstStyle/>
          <a:p>
            <a:pPr>
              <a:defRPr/>
            </a:pPr>
            <a:r>
              <a:rPr lang="en-US" dirty="0" smtClean="0">
                <a:solidFill>
                  <a:schemeClr val="accent1">
                    <a:lumMod val="60000"/>
                    <a:lumOff val="40000"/>
                  </a:schemeClr>
                </a:solidFill>
              </a:rPr>
              <a:t>Data analysis. Black Sea</a:t>
            </a:r>
            <a:endParaRPr lang="ru-RU" dirty="0">
              <a:solidFill>
                <a:schemeClr val="accent1">
                  <a:lumMod val="60000"/>
                  <a:lumOff val="40000"/>
                </a:schemeClr>
              </a:solidFill>
            </a:endParaRPr>
          </a:p>
        </p:txBody>
      </p:sp>
      <p:sp>
        <p:nvSpPr>
          <p:cNvPr id="18436" name="TextBox 10"/>
          <p:cNvSpPr txBox="1">
            <a:spLocks noChangeArrowheads="1"/>
          </p:cNvSpPr>
          <p:nvPr/>
        </p:nvSpPr>
        <p:spPr bwMode="auto">
          <a:xfrm>
            <a:off x="539552" y="1196752"/>
            <a:ext cx="8136903" cy="3754874"/>
          </a:xfrm>
          <a:prstGeom prst="rect">
            <a:avLst/>
          </a:prstGeom>
          <a:noFill/>
          <a:ln w="9525">
            <a:noFill/>
            <a:miter lim="800000"/>
            <a:headEnd/>
            <a:tailEnd/>
          </a:ln>
        </p:spPr>
        <p:txBody>
          <a:bodyPr wrap="square">
            <a:spAutoFit/>
          </a:bodyPr>
          <a:lstStyle/>
          <a:p>
            <a:pPr indent="361950"/>
            <a:r>
              <a:rPr lang="en-US" sz="1400" dirty="0" smtClean="0"/>
              <a:t>The Black SST data analysis also revealed a positive trend, the surface temperature increase with the speed +0.066 ±0.007°C/year during the period 1982-2018 (Figure 2b). </a:t>
            </a:r>
            <a:endParaRPr lang="ru-RU" sz="1400"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endParaRPr lang="en-GB" sz="1400" b="1" dirty="0" smtClean="0"/>
          </a:p>
          <a:p>
            <a:pPr algn="ctr"/>
            <a:r>
              <a:rPr lang="en-US" sz="1400" dirty="0" smtClean="0"/>
              <a:t>				</a:t>
            </a:r>
          </a:p>
          <a:p>
            <a:pPr algn="ctr"/>
            <a:r>
              <a:rPr lang="en-GB" sz="1400" b="1" dirty="0" smtClean="0"/>
              <a:t>Fig. </a:t>
            </a:r>
            <a:r>
              <a:rPr lang="en-GB" sz="1400" dirty="0" smtClean="0"/>
              <a:t>Temporal variability of average annual values of the Black SST for 1982 – 2018, linear trend is indicated by the dotted line, ˚С.</a:t>
            </a:r>
            <a:endParaRPr lang="ru-RU" sz="1400" dirty="0" smtClean="0"/>
          </a:p>
          <a:p>
            <a:pPr algn="ctr"/>
            <a:r>
              <a:rPr lang="en-GB" sz="1400" dirty="0" smtClean="0"/>
              <a:t>.</a:t>
            </a:r>
            <a:endParaRPr lang="ru-RU" sz="1400" b="1" dirty="0" smtClean="0"/>
          </a:p>
          <a:p>
            <a:endParaRPr lang="ru-RU" sz="1400" dirty="0" smtClean="0"/>
          </a:p>
          <a:p>
            <a:endParaRPr lang="ru-RU" sz="1400" dirty="0" smtClean="0"/>
          </a:p>
        </p:txBody>
      </p:sp>
      <p:sp>
        <p:nvSpPr>
          <p:cNvPr id="1229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 name="Рисунок 5"/>
          <p:cNvPicPr>
            <a:picLocks noChangeAspect="1" noChangeArrowheads="1"/>
          </p:cNvPicPr>
          <p:nvPr/>
        </p:nvPicPr>
        <p:blipFill>
          <a:blip r:embed="rId6" cstate="print"/>
          <a:srcRect/>
          <a:stretch>
            <a:fillRect/>
          </a:stretch>
        </p:blipFill>
        <p:spPr bwMode="auto">
          <a:xfrm>
            <a:off x="1850479" y="1844824"/>
            <a:ext cx="5457825" cy="1866900"/>
          </a:xfrm>
          <a:prstGeom prst="rect">
            <a:avLst/>
          </a:prstGeom>
          <a:noFill/>
          <a:ln w="9525">
            <a:noFill/>
            <a:miter lim="800000"/>
            <a:headEnd/>
            <a:tailEnd/>
          </a:ln>
        </p:spPr>
      </p:pic>
      <p:sp>
        <p:nvSpPr>
          <p:cNvPr id="13" name="TextBox 12"/>
          <p:cNvSpPr txBox="1"/>
          <p:nvPr/>
        </p:nvSpPr>
        <p:spPr>
          <a:xfrm>
            <a:off x="3059832" y="4725144"/>
            <a:ext cx="5328592" cy="1692771"/>
          </a:xfrm>
          <a:prstGeom prst="rect">
            <a:avLst/>
          </a:prstGeom>
          <a:noFill/>
        </p:spPr>
        <p:txBody>
          <a:bodyPr wrap="square" rtlCol="0">
            <a:spAutoFit/>
          </a:bodyPr>
          <a:lstStyle/>
          <a:p>
            <a:pPr algn="ctr"/>
            <a:endParaRPr lang="en-GB" dirty="0" smtClean="0"/>
          </a:p>
          <a:p>
            <a:pPr algn="ctr"/>
            <a:r>
              <a:rPr lang="en-US" sz="1400" dirty="0" smtClean="0"/>
              <a:t>According to Copernicus Marine Service Ocean State Report [7], global sea surface temperature has increased and SST trend is +0.08 ±0.008 °C/year for the Black Sea water area and +0.03 ±0.007 °C/year for the Baltic Sea (based on data for the period 1993-2016 years). </a:t>
            </a:r>
          </a:p>
          <a:p>
            <a:endParaRPr lang="ru-RU" sz="1600" dirty="0"/>
          </a:p>
        </p:txBody>
      </p:sp>
      <p:sp>
        <p:nvSpPr>
          <p:cNvPr id="14" name="TextBox 13"/>
          <p:cNvSpPr txBox="1"/>
          <p:nvPr/>
        </p:nvSpPr>
        <p:spPr>
          <a:xfrm>
            <a:off x="2915816" y="6285800"/>
            <a:ext cx="5760640" cy="769441"/>
          </a:xfrm>
          <a:prstGeom prst="rect">
            <a:avLst/>
          </a:prstGeom>
          <a:noFill/>
        </p:spPr>
        <p:txBody>
          <a:bodyPr wrap="square" rtlCol="0">
            <a:spAutoFit/>
          </a:bodyPr>
          <a:lstStyle/>
          <a:p>
            <a:r>
              <a:rPr lang="en-GB" sz="1000" smtClean="0"/>
              <a:t>[7] Von </a:t>
            </a:r>
            <a:r>
              <a:rPr lang="en-GB" sz="1000" dirty="0" err="1" smtClean="0"/>
              <a:t>Schuckmann</a:t>
            </a:r>
            <a:r>
              <a:rPr lang="en-GB" sz="1000" dirty="0" smtClean="0"/>
              <a:t> K, Le </a:t>
            </a:r>
            <a:r>
              <a:rPr lang="en-GB" sz="1000" dirty="0" err="1" smtClean="0"/>
              <a:t>Traon</a:t>
            </a:r>
            <a:r>
              <a:rPr lang="en-GB" sz="1000" dirty="0" smtClean="0"/>
              <a:t> P Y, Smith N, </a:t>
            </a:r>
            <a:r>
              <a:rPr lang="en-GB" sz="1000" dirty="0" err="1" smtClean="0"/>
              <a:t>Pascual</a:t>
            </a:r>
            <a:r>
              <a:rPr lang="en-GB" sz="1000" dirty="0" smtClean="0"/>
              <a:t> A, </a:t>
            </a:r>
            <a:r>
              <a:rPr lang="en-GB" sz="1000" dirty="0" err="1" smtClean="0"/>
              <a:t>Brasseur</a:t>
            </a:r>
            <a:r>
              <a:rPr lang="en-GB" sz="1000" dirty="0" smtClean="0"/>
              <a:t> P, Fennel K and </a:t>
            </a:r>
            <a:r>
              <a:rPr lang="en-GB" sz="1000" dirty="0" err="1" smtClean="0"/>
              <a:t>Djavidnia</a:t>
            </a:r>
            <a:r>
              <a:rPr lang="en-GB" sz="1000" dirty="0" smtClean="0"/>
              <a:t> S 2018 Copernicus Marine Service Ocean State Report 2, </a:t>
            </a:r>
            <a:r>
              <a:rPr lang="en-GB" sz="1000" i="1" dirty="0" smtClean="0"/>
              <a:t>Journal of Operational Oceanography</a:t>
            </a:r>
            <a:r>
              <a:rPr lang="en-GB" sz="1000" dirty="0" smtClean="0"/>
              <a:t>, 11:sup1, s1–s142.</a:t>
            </a:r>
            <a:endParaRPr lang="ru-RU" sz="1000" dirty="0" smtClean="0"/>
          </a:p>
          <a:p>
            <a:endParaRPr lang="ru-RU"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1">
                    <a:lumMod val="75000"/>
                  </a:schemeClr>
                </a:solidFill>
              </a:rPr>
              <a:t>Introduction</a:t>
            </a:r>
            <a:endParaRPr lang="ru-RU" dirty="0">
              <a:solidFill>
                <a:schemeClr val="accent1">
                  <a:lumMod val="75000"/>
                </a:schemeClr>
              </a:solidFill>
            </a:endParaRPr>
          </a:p>
        </p:txBody>
      </p:sp>
      <p:sp>
        <p:nvSpPr>
          <p:cNvPr id="3" name="Объект 2"/>
          <p:cNvSpPr>
            <a:spLocks noGrp="1"/>
          </p:cNvSpPr>
          <p:nvPr>
            <p:ph sz="quarter" idx="1"/>
          </p:nvPr>
        </p:nvSpPr>
        <p:spPr>
          <a:xfrm>
            <a:off x="323528" y="2169368"/>
            <a:ext cx="3960440" cy="4572000"/>
          </a:xfrm>
        </p:spPr>
        <p:txBody>
          <a:bodyPr>
            <a:normAutofit/>
          </a:bodyPr>
          <a:lstStyle/>
          <a:p>
            <a:pPr algn="just"/>
            <a:r>
              <a:rPr lang="en-US" sz="1400" dirty="0" smtClean="0"/>
              <a:t>Currently, the development of observational systems for monitoring the state of the environment is being actively developed, and therefore the number of observational data is growing rapidly. </a:t>
            </a:r>
            <a:endParaRPr lang="ru-RU" sz="1400" dirty="0" smtClean="0"/>
          </a:p>
          <a:p>
            <a:pPr algn="just"/>
            <a:endParaRPr lang="ru-RU" sz="1400" dirty="0" smtClean="0">
              <a:solidFill>
                <a:schemeClr val="accent1">
                  <a:lumMod val="75000"/>
                </a:schemeClr>
              </a:solidFill>
            </a:endParaRPr>
          </a:p>
          <a:p>
            <a:pPr algn="just"/>
            <a:endParaRPr lang="ru-RU" sz="1400" dirty="0" smtClean="0">
              <a:solidFill>
                <a:schemeClr val="accent1">
                  <a:lumMod val="75000"/>
                </a:schemeClr>
              </a:solidFill>
            </a:endParaRPr>
          </a:p>
          <a:p>
            <a:pPr algn="just"/>
            <a:r>
              <a:rPr lang="en-US" sz="1400" dirty="0" smtClean="0"/>
              <a:t>This work is devoted to the processing of </a:t>
            </a:r>
            <a:r>
              <a:rPr lang="en-US" sz="1400" dirty="0" err="1" smtClean="0"/>
              <a:t>hydrophysical</a:t>
            </a:r>
            <a:r>
              <a:rPr lang="en-US" sz="1400" dirty="0" smtClean="0"/>
              <a:t> data on the state of marine areas by means of modern data processing technologies</a:t>
            </a:r>
            <a:endParaRPr lang="ru-RU" sz="1400" dirty="0" smtClean="0"/>
          </a:p>
        </p:txBody>
      </p:sp>
      <p:pic>
        <p:nvPicPr>
          <p:cNvPr id="5" name="Объект 4"/>
          <p:cNvPicPr>
            <a:picLocks noGrp="1" noChangeAspect="1"/>
          </p:cNvPicPr>
          <p:nvPr>
            <p:ph sz="quarter" idx="2"/>
          </p:nvPr>
        </p:nvPicPr>
        <p:blipFill>
          <a:blip r:embed="rId2" cstate="print">
            <a:extLst>
              <a:ext uri="{28A0092B-C50C-407E-A947-70E740481C1C}">
                <a14:useLocalDpi xmlns:a14="http://schemas.microsoft.com/office/drawing/2010/main" xmlns="" val="0"/>
              </a:ext>
            </a:extLst>
          </a:blip>
          <a:stretch>
            <a:fillRect/>
          </a:stretch>
        </p:blipFill>
        <p:spPr>
          <a:xfrm>
            <a:off x="4716016" y="2204864"/>
            <a:ext cx="4038600" cy="3028950"/>
          </a:xfrm>
        </p:spPr>
      </p:pic>
    </p:spTree>
    <p:extLst>
      <p:ext uri="{BB962C8B-B14F-4D97-AF65-F5344CB8AC3E}">
        <p14:creationId xmlns:p14="http://schemas.microsoft.com/office/powerpoint/2010/main" xmlns="" val="2422103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solidFill>
                  <a:schemeClr val="accent1">
                    <a:lumMod val="75000"/>
                  </a:schemeClr>
                </a:solidFill>
              </a:rPr>
              <a:t>Conclusion</a:t>
            </a:r>
            <a:endParaRPr lang="ru-RU" dirty="0">
              <a:solidFill>
                <a:schemeClr val="accent1">
                  <a:lumMod val="75000"/>
                </a:schemeClr>
              </a:solidFill>
            </a:endParaRPr>
          </a:p>
        </p:txBody>
      </p:sp>
      <p:sp>
        <p:nvSpPr>
          <p:cNvPr id="27651" name="Объект 2"/>
          <p:cNvSpPr>
            <a:spLocks noGrp="1"/>
          </p:cNvSpPr>
          <p:nvPr>
            <p:ph sz="quarter" idx="1"/>
          </p:nvPr>
        </p:nvSpPr>
        <p:spPr>
          <a:xfrm>
            <a:off x="467544" y="1916832"/>
            <a:ext cx="7715250" cy="4032250"/>
          </a:xfrm>
        </p:spPr>
        <p:txBody>
          <a:bodyPr/>
          <a:lstStyle/>
          <a:p>
            <a:pPr algn="just">
              <a:lnSpc>
                <a:spcPct val="150000"/>
              </a:lnSpc>
            </a:pPr>
            <a:r>
              <a:rPr lang="en-US" sz="1400" dirty="0" smtClean="0"/>
              <a:t>The use of modern technologies allows one to efficiently process and analyze data.</a:t>
            </a:r>
            <a:r>
              <a:rPr lang="ru-RU" sz="1400" dirty="0" smtClean="0"/>
              <a:t> </a:t>
            </a:r>
          </a:p>
          <a:p>
            <a:pPr algn="just">
              <a:lnSpc>
                <a:spcPct val="150000"/>
              </a:lnSpc>
            </a:pPr>
            <a:endParaRPr lang="ru-RU" sz="1400" dirty="0" smtClean="0"/>
          </a:p>
          <a:p>
            <a:pPr algn="just">
              <a:lnSpc>
                <a:spcPct val="150000"/>
              </a:lnSpc>
            </a:pPr>
            <a:r>
              <a:rPr lang="en-US" sz="1400" dirty="0" smtClean="0"/>
              <a:t>In the research the data on the sea surface temperature for 1982–2018 years were processed for two water areas: the Black Sea and the Baltic Sea. Data analysis revealed a positive trend in changes in the average annual values of SST in the both seas</a:t>
            </a:r>
            <a:r>
              <a:rPr lang="en-US" sz="1400" dirty="0" smtClean="0">
                <a:solidFill>
                  <a:schemeClr val="accent1"/>
                </a:solidFill>
              </a:rPr>
              <a:t>.</a:t>
            </a:r>
          </a:p>
          <a:p>
            <a:pPr algn="just">
              <a:lnSpc>
                <a:spcPct val="150000"/>
              </a:lnSpc>
            </a:pPr>
            <a:endParaRPr lang="ru-RU" sz="1400" dirty="0" smtClean="0"/>
          </a:p>
          <a:p>
            <a:pPr algn="just">
              <a:lnSpc>
                <a:spcPct val="150000"/>
              </a:lnSpc>
            </a:pPr>
            <a:r>
              <a:rPr lang="en-US" sz="1400" dirty="0" smtClean="0"/>
              <a:t>The study of spatial and temporal variability allows to identify areas with the highest rate of temperature change and to analyze the changes in certain parts of the water areas.</a:t>
            </a:r>
            <a:endParaRPr lang="en-US" sz="1600" dirty="0" smtClean="0"/>
          </a:p>
          <a:p>
            <a:endParaRPr lang="en-US" sz="1600" dirty="0" smtClean="0"/>
          </a:p>
        </p:txBody>
      </p:sp>
      <p:sp>
        <p:nvSpPr>
          <p:cNvPr id="4" name="TextBox 3"/>
          <p:cNvSpPr txBox="1"/>
          <p:nvPr/>
        </p:nvSpPr>
        <p:spPr>
          <a:xfrm>
            <a:off x="611560" y="6130751"/>
            <a:ext cx="7488832" cy="538609"/>
          </a:xfrm>
          <a:prstGeom prst="rect">
            <a:avLst/>
          </a:prstGeom>
          <a:noFill/>
        </p:spPr>
        <p:txBody>
          <a:bodyPr wrap="square" rtlCol="0">
            <a:spAutoFit/>
          </a:bodyPr>
          <a:lstStyle/>
          <a:p>
            <a:r>
              <a:rPr lang="en-GB" sz="1100" dirty="0" smtClean="0">
                <a:solidFill>
                  <a:schemeClr val="accent1">
                    <a:lumMod val="75000"/>
                  </a:schemeClr>
                </a:solidFill>
              </a:rPr>
              <a:t>Financial assistance by the grant of the president of the Russian Federation №МК-3228.2018.5 is acknowledged.</a:t>
            </a:r>
            <a:endParaRPr lang="ru-RU" sz="1100" dirty="0" smtClean="0">
              <a:solidFill>
                <a:schemeClr val="accent1">
                  <a:lumMod val="75000"/>
                </a:schemeClr>
              </a:solidFill>
            </a:endParaRP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solidFill>
                  <a:schemeClr val="accent1">
                    <a:lumMod val="75000"/>
                  </a:schemeClr>
                </a:solidFill>
              </a:rPr>
              <a:t>Conclusion</a:t>
            </a:r>
            <a:endParaRPr lang="ru-RU" dirty="0">
              <a:solidFill>
                <a:schemeClr val="accent1">
                  <a:lumMod val="75000"/>
                </a:schemeClr>
              </a:solidFill>
            </a:endParaRPr>
          </a:p>
        </p:txBody>
      </p:sp>
      <p:sp>
        <p:nvSpPr>
          <p:cNvPr id="27651" name="Объект 2"/>
          <p:cNvSpPr>
            <a:spLocks noGrp="1"/>
          </p:cNvSpPr>
          <p:nvPr>
            <p:ph sz="quarter" idx="1"/>
          </p:nvPr>
        </p:nvSpPr>
        <p:spPr>
          <a:xfrm>
            <a:off x="467544" y="1916832"/>
            <a:ext cx="7715250" cy="4032250"/>
          </a:xfrm>
        </p:spPr>
        <p:txBody>
          <a:bodyPr/>
          <a:lstStyle/>
          <a:p>
            <a:pPr algn="just">
              <a:lnSpc>
                <a:spcPct val="150000"/>
              </a:lnSpc>
            </a:pPr>
            <a:r>
              <a:rPr lang="en-US" sz="1400" dirty="0" smtClean="0"/>
              <a:t>The use of modern technologies allows one to efficiently process and analyze data.</a:t>
            </a:r>
            <a:r>
              <a:rPr lang="ru-RU" sz="1400" dirty="0" smtClean="0"/>
              <a:t> </a:t>
            </a:r>
          </a:p>
          <a:p>
            <a:pPr algn="ctr">
              <a:lnSpc>
                <a:spcPct val="150000"/>
              </a:lnSpc>
              <a:buNone/>
            </a:pPr>
            <a:r>
              <a:rPr lang="en-US" sz="1400" dirty="0" smtClean="0">
                <a:solidFill>
                  <a:schemeClr val="accent1">
                    <a:lumMod val="75000"/>
                  </a:schemeClr>
                </a:solidFill>
              </a:rPr>
              <a:t>Python -&gt; data processing 		R -&gt; data analysis</a:t>
            </a:r>
            <a:endParaRPr lang="ru-RU" sz="1400" dirty="0" smtClean="0">
              <a:solidFill>
                <a:schemeClr val="accent1">
                  <a:lumMod val="75000"/>
                </a:schemeClr>
              </a:solidFill>
            </a:endParaRPr>
          </a:p>
          <a:p>
            <a:pPr algn="just">
              <a:lnSpc>
                <a:spcPct val="150000"/>
              </a:lnSpc>
            </a:pPr>
            <a:r>
              <a:rPr lang="en-US" sz="1400" dirty="0" smtClean="0"/>
              <a:t>In the research the data on the sea surface temperature for 1982–2018 years were processed for two water areas: the Black Sea and the Baltic Sea. Data analysis revealed a positive trend in changes in the average annual values of SST in the both seas</a:t>
            </a:r>
            <a:r>
              <a:rPr lang="en-US" sz="1400" dirty="0" smtClean="0">
                <a:solidFill>
                  <a:schemeClr val="accent1"/>
                </a:solidFill>
              </a:rPr>
              <a:t>.</a:t>
            </a:r>
          </a:p>
          <a:p>
            <a:pPr algn="just">
              <a:lnSpc>
                <a:spcPct val="150000"/>
              </a:lnSpc>
            </a:pPr>
            <a:endParaRPr lang="ru-RU" sz="1400" dirty="0" smtClean="0"/>
          </a:p>
          <a:p>
            <a:pPr algn="just">
              <a:lnSpc>
                <a:spcPct val="150000"/>
              </a:lnSpc>
            </a:pPr>
            <a:r>
              <a:rPr lang="en-US" sz="1400" dirty="0" smtClean="0"/>
              <a:t>The study of spatial and temporal variability allows to identify areas with the highest rate of temperature change and to analyze the changes in certain parts of the water areas.</a:t>
            </a:r>
            <a:endParaRPr lang="en-US" sz="1600" dirty="0" smtClean="0"/>
          </a:p>
          <a:p>
            <a:endParaRPr lang="en-US" sz="1600" dirty="0" smtClean="0"/>
          </a:p>
        </p:txBody>
      </p:sp>
      <p:sp>
        <p:nvSpPr>
          <p:cNvPr id="4" name="TextBox 3"/>
          <p:cNvSpPr txBox="1"/>
          <p:nvPr/>
        </p:nvSpPr>
        <p:spPr>
          <a:xfrm>
            <a:off x="611560" y="6130751"/>
            <a:ext cx="7488832" cy="538609"/>
          </a:xfrm>
          <a:prstGeom prst="rect">
            <a:avLst/>
          </a:prstGeom>
          <a:noFill/>
        </p:spPr>
        <p:txBody>
          <a:bodyPr wrap="square" rtlCol="0">
            <a:spAutoFit/>
          </a:bodyPr>
          <a:lstStyle/>
          <a:p>
            <a:r>
              <a:rPr lang="en-GB" sz="1100" dirty="0" smtClean="0">
                <a:solidFill>
                  <a:schemeClr val="accent1">
                    <a:lumMod val="75000"/>
                  </a:schemeClr>
                </a:solidFill>
              </a:rPr>
              <a:t>Financial assistance by the grant of the president of the Russian Federation №МК-3228.2018.5 is acknowledged.</a:t>
            </a:r>
            <a:endParaRPr lang="ru-RU" sz="1100" dirty="0" smtClean="0">
              <a:solidFill>
                <a:schemeClr val="accent1">
                  <a:lumMod val="75000"/>
                </a:schemeClr>
              </a:solidFill>
            </a:endParaRP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solidFill>
                  <a:schemeClr val="accent1">
                    <a:lumMod val="75000"/>
                  </a:schemeClr>
                </a:solidFill>
              </a:rPr>
              <a:t>Conclusion</a:t>
            </a:r>
            <a:endParaRPr lang="ru-RU" dirty="0">
              <a:solidFill>
                <a:schemeClr val="accent1">
                  <a:lumMod val="75000"/>
                </a:schemeClr>
              </a:solidFill>
            </a:endParaRPr>
          </a:p>
        </p:txBody>
      </p:sp>
      <p:sp>
        <p:nvSpPr>
          <p:cNvPr id="27651" name="Объект 2"/>
          <p:cNvSpPr>
            <a:spLocks noGrp="1"/>
          </p:cNvSpPr>
          <p:nvPr>
            <p:ph sz="quarter" idx="1"/>
          </p:nvPr>
        </p:nvSpPr>
        <p:spPr>
          <a:xfrm>
            <a:off x="467544" y="1916832"/>
            <a:ext cx="7715250" cy="4032250"/>
          </a:xfrm>
        </p:spPr>
        <p:txBody>
          <a:bodyPr/>
          <a:lstStyle/>
          <a:p>
            <a:pPr algn="just">
              <a:lnSpc>
                <a:spcPct val="150000"/>
              </a:lnSpc>
            </a:pPr>
            <a:r>
              <a:rPr lang="en-US" sz="1400" dirty="0" smtClean="0"/>
              <a:t>The use of modern technologies allows one to efficiently process and analyze data.</a:t>
            </a:r>
            <a:r>
              <a:rPr lang="ru-RU" sz="1400" dirty="0" smtClean="0"/>
              <a:t> </a:t>
            </a:r>
          </a:p>
          <a:p>
            <a:pPr algn="ctr">
              <a:lnSpc>
                <a:spcPct val="150000"/>
              </a:lnSpc>
              <a:buNone/>
            </a:pPr>
            <a:r>
              <a:rPr lang="en-US" sz="1400" dirty="0" smtClean="0">
                <a:solidFill>
                  <a:schemeClr val="accent1">
                    <a:lumMod val="75000"/>
                  </a:schemeClr>
                </a:solidFill>
              </a:rPr>
              <a:t>Python -&gt; data processing 		R -&gt; data analysis</a:t>
            </a:r>
            <a:endParaRPr lang="ru-RU" sz="1400" dirty="0" smtClean="0">
              <a:solidFill>
                <a:schemeClr val="accent1">
                  <a:lumMod val="75000"/>
                </a:schemeClr>
              </a:solidFill>
            </a:endParaRPr>
          </a:p>
          <a:p>
            <a:pPr algn="just">
              <a:lnSpc>
                <a:spcPct val="150000"/>
              </a:lnSpc>
            </a:pPr>
            <a:r>
              <a:rPr lang="en-US" sz="1400" dirty="0" smtClean="0"/>
              <a:t>In the research the data on the sea surface temperature for 1982–2018 years were processed for two water areas: the Black Sea and the Baltic Sea. Data analysis revealed a positive trend in changes in the average annual values of SST in the both seas</a:t>
            </a:r>
            <a:r>
              <a:rPr lang="en-US" sz="1400" dirty="0" smtClean="0">
                <a:solidFill>
                  <a:schemeClr val="accent1"/>
                </a:solidFill>
              </a:rPr>
              <a:t>.</a:t>
            </a:r>
          </a:p>
          <a:p>
            <a:pPr algn="ctr">
              <a:lnSpc>
                <a:spcPct val="150000"/>
              </a:lnSpc>
              <a:buNone/>
            </a:pPr>
            <a:r>
              <a:rPr lang="en-US" sz="1400" dirty="0" smtClean="0">
                <a:solidFill>
                  <a:schemeClr val="accent1">
                    <a:lumMod val="75000"/>
                  </a:schemeClr>
                </a:solidFill>
              </a:rPr>
              <a:t>Black SST -&gt; +0.066 ±0.007 °C/year 	Baltic Sea -&gt; +0.044 ±0.008 °C/year.</a:t>
            </a:r>
            <a:endParaRPr lang="ru-RU" sz="1400" dirty="0" smtClean="0">
              <a:solidFill>
                <a:schemeClr val="accent1">
                  <a:lumMod val="75000"/>
                </a:schemeClr>
              </a:solidFill>
            </a:endParaRPr>
          </a:p>
          <a:p>
            <a:pPr algn="just">
              <a:lnSpc>
                <a:spcPct val="150000"/>
              </a:lnSpc>
            </a:pPr>
            <a:r>
              <a:rPr lang="en-US" sz="1400" dirty="0" smtClean="0"/>
              <a:t>The study of spatial and temporal variability allows to identify areas with the highest rate of temperature change and to analyze the changes in certain parts of the water areas.</a:t>
            </a:r>
            <a:endParaRPr lang="en-US" sz="1600" dirty="0" smtClean="0"/>
          </a:p>
          <a:p>
            <a:endParaRPr lang="en-US" sz="1600" dirty="0" smtClean="0"/>
          </a:p>
        </p:txBody>
      </p:sp>
      <p:sp>
        <p:nvSpPr>
          <p:cNvPr id="4" name="TextBox 3"/>
          <p:cNvSpPr txBox="1"/>
          <p:nvPr/>
        </p:nvSpPr>
        <p:spPr>
          <a:xfrm>
            <a:off x="611560" y="6130751"/>
            <a:ext cx="7488832" cy="538609"/>
          </a:xfrm>
          <a:prstGeom prst="rect">
            <a:avLst/>
          </a:prstGeom>
          <a:noFill/>
        </p:spPr>
        <p:txBody>
          <a:bodyPr wrap="square" rtlCol="0">
            <a:spAutoFit/>
          </a:bodyPr>
          <a:lstStyle/>
          <a:p>
            <a:r>
              <a:rPr lang="en-GB" sz="1100" dirty="0" smtClean="0">
                <a:solidFill>
                  <a:schemeClr val="accent1">
                    <a:lumMod val="75000"/>
                  </a:schemeClr>
                </a:solidFill>
              </a:rPr>
              <a:t>Financial assistance by the grant of the president of the Russian Federation №МК-3228.2018.5 is acknowledged.</a:t>
            </a:r>
            <a:endParaRPr lang="ru-RU" sz="1100" dirty="0" smtClean="0">
              <a:solidFill>
                <a:schemeClr val="accent1">
                  <a:lumMod val="75000"/>
                </a:schemeClr>
              </a:solidFill>
            </a:endParaRP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solidFill>
                  <a:schemeClr val="accent1">
                    <a:lumMod val="75000"/>
                  </a:schemeClr>
                </a:solidFill>
              </a:rPr>
              <a:t>Conclusion</a:t>
            </a:r>
            <a:endParaRPr lang="ru-RU" dirty="0">
              <a:solidFill>
                <a:schemeClr val="accent1">
                  <a:lumMod val="75000"/>
                </a:schemeClr>
              </a:solidFill>
            </a:endParaRPr>
          </a:p>
        </p:txBody>
      </p:sp>
      <p:sp>
        <p:nvSpPr>
          <p:cNvPr id="27651" name="Объект 2"/>
          <p:cNvSpPr>
            <a:spLocks noGrp="1"/>
          </p:cNvSpPr>
          <p:nvPr>
            <p:ph sz="quarter" idx="1"/>
          </p:nvPr>
        </p:nvSpPr>
        <p:spPr>
          <a:xfrm>
            <a:off x="467544" y="1916832"/>
            <a:ext cx="7715250" cy="4032250"/>
          </a:xfrm>
        </p:spPr>
        <p:txBody>
          <a:bodyPr/>
          <a:lstStyle/>
          <a:p>
            <a:pPr algn="just">
              <a:lnSpc>
                <a:spcPct val="150000"/>
              </a:lnSpc>
            </a:pPr>
            <a:r>
              <a:rPr lang="en-US" sz="1400" dirty="0" smtClean="0"/>
              <a:t>The use of modern technologies allows one to efficiently process and analyze data.</a:t>
            </a:r>
            <a:r>
              <a:rPr lang="ru-RU" sz="1400" dirty="0" smtClean="0"/>
              <a:t> </a:t>
            </a:r>
          </a:p>
          <a:p>
            <a:pPr algn="ctr">
              <a:lnSpc>
                <a:spcPct val="150000"/>
              </a:lnSpc>
              <a:buNone/>
            </a:pPr>
            <a:r>
              <a:rPr lang="en-US" sz="1400" dirty="0" smtClean="0">
                <a:solidFill>
                  <a:schemeClr val="accent1">
                    <a:lumMod val="75000"/>
                  </a:schemeClr>
                </a:solidFill>
              </a:rPr>
              <a:t>Python -&gt; data processing 		R -&gt; data analysis</a:t>
            </a:r>
            <a:endParaRPr lang="ru-RU" sz="1400" dirty="0" smtClean="0">
              <a:solidFill>
                <a:schemeClr val="accent1">
                  <a:lumMod val="75000"/>
                </a:schemeClr>
              </a:solidFill>
            </a:endParaRPr>
          </a:p>
          <a:p>
            <a:pPr algn="just">
              <a:lnSpc>
                <a:spcPct val="150000"/>
              </a:lnSpc>
            </a:pPr>
            <a:r>
              <a:rPr lang="en-US" sz="1400" dirty="0" smtClean="0"/>
              <a:t>In the research the data on the sea surface temperature for 1982–2018 years were processed for two water areas: the Black Sea and the Baltic Sea. Data analysis revealed a positive trend in changes in the average annual values of SST in the both seas</a:t>
            </a:r>
            <a:r>
              <a:rPr lang="en-US" sz="1400" dirty="0" smtClean="0">
                <a:solidFill>
                  <a:schemeClr val="accent1"/>
                </a:solidFill>
              </a:rPr>
              <a:t>.</a:t>
            </a:r>
          </a:p>
          <a:p>
            <a:pPr algn="ctr">
              <a:lnSpc>
                <a:spcPct val="150000"/>
              </a:lnSpc>
              <a:buNone/>
            </a:pPr>
            <a:r>
              <a:rPr lang="en-US" sz="1400" dirty="0" smtClean="0">
                <a:solidFill>
                  <a:schemeClr val="accent1">
                    <a:lumMod val="75000"/>
                  </a:schemeClr>
                </a:solidFill>
              </a:rPr>
              <a:t>Black SST -&gt; +0.066 ±0.007 °C/year 	Baltic Sea -&gt; +0.044 ±0.008 °C/year.</a:t>
            </a:r>
            <a:endParaRPr lang="ru-RU" sz="1400" dirty="0" smtClean="0">
              <a:solidFill>
                <a:schemeClr val="accent1">
                  <a:lumMod val="75000"/>
                </a:schemeClr>
              </a:solidFill>
            </a:endParaRPr>
          </a:p>
          <a:p>
            <a:pPr algn="just">
              <a:lnSpc>
                <a:spcPct val="150000"/>
              </a:lnSpc>
            </a:pPr>
            <a:r>
              <a:rPr lang="en-US" sz="1400" dirty="0" smtClean="0"/>
              <a:t>The study of spatial and temporal variability allows to identify areas with the highest rate of temperature change and to analyze the changes in certain parts of the water areas.</a:t>
            </a:r>
            <a:endParaRPr lang="en-US" sz="1600" dirty="0" smtClean="0"/>
          </a:p>
          <a:p>
            <a:pPr algn="ctr">
              <a:buNone/>
            </a:pPr>
            <a:r>
              <a:rPr lang="en-US" sz="1400" dirty="0" smtClean="0">
                <a:solidFill>
                  <a:schemeClr val="accent1">
                    <a:lumMod val="75000"/>
                  </a:schemeClr>
                </a:solidFill>
              </a:rPr>
              <a:t>The positive trend (revealed earlier) for the whole sea is being preserved. However, for the Gulf of Finland, the average change rate decreased from +0.09 °C/year to +0.06 °C/year.</a:t>
            </a:r>
          </a:p>
          <a:p>
            <a:pPr algn="ctr">
              <a:buNone/>
            </a:pPr>
            <a:endParaRPr lang="en-US" sz="1600" dirty="0" smtClean="0"/>
          </a:p>
        </p:txBody>
      </p:sp>
      <p:sp>
        <p:nvSpPr>
          <p:cNvPr id="4" name="TextBox 3"/>
          <p:cNvSpPr txBox="1"/>
          <p:nvPr/>
        </p:nvSpPr>
        <p:spPr>
          <a:xfrm>
            <a:off x="611560" y="6130751"/>
            <a:ext cx="7488832" cy="538609"/>
          </a:xfrm>
          <a:prstGeom prst="rect">
            <a:avLst/>
          </a:prstGeom>
          <a:noFill/>
        </p:spPr>
        <p:txBody>
          <a:bodyPr wrap="square" rtlCol="0">
            <a:spAutoFit/>
          </a:bodyPr>
          <a:lstStyle/>
          <a:p>
            <a:r>
              <a:rPr lang="en-GB" sz="1100" dirty="0" smtClean="0">
                <a:solidFill>
                  <a:schemeClr val="accent1">
                    <a:lumMod val="75000"/>
                  </a:schemeClr>
                </a:solidFill>
              </a:rPr>
              <a:t>Financial assistance by the grant of the president of the Russian Federation №МК-3228.2018.5 is acknowledged.</a:t>
            </a:r>
            <a:endParaRPr lang="ru-RU" sz="1100" dirty="0" smtClean="0">
              <a:solidFill>
                <a:schemeClr val="accent1">
                  <a:lumMod val="75000"/>
                </a:schemeClr>
              </a:solidFill>
            </a:endParaRP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8816" y="2286000"/>
            <a:ext cx="7467600" cy="1143000"/>
          </a:xfrm>
        </p:spPr>
        <p:txBody>
          <a:bodyPr/>
          <a:lstStyle/>
          <a:p>
            <a:pPr algn="ctr">
              <a:defRPr/>
            </a:pPr>
            <a:r>
              <a:rPr lang="en-US" dirty="0" smtClean="0">
                <a:solidFill>
                  <a:schemeClr val="accent1">
                    <a:lumMod val="75000"/>
                  </a:schemeClr>
                </a:solidFill>
              </a:rPr>
              <a:t>Thank you for the attention</a:t>
            </a:r>
            <a:endParaRPr lang="ru-RU"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1">
                    <a:lumMod val="75000"/>
                  </a:schemeClr>
                </a:solidFill>
              </a:rPr>
              <a:t>Data processing</a:t>
            </a:r>
            <a:endParaRPr lang="ru-RU" dirty="0">
              <a:solidFill>
                <a:schemeClr val="accent1">
                  <a:lumMod val="75000"/>
                </a:schemeClr>
              </a:solidFill>
            </a:endParaRPr>
          </a:p>
        </p:txBody>
      </p:sp>
      <p:sp>
        <p:nvSpPr>
          <p:cNvPr id="3" name="Объект 2"/>
          <p:cNvSpPr>
            <a:spLocks noGrp="1"/>
          </p:cNvSpPr>
          <p:nvPr>
            <p:ph sz="quarter" idx="1"/>
          </p:nvPr>
        </p:nvSpPr>
        <p:spPr>
          <a:xfrm>
            <a:off x="467544" y="1988841"/>
            <a:ext cx="7776864" cy="1008112"/>
          </a:xfrm>
        </p:spPr>
        <p:txBody>
          <a:bodyPr>
            <a:noAutofit/>
          </a:bodyPr>
          <a:lstStyle/>
          <a:p>
            <a:pPr>
              <a:lnSpc>
                <a:spcPct val="150000"/>
              </a:lnSpc>
            </a:pPr>
            <a:r>
              <a:rPr lang="en-US" sz="1400" dirty="0" smtClean="0"/>
              <a:t>Data processing</a:t>
            </a:r>
            <a:r>
              <a:rPr lang="ru-RU" sz="1400" dirty="0" smtClean="0"/>
              <a:t>:</a:t>
            </a:r>
          </a:p>
          <a:p>
            <a:pPr lvl="1">
              <a:lnSpc>
                <a:spcPct val="150000"/>
              </a:lnSpc>
            </a:pPr>
            <a:r>
              <a:rPr lang="en-US" sz="1400" dirty="0" smtClean="0"/>
              <a:t>Receiving, </a:t>
            </a:r>
            <a:endParaRPr lang="ru-RU" sz="1400" dirty="0" smtClean="0"/>
          </a:p>
          <a:p>
            <a:pPr lvl="1">
              <a:lnSpc>
                <a:spcPct val="150000"/>
              </a:lnSpc>
            </a:pPr>
            <a:r>
              <a:rPr lang="en-US" sz="1400" dirty="0" smtClean="0"/>
              <a:t>Verification</a:t>
            </a:r>
            <a:endParaRPr lang="ru-RU" sz="1400" dirty="0" smtClean="0"/>
          </a:p>
          <a:p>
            <a:pPr lvl="1">
              <a:lnSpc>
                <a:spcPct val="150000"/>
              </a:lnSpc>
            </a:pPr>
            <a:r>
              <a:rPr lang="en-US" sz="1400" dirty="0" smtClean="0"/>
              <a:t>Interpolation</a:t>
            </a:r>
          </a:p>
          <a:p>
            <a:pPr lvl="1">
              <a:lnSpc>
                <a:spcPct val="150000"/>
              </a:lnSpc>
            </a:pPr>
            <a:endParaRPr lang="ru-RU" sz="1100" dirty="0" smtClean="0"/>
          </a:p>
          <a:p>
            <a:pPr>
              <a:lnSpc>
                <a:spcPct val="150000"/>
              </a:lnSpc>
            </a:pPr>
            <a:r>
              <a:rPr lang="en-US" sz="1400" dirty="0" smtClean="0"/>
              <a:t>Data analysis</a:t>
            </a:r>
            <a:r>
              <a:rPr lang="ru-RU" sz="1400" dirty="0" smtClean="0"/>
              <a:t>:</a:t>
            </a:r>
          </a:p>
          <a:p>
            <a:pPr lvl="1">
              <a:lnSpc>
                <a:spcPct val="150000"/>
              </a:lnSpc>
            </a:pPr>
            <a:r>
              <a:rPr lang="en-US" sz="1400" dirty="0" smtClean="0"/>
              <a:t>Calculation of statistical parameters,</a:t>
            </a:r>
          </a:p>
          <a:p>
            <a:pPr lvl="1">
              <a:lnSpc>
                <a:spcPct val="150000"/>
              </a:lnSpc>
            </a:pPr>
            <a:r>
              <a:rPr lang="en-US" sz="1400" dirty="0" smtClean="0"/>
              <a:t>Highlighting common features that are characteristic of the entire data set,</a:t>
            </a:r>
          </a:p>
          <a:p>
            <a:pPr lvl="1">
              <a:lnSpc>
                <a:spcPct val="150000"/>
              </a:lnSpc>
            </a:pPr>
            <a:r>
              <a:rPr lang="en-US" sz="1400" dirty="0" smtClean="0"/>
              <a:t>Highlighting data trends,</a:t>
            </a:r>
          </a:p>
          <a:p>
            <a:pPr lvl="1">
              <a:lnSpc>
                <a:spcPct val="150000"/>
              </a:lnSpc>
            </a:pPr>
            <a:r>
              <a:rPr lang="en-US" sz="1400" dirty="0" smtClean="0"/>
              <a:t>Dependencies between parameters</a:t>
            </a:r>
            <a:endParaRPr lang="ru-RU" sz="1400" dirty="0" smtClean="0"/>
          </a:p>
        </p:txBody>
      </p:sp>
    </p:spTree>
    <p:extLst>
      <p:ext uri="{BB962C8B-B14F-4D97-AF65-F5344CB8AC3E}">
        <p14:creationId xmlns:p14="http://schemas.microsoft.com/office/powerpoint/2010/main" xmlns="" val="432630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solidFill>
                  <a:schemeClr val="accent1">
                    <a:lumMod val="75000"/>
                  </a:schemeClr>
                </a:solidFill>
              </a:rPr>
              <a:t>Data processing</a:t>
            </a:r>
            <a:endParaRPr lang="ru-RU" dirty="0">
              <a:solidFill>
                <a:schemeClr val="accent1">
                  <a:lumMod val="75000"/>
                </a:schemeClr>
              </a:solidFill>
            </a:endParaRPr>
          </a:p>
        </p:txBody>
      </p:sp>
      <p:sp>
        <p:nvSpPr>
          <p:cNvPr id="12291" name="Объект 2"/>
          <p:cNvSpPr>
            <a:spLocks noGrp="1"/>
          </p:cNvSpPr>
          <p:nvPr>
            <p:ph sz="quarter" idx="1"/>
          </p:nvPr>
        </p:nvSpPr>
        <p:spPr>
          <a:xfrm>
            <a:off x="468313" y="1989138"/>
            <a:ext cx="7775575" cy="1008062"/>
          </a:xfrm>
        </p:spPr>
        <p:txBody>
          <a:bodyPr>
            <a:noAutofit/>
          </a:bodyPr>
          <a:lstStyle/>
          <a:p>
            <a:r>
              <a:rPr lang="en-GB" sz="1400" dirty="0" smtClean="0"/>
              <a:t>In the research the Python [1] programming language for marine data processing were used.</a:t>
            </a:r>
            <a:endParaRPr lang="ru-RU" sz="1400" dirty="0" smtClean="0"/>
          </a:p>
          <a:p>
            <a:endParaRPr lang="en-US" sz="1400" dirty="0" smtClean="0">
              <a:solidFill>
                <a:schemeClr val="accent1">
                  <a:lumMod val="75000"/>
                </a:schemeClr>
              </a:solidFill>
            </a:endParaRPr>
          </a:p>
          <a:p>
            <a:r>
              <a:rPr lang="en-GB" sz="1400" dirty="0" smtClean="0"/>
              <a:t>The present study is conducted in two areas - the Black and the Baltic Sea. </a:t>
            </a:r>
            <a:r>
              <a:rPr lang="en-US" sz="1400" dirty="0" smtClean="0"/>
              <a:t>S</a:t>
            </a:r>
            <a:r>
              <a:rPr lang="en-GB" sz="1400" dirty="0" err="1" smtClean="0"/>
              <a:t>atellite</a:t>
            </a:r>
            <a:r>
              <a:rPr lang="en-GB" sz="1400" dirty="0" smtClean="0"/>
              <a:t> data were processed using Python scripts for both water areas</a:t>
            </a:r>
            <a:r>
              <a:rPr lang="ru-RU" sz="1400" dirty="0" smtClean="0"/>
              <a:t>.</a:t>
            </a:r>
          </a:p>
          <a:p>
            <a:endParaRPr lang="en-GB" sz="1400" dirty="0" smtClean="0"/>
          </a:p>
          <a:p>
            <a:r>
              <a:rPr lang="en-GB" sz="1400" dirty="0" smtClean="0"/>
              <a:t>The analysis of the obtained information was conducted by means of R programming language [</a:t>
            </a:r>
            <a:r>
              <a:rPr lang="ru-RU" sz="1400" dirty="0" smtClean="0"/>
              <a:t>2</a:t>
            </a:r>
            <a:r>
              <a:rPr lang="en-GB" sz="1400" dirty="0" smtClean="0"/>
              <a:t>].</a:t>
            </a:r>
            <a:endParaRPr lang="ru-RU" sz="1400" dirty="0" smtClean="0"/>
          </a:p>
          <a:p>
            <a:endParaRPr lang="ru-RU" sz="1400" dirty="0" smtClean="0"/>
          </a:p>
          <a:p>
            <a:r>
              <a:rPr lang="en-US" sz="1400" dirty="0" smtClean="0"/>
              <a:t>Temporal and spatial </a:t>
            </a:r>
            <a:r>
              <a:rPr lang="en-GB" sz="1400" dirty="0" smtClean="0"/>
              <a:t>variability of the surface temperature within considered areas studied</a:t>
            </a:r>
            <a:endParaRPr lang="ru-RU" sz="1400" dirty="0" smtClean="0"/>
          </a:p>
          <a:p>
            <a:endParaRPr lang="ru-RU" sz="1400" dirty="0" smtClean="0"/>
          </a:p>
          <a:p>
            <a:endParaRPr lang="ru-RU" sz="1400" dirty="0" smtClean="0"/>
          </a:p>
          <a:p>
            <a:endParaRPr lang="ru-RU" sz="1400" dirty="0" smtClean="0"/>
          </a:p>
          <a:p>
            <a:pPr>
              <a:buNone/>
            </a:pPr>
            <a:r>
              <a:rPr lang="en-GB" sz="1200" dirty="0" smtClean="0"/>
              <a:t>	[1]  M. Lutz </a:t>
            </a:r>
            <a:r>
              <a:rPr lang="en-GB" sz="1200" i="1" dirty="0" smtClean="0"/>
              <a:t>Programming in Python.</a:t>
            </a:r>
            <a:r>
              <a:rPr lang="en-GB" sz="1200" dirty="0" smtClean="0"/>
              <a:t> V.1 / М. Lutz. - Moscow: </a:t>
            </a:r>
            <a:r>
              <a:rPr lang="en-GB" sz="1200" dirty="0" err="1" smtClean="0"/>
              <a:t>Simbol</a:t>
            </a:r>
            <a:r>
              <a:rPr lang="en-GB" sz="1200" dirty="0" smtClean="0"/>
              <a:t>. - 992 p., (2016). (in Russian)</a:t>
            </a:r>
            <a:endParaRPr lang="ru-RU" sz="1200" dirty="0" smtClean="0"/>
          </a:p>
          <a:p>
            <a:pPr>
              <a:buNone/>
            </a:pPr>
            <a:r>
              <a:rPr lang="en-GB" sz="1200" dirty="0" smtClean="0"/>
              <a:t>	[</a:t>
            </a:r>
            <a:r>
              <a:rPr lang="ru-RU" sz="1200" dirty="0" smtClean="0"/>
              <a:t>2</a:t>
            </a:r>
            <a:r>
              <a:rPr lang="en-GB" sz="1200" dirty="0" smtClean="0"/>
              <a:t>]  R Core Team (2018) R: A language and environment for statistical computing. R Foundation for Statistical Computing, Vienna, Austria. </a:t>
            </a:r>
            <a:r>
              <a:rPr lang="en-GB" sz="1200" dirty="0" smtClean="0">
                <a:solidFill>
                  <a:schemeClr val="accent1">
                    <a:lumMod val="75000"/>
                  </a:schemeClr>
                </a:solidFill>
              </a:rPr>
              <a:t>(</a:t>
            </a:r>
            <a:r>
              <a:rPr lang="en-GB" sz="1200" u="sng" dirty="0" smtClean="0">
                <a:solidFill>
                  <a:schemeClr val="accent1">
                    <a:lumMod val="75000"/>
                  </a:schemeClr>
                </a:solidFill>
              </a:rPr>
              <a:t>https://www.R-project.org/</a:t>
            </a:r>
            <a:r>
              <a:rPr lang="en-GB" sz="1200" dirty="0" smtClean="0">
                <a:solidFill>
                  <a:schemeClr val="accent1">
                    <a:lumMod val="75000"/>
                  </a:schemeClr>
                </a:solidFill>
              </a:rPr>
              <a:t>)</a:t>
            </a:r>
            <a:endParaRPr lang="ru-RU" sz="1200" dirty="0" smtClean="0">
              <a:solidFill>
                <a:schemeClr val="accent1">
                  <a:lumMod val="75000"/>
                </a:schemeClr>
              </a:solidFill>
            </a:endParaRPr>
          </a:p>
          <a:p>
            <a:endParaRPr lang="ru-RU" sz="1400" dirty="0" smtClean="0"/>
          </a:p>
          <a:p>
            <a:endParaRPr lang="ru-RU" sz="1400" dirty="0" smtClean="0"/>
          </a:p>
          <a:p>
            <a:endParaRPr lang="ru-RU" sz="1400" dirty="0" smtClean="0"/>
          </a:p>
          <a:p>
            <a:endParaRPr lang="ru-RU" sz="1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solidFill>
                  <a:schemeClr val="accent1">
                    <a:lumMod val="75000"/>
                  </a:schemeClr>
                </a:solidFill>
              </a:rPr>
              <a:t>Data processing</a:t>
            </a:r>
            <a:endParaRPr lang="ru-RU" dirty="0">
              <a:solidFill>
                <a:schemeClr val="accent1">
                  <a:lumMod val="75000"/>
                </a:schemeClr>
              </a:solidFill>
            </a:endParaRPr>
          </a:p>
        </p:txBody>
      </p:sp>
      <p:sp>
        <p:nvSpPr>
          <p:cNvPr id="14339" name="Объект 2"/>
          <p:cNvSpPr>
            <a:spLocks noGrp="1"/>
          </p:cNvSpPr>
          <p:nvPr>
            <p:ph sz="quarter" idx="1"/>
          </p:nvPr>
        </p:nvSpPr>
        <p:spPr>
          <a:xfrm>
            <a:off x="468313" y="1989138"/>
            <a:ext cx="7775575" cy="1008062"/>
          </a:xfrm>
        </p:spPr>
        <p:txBody>
          <a:bodyPr/>
          <a:lstStyle/>
          <a:p>
            <a:r>
              <a:rPr lang="en-US" sz="1400" dirty="0" smtClean="0"/>
              <a:t>Two modern programming languages were used to process this data:</a:t>
            </a:r>
          </a:p>
          <a:p>
            <a:pPr>
              <a:buNone/>
            </a:pPr>
            <a:r>
              <a:rPr lang="en-US" sz="1400" b="1" dirty="0" smtClean="0"/>
              <a:t>			</a:t>
            </a:r>
            <a:r>
              <a:rPr lang="ru-RU" sz="1400" b="1" dirty="0" err="1" smtClean="0"/>
              <a:t>Python</a:t>
            </a:r>
            <a:r>
              <a:rPr lang="ru-RU" sz="1400" dirty="0" smtClean="0"/>
              <a:t> </a:t>
            </a:r>
            <a:r>
              <a:rPr lang="en-US" sz="1400" dirty="0" smtClean="0"/>
              <a:t>and</a:t>
            </a:r>
            <a:r>
              <a:rPr lang="ru-RU" sz="1400" dirty="0" smtClean="0"/>
              <a:t> R. </a:t>
            </a:r>
          </a:p>
          <a:p>
            <a:endParaRPr lang="ru-RU" sz="1400" dirty="0" smtClean="0"/>
          </a:p>
        </p:txBody>
      </p:sp>
      <p:cxnSp>
        <p:nvCxnSpPr>
          <p:cNvPr id="8" name="Прямая со стрелкой 7"/>
          <p:cNvCxnSpPr/>
          <p:nvPr/>
        </p:nvCxnSpPr>
        <p:spPr>
          <a:xfrm flipH="1">
            <a:off x="1979613" y="2637036"/>
            <a:ext cx="792162" cy="215900"/>
          </a:xfrm>
          <a:prstGeom prst="straightConnector1">
            <a:avLst/>
          </a:prstGeom>
          <a:ln w="31750">
            <a:solidFill>
              <a:srgbClr val="580000"/>
            </a:solidFill>
            <a:tailEnd type="arrow"/>
          </a:ln>
        </p:spPr>
        <p:style>
          <a:lnRef idx="1">
            <a:schemeClr val="accent1"/>
          </a:lnRef>
          <a:fillRef idx="0">
            <a:schemeClr val="accent1"/>
          </a:fillRef>
          <a:effectRef idx="0">
            <a:schemeClr val="accent1"/>
          </a:effectRef>
          <a:fontRef idx="minor">
            <a:schemeClr val="tx1"/>
          </a:fontRef>
        </p:style>
      </p:cxnSp>
      <p:sp>
        <p:nvSpPr>
          <p:cNvPr id="14341" name="TextBox 9"/>
          <p:cNvSpPr txBox="1">
            <a:spLocks noChangeArrowheads="1"/>
          </p:cNvSpPr>
          <p:nvPr/>
        </p:nvSpPr>
        <p:spPr bwMode="auto">
          <a:xfrm>
            <a:off x="539750" y="2983592"/>
            <a:ext cx="4824413" cy="2893100"/>
          </a:xfrm>
          <a:prstGeom prst="rect">
            <a:avLst/>
          </a:prstGeom>
          <a:noFill/>
          <a:ln w="9525">
            <a:noFill/>
            <a:miter lim="800000"/>
            <a:headEnd/>
            <a:tailEnd/>
          </a:ln>
        </p:spPr>
        <p:txBody>
          <a:bodyPr>
            <a:spAutoFit/>
          </a:bodyPr>
          <a:lstStyle/>
          <a:p>
            <a:r>
              <a:rPr lang="en-US" sz="1400" dirty="0" smtClean="0"/>
              <a:t>The Python is a high-level, general-purpose, performance-oriented programming language. The language is distinguished by its convenient syntax and ease of use, it allows one to work quickly and integrate different software components into a single system. A set of scripts for receiving data from the Service and converting them into the required formats is implemented using Python. </a:t>
            </a:r>
            <a:endParaRPr lang="ru-RU" sz="1400" dirty="0" smtClean="0"/>
          </a:p>
          <a:p>
            <a:endParaRPr lang="ru-RU" sz="1400" dirty="0" smtClean="0"/>
          </a:p>
          <a:p>
            <a:r>
              <a:rPr lang="en-US" sz="1400" dirty="0" smtClean="0"/>
              <a:t>The daily SST data of the Black and Baltic Seas for the years 1982-2018 were processed using the implemented set of scripts. The using of the Python is convenient for solving problems of receiving and processing data as well as for integrating the codes for various applications.</a:t>
            </a:r>
            <a:endParaRPr lang="ru-RU" sz="1400" dirty="0"/>
          </a:p>
        </p:txBody>
      </p:sp>
      <p:sp>
        <p:nvSpPr>
          <p:cNvPr id="9" name="TextBox 8"/>
          <p:cNvSpPr txBox="1"/>
          <p:nvPr/>
        </p:nvSpPr>
        <p:spPr>
          <a:xfrm>
            <a:off x="6156176" y="3212976"/>
            <a:ext cx="1872208" cy="2092881"/>
          </a:xfrm>
          <a:prstGeom prst="rect">
            <a:avLst/>
          </a:prstGeom>
          <a:noFill/>
        </p:spPr>
        <p:txBody>
          <a:bodyPr wrap="square" rtlCol="0">
            <a:spAutoFit/>
          </a:bodyPr>
          <a:lstStyle/>
          <a:p>
            <a:pPr algn="ctr">
              <a:lnSpc>
                <a:spcPct val="200000"/>
              </a:lnSpc>
            </a:pPr>
            <a:r>
              <a:rPr lang="en-US" sz="1400" dirty="0" smtClean="0">
                <a:solidFill>
                  <a:schemeClr val="accent1">
                    <a:lumMod val="75000"/>
                  </a:schemeClr>
                </a:solidFill>
              </a:rPr>
              <a:t>Data processing</a:t>
            </a:r>
            <a:r>
              <a:rPr lang="ru-RU" sz="1400" dirty="0" smtClean="0">
                <a:solidFill>
                  <a:schemeClr val="accent1">
                    <a:lumMod val="75000"/>
                  </a:schemeClr>
                </a:solidFill>
              </a:rPr>
              <a:t>:</a:t>
            </a:r>
          </a:p>
          <a:p>
            <a:pPr algn="ctr">
              <a:lnSpc>
                <a:spcPct val="200000"/>
              </a:lnSpc>
            </a:pPr>
            <a:r>
              <a:rPr lang="en-US" sz="1400" dirty="0" smtClean="0">
                <a:solidFill>
                  <a:schemeClr val="accent1">
                    <a:lumMod val="75000"/>
                  </a:schemeClr>
                </a:solidFill>
              </a:rPr>
              <a:t>Receiving, Verification</a:t>
            </a:r>
            <a:r>
              <a:rPr lang="ru-RU" sz="1400" dirty="0" smtClean="0">
                <a:solidFill>
                  <a:schemeClr val="accent1">
                    <a:lumMod val="75000"/>
                  </a:schemeClr>
                </a:solidFill>
              </a:rPr>
              <a:t>,</a:t>
            </a:r>
          </a:p>
          <a:p>
            <a:pPr algn="ctr">
              <a:lnSpc>
                <a:spcPct val="200000"/>
              </a:lnSpc>
            </a:pPr>
            <a:r>
              <a:rPr lang="en-US" sz="1400" dirty="0" smtClean="0">
                <a:solidFill>
                  <a:schemeClr val="accent1">
                    <a:lumMod val="75000"/>
                  </a:schemeClr>
                </a:solidFill>
              </a:rPr>
              <a:t>Interpolation</a:t>
            </a:r>
          </a:p>
          <a:p>
            <a:endParaRPr lang="ru-RU"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en-US" dirty="0" smtClean="0">
                <a:solidFill>
                  <a:schemeClr val="accent1">
                    <a:lumMod val="75000"/>
                  </a:schemeClr>
                </a:solidFill>
              </a:rPr>
              <a:t>Data analysis</a:t>
            </a:r>
            <a:endParaRPr lang="ru-RU" dirty="0">
              <a:solidFill>
                <a:schemeClr val="accent1">
                  <a:lumMod val="75000"/>
                </a:schemeClr>
              </a:solidFill>
            </a:endParaRPr>
          </a:p>
        </p:txBody>
      </p:sp>
      <p:sp>
        <p:nvSpPr>
          <p:cNvPr id="16387" name="Объект 2"/>
          <p:cNvSpPr>
            <a:spLocks noGrp="1"/>
          </p:cNvSpPr>
          <p:nvPr>
            <p:ph sz="quarter" idx="1"/>
          </p:nvPr>
        </p:nvSpPr>
        <p:spPr>
          <a:xfrm>
            <a:off x="468313" y="1989138"/>
            <a:ext cx="7775575" cy="863600"/>
          </a:xfrm>
        </p:spPr>
        <p:txBody>
          <a:bodyPr>
            <a:normAutofit/>
          </a:bodyPr>
          <a:lstStyle/>
          <a:p>
            <a:r>
              <a:rPr lang="en-US" sz="1400" dirty="0" smtClean="0"/>
              <a:t>Two modern programming languages were used to process this data:</a:t>
            </a:r>
          </a:p>
          <a:p>
            <a:pPr>
              <a:buNone/>
            </a:pPr>
            <a:r>
              <a:rPr lang="en-US" sz="1400" b="1" dirty="0" smtClean="0"/>
              <a:t>			</a:t>
            </a:r>
            <a:r>
              <a:rPr lang="ru-RU" sz="1400" dirty="0" err="1" smtClean="0"/>
              <a:t>Python</a:t>
            </a:r>
            <a:r>
              <a:rPr lang="ru-RU" sz="1400" dirty="0" smtClean="0"/>
              <a:t> </a:t>
            </a:r>
            <a:r>
              <a:rPr lang="en-US" sz="1400" dirty="0" smtClean="0"/>
              <a:t>and</a:t>
            </a:r>
            <a:r>
              <a:rPr lang="ru-RU" sz="1400" dirty="0" smtClean="0"/>
              <a:t> </a:t>
            </a:r>
            <a:r>
              <a:rPr lang="ru-RU" sz="1400" b="1" dirty="0" smtClean="0"/>
              <a:t>R</a:t>
            </a:r>
            <a:r>
              <a:rPr lang="ru-RU" sz="1400" dirty="0" smtClean="0"/>
              <a:t>. </a:t>
            </a:r>
          </a:p>
          <a:p>
            <a:endParaRPr lang="ru-RU" sz="1400" dirty="0" smtClean="0"/>
          </a:p>
          <a:p>
            <a:endParaRPr lang="ru-RU" sz="1400" dirty="0" smtClean="0"/>
          </a:p>
        </p:txBody>
      </p:sp>
      <p:cxnSp>
        <p:nvCxnSpPr>
          <p:cNvPr id="4" name="Прямая со стрелкой 3"/>
          <p:cNvCxnSpPr/>
          <p:nvPr/>
        </p:nvCxnSpPr>
        <p:spPr>
          <a:xfrm>
            <a:off x="3563938" y="2637036"/>
            <a:ext cx="936625" cy="215900"/>
          </a:xfrm>
          <a:prstGeom prst="straightConnector1">
            <a:avLst/>
          </a:prstGeom>
          <a:ln w="31750">
            <a:solidFill>
              <a:srgbClr val="580000"/>
            </a:solidFill>
            <a:tailEnd type="arrow"/>
          </a:ln>
        </p:spPr>
        <p:style>
          <a:lnRef idx="1">
            <a:schemeClr val="accent1"/>
          </a:lnRef>
          <a:fillRef idx="0">
            <a:schemeClr val="accent1"/>
          </a:fillRef>
          <a:effectRef idx="0">
            <a:schemeClr val="accent1"/>
          </a:effectRef>
          <a:fontRef idx="minor">
            <a:schemeClr val="tx1"/>
          </a:fontRef>
        </p:style>
      </p:cxnSp>
      <p:sp>
        <p:nvSpPr>
          <p:cNvPr id="16389" name="TextBox 5"/>
          <p:cNvSpPr txBox="1">
            <a:spLocks noChangeArrowheads="1"/>
          </p:cNvSpPr>
          <p:nvPr/>
        </p:nvSpPr>
        <p:spPr bwMode="auto">
          <a:xfrm>
            <a:off x="3203848" y="3140968"/>
            <a:ext cx="5113338" cy="2677656"/>
          </a:xfrm>
          <a:prstGeom prst="rect">
            <a:avLst/>
          </a:prstGeom>
          <a:noFill/>
          <a:ln w="9525">
            <a:noFill/>
            <a:miter lim="800000"/>
            <a:headEnd/>
            <a:tailEnd/>
          </a:ln>
        </p:spPr>
        <p:txBody>
          <a:bodyPr>
            <a:spAutoFit/>
          </a:bodyPr>
          <a:lstStyle/>
          <a:p>
            <a:r>
              <a:rPr lang="en-GB" sz="1400" dirty="0" smtClean="0"/>
              <a:t>To perform the data analysis programming language R was used. The language has been developed by scientists mainly for statistical data processing and is available free of charge. The R supports a wide range of statistical and numerical methods; its data visualization is implemented conveniently. Using the R allows one to efficiently analyze data, distinguish structures and anomalies in data sets, identify and investigate regularities using statistical methods. </a:t>
            </a:r>
            <a:endParaRPr lang="ru-RU" sz="1400" dirty="0" smtClean="0"/>
          </a:p>
          <a:p>
            <a:endParaRPr lang="ru-RU" sz="1400" dirty="0" smtClean="0"/>
          </a:p>
          <a:p>
            <a:r>
              <a:rPr lang="en-GB" sz="1400" dirty="0" smtClean="0"/>
              <a:t>Using the capabilities of the R the analysis of observational data on the Black and Baltic SST for 1982–2018 was carried out. </a:t>
            </a:r>
            <a:endParaRPr lang="ru-RU" dirty="0"/>
          </a:p>
        </p:txBody>
      </p:sp>
      <p:sp>
        <p:nvSpPr>
          <p:cNvPr id="7" name="TextBox 6"/>
          <p:cNvSpPr txBox="1"/>
          <p:nvPr/>
        </p:nvSpPr>
        <p:spPr>
          <a:xfrm>
            <a:off x="251520" y="3140968"/>
            <a:ext cx="2952328" cy="2462213"/>
          </a:xfrm>
          <a:prstGeom prst="rect">
            <a:avLst/>
          </a:prstGeom>
          <a:noFill/>
        </p:spPr>
        <p:txBody>
          <a:bodyPr wrap="square" rtlCol="0">
            <a:spAutoFit/>
          </a:bodyPr>
          <a:lstStyle/>
          <a:p>
            <a:pPr algn="ctr">
              <a:lnSpc>
                <a:spcPct val="150000"/>
              </a:lnSpc>
            </a:pPr>
            <a:r>
              <a:rPr lang="en-US" sz="1400" dirty="0" smtClean="0">
                <a:solidFill>
                  <a:schemeClr val="accent1">
                    <a:lumMod val="75000"/>
                  </a:schemeClr>
                </a:solidFill>
              </a:rPr>
              <a:t>Data analysis</a:t>
            </a:r>
            <a:r>
              <a:rPr lang="ru-RU" sz="1400" dirty="0" smtClean="0">
                <a:solidFill>
                  <a:schemeClr val="accent1">
                    <a:lumMod val="75000"/>
                  </a:schemeClr>
                </a:solidFill>
              </a:rPr>
              <a:t>:</a:t>
            </a:r>
          </a:p>
          <a:p>
            <a:pPr algn="ctr">
              <a:lnSpc>
                <a:spcPct val="150000"/>
              </a:lnSpc>
            </a:pPr>
            <a:endParaRPr lang="ru-RU" sz="1400" dirty="0" smtClean="0">
              <a:solidFill>
                <a:schemeClr val="accent1">
                  <a:lumMod val="75000"/>
                </a:schemeClr>
              </a:solidFill>
            </a:endParaRPr>
          </a:p>
          <a:p>
            <a:pPr algn="ctr">
              <a:lnSpc>
                <a:spcPct val="150000"/>
              </a:lnSpc>
            </a:pPr>
            <a:r>
              <a:rPr lang="en-US" sz="1400" dirty="0" smtClean="0">
                <a:solidFill>
                  <a:schemeClr val="accent1">
                    <a:lumMod val="75000"/>
                  </a:schemeClr>
                </a:solidFill>
              </a:rPr>
              <a:t>Statistical parameters,</a:t>
            </a:r>
            <a:endParaRPr lang="ru-RU" sz="1400" dirty="0" smtClean="0">
              <a:solidFill>
                <a:schemeClr val="accent1">
                  <a:lumMod val="75000"/>
                </a:schemeClr>
              </a:solidFill>
            </a:endParaRPr>
          </a:p>
          <a:p>
            <a:pPr algn="ctr">
              <a:lnSpc>
                <a:spcPct val="150000"/>
              </a:lnSpc>
            </a:pPr>
            <a:endParaRPr lang="ru-RU" sz="1400" dirty="0" smtClean="0">
              <a:solidFill>
                <a:schemeClr val="accent1">
                  <a:lumMod val="75000"/>
                </a:schemeClr>
              </a:solidFill>
            </a:endParaRPr>
          </a:p>
          <a:p>
            <a:pPr algn="ctr"/>
            <a:r>
              <a:rPr lang="en-US" sz="1400" dirty="0" smtClean="0">
                <a:solidFill>
                  <a:schemeClr val="accent1">
                    <a:lumMod val="75000"/>
                  </a:schemeClr>
                </a:solidFill>
              </a:rPr>
              <a:t>Common features that are characteristic of the entire data set,</a:t>
            </a:r>
            <a:endParaRPr lang="ru-RU" sz="1400" dirty="0" smtClean="0">
              <a:solidFill>
                <a:schemeClr val="accent1">
                  <a:lumMod val="75000"/>
                </a:schemeClr>
              </a:solidFill>
            </a:endParaRPr>
          </a:p>
          <a:p>
            <a:pPr algn="ctr">
              <a:lnSpc>
                <a:spcPct val="150000"/>
              </a:lnSpc>
            </a:pPr>
            <a:endParaRPr lang="ru-RU" sz="1400" dirty="0" smtClean="0">
              <a:solidFill>
                <a:schemeClr val="accent1">
                  <a:lumMod val="75000"/>
                </a:schemeClr>
              </a:solidFill>
            </a:endParaRPr>
          </a:p>
          <a:p>
            <a:pPr algn="ctr">
              <a:lnSpc>
                <a:spcPct val="150000"/>
              </a:lnSpc>
            </a:pPr>
            <a:r>
              <a:rPr lang="en-US" sz="1400" dirty="0" smtClean="0">
                <a:solidFill>
                  <a:schemeClr val="accent1">
                    <a:lumMod val="75000"/>
                  </a:schemeClr>
                </a:solidFill>
              </a:rPr>
              <a:t>Data trends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1">
                    <a:lumMod val="75000"/>
                  </a:schemeClr>
                </a:solidFill>
              </a:rPr>
              <a:t>Data</a:t>
            </a:r>
            <a:endParaRPr lang="ru-RU" dirty="0">
              <a:solidFill>
                <a:schemeClr val="accent1">
                  <a:lumMod val="75000"/>
                </a:schemeClr>
              </a:solidFill>
            </a:endParaRPr>
          </a:p>
        </p:txBody>
      </p:sp>
      <p:sp>
        <p:nvSpPr>
          <p:cNvPr id="3" name="Объект 2"/>
          <p:cNvSpPr>
            <a:spLocks noGrp="1"/>
          </p:cNvSpPr>
          <p:nvPr>
            <p:ph sz="quarter" idx="1"/>
          </p:nvPr>
        </p:nvSpPr>
        <p:spPr>
          <a:xfrm>
            <a:off x="467544" y="1844824"/>
            <a:ext cx="7776864" cy="4320481"/>
          </a:xfrm>
        </p:spPr>
        <p:txBody>
          <a:bodyPr>
            <a:noAutofit/>
          </a:bodyPr>
          <a:lstStyle/>
          <a:p>
            <a:pPr algn="just">
              <a:buNone/>
            </a:pPr>
            <a:r>
              <a:rPr lang="ru-RU" sz="1400" dirty="0" smtClean="0"/>
              <a:t>	</a:t>
            </a:r>
            <a:r>
              <a:rPr lang="en-GB" sz="1400" dirty="0" smtClean="0"/>
              <a:t>	Data provided by Copernicus Marine Service were used in the study </a:t>
            </a:r>
            <a:r>
              <a:rPr lang="en-GB" sz="1400" dirty="0" smtClean="0">
                <a:solidFill>
                  <a:schemeClr val="accent1">
                    <a:lumMod val="75000"/>
                  </a:schemeClr>
                </a:solidFill>
              </a:rPr>
              <a:t>(http://marine.copernicus.eu/). </a:t>
            </a:r>
            <a:r>
              <a:rPr lang="en-GB" sz="1400" dirty="0" smtClean="0"/>
              <a:t>The Copernicus project is an international Earth observation program that provides an opportunity to study, research, and monitor the environment. </a:t>
            </a:r>
          </a:p>
          <a:p>
            <a:pPr algn="just">
              <a:buNone/>
            </a:pPr>
            <a:endParaRPr lang="en-GB" sz="1400" dirty="0" smtClean="0"/>
          </a:p>
          <a:p>
            <a:pPr algn="just">
              <a:buNone/>
            </a:pPr>
            <a:endParaRPr lang="en-GB" sz="1400" dirty="0" smtClean="0"/>
          </a:p>
          <a:p>
            <a:pPr algn="just">
              <a:buNone/>
            </a:pPr>
            <a:r>
              <a:rPr lang="en-GB" sz="1400" dirty="0" smtClean="0"/>
              <a:t>		The data observation on the surface temperature of the Black and Baltic Seas are used in the research. Daily means of SST satellite data for the years 1982–2018 were processed.</a:t>
            </a:r>
            <a:endParaRPr lang="ru-RU" sz="1400" dirty="0" smtClean="0"/>
          </a:p>
          <a:p>
            <a:endParaRPr lang="ru-RU" sz="1100" dirty="0" smtClean="0"/>
          </a:p>
        </p:txBody>
      </p:sp>
      <p:pic>
        <p:nvPicPr>
          <p:cNvPr id="11269" name="Picture 5" descr="C:\Natasha\конференции\Греция\Copernicus3.PNG"/>
          <p:cNvPicPr>
            <a:picLocks noChangeAspect="1" noChangeArrowheads="1"/>
          </p:cNvPicPr>
          <p:nvPr/>
        </p:nvPicPr>
        <p:blipFill>
          <a:blip r:embed="rId2" cstate="print"/>
          <a:srcRect/>
          <a:stretch>
            <a:fillRect/>
          </a:stretch>
        </p:blipFill>
        <p:spPr bwMode="auto">
          <a:xfrm>
            <a:off x="199453" y="4751267"/>
            <a:ext cx="8549011" cy="2494157"/>
          </a:xfrm>
          <a:prstGeom prst="rect">
            <a:avLst/>
          </a:prstGeom>
          <a:noFill/>
        </p:spPr>
      </p:pic>
    </p:spTree>
    <p:extLst>
      <p:ext uri="{BB962C8B-B14F-4D97-AF65-F5344CB8AC3E}">
        <p14:creationId xmlns:p14="http://schemas.microsoft.com/office/powerpoint/2010/main" xmlns="" val="432630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1">
                    <a:lumMod val="75000"/>
                  </a:schemeClr>
                </a:solidFill>
              </a:rPr>
              <a:t>Data</a:t>
            </a:r>
            <a:endParaRPr lang="ru-RU" dirty="0">
              <a:solidFill>
                <a:schemeClr val="accent1">
                  <a:lumMod val="75000"/>
                </a:schemeClr>
              </a:solidFill>
            </a:endParaRPr>
          </a:p>
        </p:txBody>
      </p:sp>
      <p:sp>
        <p:nvSpPr>
          <p:cNvPr id="3" name="Объект 2"/>
          <p:cNvSpPr>
            <a:spLocks noGrp="1"/>
          </p:cNvSpPr>
          <p:nvPr>
            <p:ph sz="quarter" idx="1"/>
          </p:nvPr>
        </p:nvSpPr>
        <p:spPr>
          <a:xfrm>
            <a:off x="467544" y="1988839"/>
            <a:ext cx="7776864" cy="4320481"/>
          </a:xfrm>
        </p:spPr>
        <p:txBody>
          <a:bodyPr>
            <a:noAutofit/>
          </a:bodyPr>
          <a:lstStyle/>
          <a:p>
            <a:pPr algn="just">
              <a:buNone/>
            </a:pPr>
            <a:r>
              <a:rPr lang="ru-RU" sz="1400" dirty="0" smtClean="0"/>
              <a:t>	</a:t>
            </a:r>
            <a:r>
              <a:rPr lang="en-GB" sz="1400" dirty="0" smtClean="0"/>
              <a:t>The products identifiers are SST_Bal_sst_L4_rep_observations_010_016 for years 1982-2011 and SST_Bal_sst_L4_nrt_ observations_010_007_b for years 2011-2018 for the Baltic Sea [3]. </a:t>
            </a:r>
          </a:p>
          <a:p>
            <a:pPr algn="just">
              <a:buNone/>
            </a:pPr>
            <a:r>
              <a:rPr lang="en-GB" sz="1400" dirty="0" smtClean="0"/>
              <a:t>	The Black Sea data used in the work are SST_BS_sst_L4_rep_observations_010_022_a for the years 1982-2017 and SST_BS_sst_L4_nrt_observations_010_006_a_V2 for 2018 [4, 5].</a:t>
            </a:r>
            <a:endParaRPr lang="ru-RU" sz="1400" dirty="0" smtClean="0"/>
          </a:p>
          <a:p>
            <a:pPr algn="just">
              <a:buNone/>
            </a:pPr>
            <a:r>
              <a:rPr lang="ru-RU" sz="1400" dirty="0" smtClean="0"/>
              <a:t>	</a:t>
            </a:r>
            <a:endParaRPr lang="en-US" sz="1400" dirty="0" smtClean="0">
              <a:solidFill>
                <a:schemeClr val="accent1">
                  <a:lumMod val="75000"/>
                </a:schemeClr>
              </a:solidFill>
            </a:endParaRPr>
          </a:p>
        </p:txBody>
      </p:sp>
      <p:pic>
        <p:nvPicPr>
          <p:cNvPr id="4098" name="Picture 2" descr="C:\Natasha\2018\Prezident\доклад\Снимок4.PNG"/>
          <p:cNvPicPr>
            <a:picLocks noChangeAspect="1" noChangeArrowheads="1"/>
          </p:cNvPicPr>
          <p:nvPr/>
        </p:nvPicPr>
        <p:blipFill>
          <a:blip r:embed="rId2" cstate="print"/>
          <a:srcRect/>
          <a:stretch>
            <a:fillRect/>
          </a:stretch>
        </p:blipFill>
        <p:spPr bwMode="auto">
          <a:xfrm>
            <a:off x="611560" y="3424053"/>
            <a:ext cx="4104456" cy="3317315"/>
          </a:xfrm>
          <a:prstGeom prst="rect">
            <a:avLst/>
          </a:prstGeom>
          <a:noFill/>
        </p:spPr>
      </p:pic>
      <p:sp>
        <p:nvSpPr>
          <p:cNvPr id="6" name="TextBox 5"/>
          <p:cNvSpPr txBox="1"/>
          <p:nvPr/>
        </p:nvSpPr>
        <p:spPr>
          <a:xfrm>
            <a:off x="5004048" y="3356992"/>
            <a:ext cx="3456384" cy="3231654"/>
          </a:xfrm>
          <a:prstGeom prst="rect">
            <a:avLst/>
          </a:prstGeom>
          <a:noFill/>
        </p:spPr>
        <p:txBody>
          <a:bodyPr wrap="square" rtlCol="0">
            <a:spAutoFit/>
          </a:bodyPr>
          <a:lstStyle/>
          <a:p>
            <a:r>
              <a:rPr lang="en-GB" sz="1200" dirty="0" smtClean="0"/>
              <a:t>[3]  J. L. Hoyer, J. She “Optimal interpolation of sea surface temperature for the North Sea and Baltic Sea”,  </a:t>
            </a:r>
            <a:r>
              <a:rPr lang="en-GB" sz="1200" i="1" dirty="0" smtClean="0"/>
              <a:t>J. Mar. Sys.</a:t>
            </a:r>
            <a:r>
              <a:rPr lang="en-GB" sz="1200" dirty="0" smtClean="0"/>
              <a:t>, 65, 1-4, 176-189, (2007).</a:t>
            </a:r>
          </a:p>
          <a:p>
            <a:endParaRPr lang="ru-RU" sz="1200" dirty="0" smtClean="0"/>
          </a:p>
          <a:p>
            <a:r>
              <a:rPr lang="en-GB" sz="1200" dirty="0" smtClean="0"/>
              <a:t>[4]  B.B. </a:t>
            </a:r>
            <a:r>
              <a:rPr lang="en-GB" sz="1200" dirty="0" err="1" smtClean="0"/>
              <a:t>Nardelli</a:t>
            </a:r>
            <a:r>
              <a:rPr lang="en-GB" sz="1200" dirty="0" smtClean="0"/>
              <a:t>, A. Pisano, C. </a:t>
            </a:r>
            <a:r>
              <a:rPr lang="en-GB" sz="1200" dirty="0" err="1" smtClean="0"/>
              <a:t>Tronconi</a:t>
            </a:r>
            <a:r>
              <a:rPr lang="en-GB" sz="1200" dirty="0" smtClean="0"/>
              <a:t>, R. </a:t>
            </a:r>
            <a:r>
              <a:rPr lang="en-GB" sz="1200" dirty="0" err="1" smtClean="0"/>
              <a:t>Santoleri</a:t>
            </a:r>
            <a:r>
              <a:rPr lang="en-GB" sz="1200" dirty="0" smtClean="0"/>
              <a:t> “Evaluation of different covariance models for the operational interpolation of high resolution satellite Sea Surface Temperature data over the Mediterranean Sea”, </a:t>
            </a:r>
            <a:r>
              <a:rPr lang="en-GB" sz="1200" i="1" dirty="0" smtClean="0"/>
              <a:t>Remote Sensing of Environment</a:t>
            </a:r>
            <a:r>
              <a:rPr lang="en-GB" sz="1200" dirty="0" smtClean="0"/>
              <a:t>, 164, 334-343, (2015).</a:t>
            </a:r>
          </a:p>
          <a:p>
            <a:endParaRPr lang="ru-RU" sz="1200" dirty="0" smtClean="0"/>
          </a:p>
          <a:p>
            <a:r>
              <a:rPr lang="en-GB" sz="1200" dirty="0" smtClean="0"/>
              <a:t>[5]  A. Pisano, B.B. </a:t>
            </a:r>
            <a:r>
              <a:rPr lang="en-GB" sz="1200" dirty="0" err="1" smtClean="0"/>
              <a:t>Nardelli</a:t>
            </a:r>
            <a:r>
              <a:rPr lang="en-GB" sz="1200" dirty="0" smtClean="0"/>
              <a:t>, C. </a:t>
            </a:r>
            <a:r>
              <a:rPr lang="en-GB" sz="1200" dirty="0" err="1" smtClean="0"/>
              <a:t>Tronconi</a:t>
            </a:r>
            <a:r>
              <a:rPr lang="en-GB" sz="1200" dirty="0" smtClean="0"/>
              <a:t>, R. </a:t>
            </a:r>
            <a:r>
              <a:rPr lang="en-GB" sz="1200" dirty="0" err="1" smtClean="0"/>
              <a:t>Santoleri</a:t>
            </a:r>
            <a:r>
              <a:rPr lang="en-GB" sz="1200" dirty="0" smtClean="0"/>
              <a:t> “The new Mediterranean optimally interpolated pathfinder AVHRR SST Dataset (1982-2012)”, </a:t>
            </a:r>
            <a:r>
              <a:rPr lang="en-GB" sz="1200" i="1" dirty="0" smtClean="0"/>
              <a:t>Remote Sensing of Environment</a:t>
            </a:r>
            <a:r>
              <a:rPr lang="en-GB" sz="1200" dirty="0" smtClean="0"/>
              <a:t>, 176, 107-116, (2016).</a:t>
            </a:r>
            <a:endParaRPr lang="ru-RU" sz="1200" dirty="0" smtClean="0"/>
          </a:p>
        </p:txBody>
      </p:sp>
    </p:spTree>
    <p:extLst>
      <p:ext uri="{BB962C8B-B14F-4D97-AF65-F5344CB8AC3E}">
        <p14:creationId xmlns:p14="http://schemas.microsoft.com/office/powerpoint/2010/main" xmlns="" val="432630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561975"/>
          </a:xfrm>
        </p:spPr>
        <p:txBody>
          <a:bodyPr/>
          <a:lstStyle/>
          <a:p>
            <a:pPr>
              <a:defRPr/>
            </a:pPr>
            <a:r>
              <a:rPr lang="en-US" dirty="0" smtClean="0">
                <a:solidFill>
                  <a:schemeClr val="accent1">
                    <a:lumMod val="60000"/>
                    <a:lumOff val="40000"/>
                  </a:schemeClr>
                </a:solidFill>
              </a:rPr>
              <a:t>Data analysis</a:t>
            </a:r>
            <a:endParaRPr lang="ru-RU" dirty="0">
              <a:solidFill>
                <a:schemeClr val="accent1">
                  <a:lumMod val="60000"/>
                  <a:lumOff val="40000"/>
                </a:schemeClr>
              </a:solidFill>
            </a:endParaRPr>
          </a:p>
        </p:txBody>
      </p:sp>
      <p:sp>
        <p:nvSpPr>
          <p:cNvPr id="1229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8" name="Группа 7"/>
          <p:cNvGrpSpPr/>
          <p:nvPr/>
        </p:nvGrpSpPr>
        <p:grpSpPr>
          <a:xfrm>
            <a:off x="1116013" y="1322388"/>
            <a:ext cx="6911975" cy="3970318"/>
            <a:chOff x="1116013" y="1322388"/>
            <a:chExt cx="6911975" cy="3970318"/>
          </a:xfrm>
        </p:grpSpPr>
        <p:sp>
          <p:nvSpPr>
            <p:cNvPr id="18436" name="TextBox 10"/>
            <p:cNvSpPr txBox="1">
              <a:spLocks noChangeArrowheads="1"/>
            </p:cNvSpPr>
            <p:nvPr/>
          </p:nvSpPr>
          <p:spPr bwMode="auto">
            <a:xfrm>
              <a:off x="1116013" y="1322388"/>
              <a:ext cx="6911975" cy="3970318"/>
            </a:xfrm>
            <a:prstGeom prst="rect">
              <a:avLst/>
            </a:prstGeom>
            <a:noFill/>
            <a:ln w="9525">
              <a:noFill/>
              <a:miter lim="800000"/>
              <a:headEnd/>
              <a:tailEnd/>
            </a:ln>
          </p:spPr>
          <p:txBody>
            <a:bodyPr>
              <a:spAutoFit/>
            </a:bodyPr>
            <a:lstStyle/>
            <a:p>
              <a:r>
                <a:rPr lang="en-US" sz="1400" dirty="0" smtClean="0"/>
                <a:t>	</a:t>
              </a:r>
            </a:p>
            <a:p>
              <a:endParaRPr lang="en-US" sz="1400" dirty="0" smtClean="0"/>
            </a:p>
            <a:p>
              <a:pPr indent="355600"/>
              <a:r>
                <a:rPr lang="en-US" sz="1400" dirty="0" smtClean="0"/>
                <a:t>To analyze sea temperature data a simple linear regression was carried out. Linear trend estimation is a statistical technique to aid interpretation of data. When measurements are presented as time series, trend estimation can be used to make and justify statements about tendencies in the data. </a:t>
              </a:r>
              <a:r>
                <a:rPr lang="en-GB" sz="1400" dirty="0" smtClean="0"/>
                <a:t>The linear trend line </a:t>
              </a:r>
              <a:r>
                <a:rPr lang="en-US" sz="1400" dirty="0" smtClean="0"/>
                <a:t>is </a:t>
              </a:r>
              <a:r>
                <a:rPr lang="en-GB" sz="1400" dirty="0" smtClean="0"/>
                <a:t>represented by a linear function of time minimally deviating from the observed values </a:t>
              </a:r>
              <a:r>
                <a:rPr lang="en-US" sz="1400" dirty="0" smtClean="0"/>
                <a:t> i.e.</a:t>
              </a:r>
              <a:r>
                <a:rPr lang="ru-RU" sz="1400" dirty="0" smtClean="0"/>
                <a:t> </a:t>
              </a:r>
            </a:p>
            <a:p>
              <a:endParaRPr lang="ru-RU" sz="1400" dirty="0" smtClean="0"/>
            </a:p>
            <a:p>
              <a:endParaRPr lang="ru-RU" sz="1400" dirty="0" smtClean="0"/>
            </a:p>
            <a:p>
              <a:endParaRPr lang="ru-RU" sz="1400" dirty="0" smtClean="0"/>
            </a:p>
            <a:p>
              <a:endParaRPr lang="ru-RU" sz="1400" dirty="0" smtClean="0"/>
            </a:p>
            <a:p>
              <a:pPr indent="355600"/>
              <a:r>
                <a:rPr lang="en-GB" sz="1400" dirty="0" smtClean="0"/>
                <a:t>To calculate the trend line, in this work the values ​​of the sea surface temperature were averaged over the entire water area, after which the values ​​were averaged over the year to calculate the </a:t>
              </a:r>
              <a:r>
                <a:rPr lang="en-GB" sz="1400" dirty="0" err="1" smtClean="0"/>
                <a:t>interannual</a:t>
              </a:r>
              <a:r>
                <a:rPr lang="en-GB" sz="1400" dirty="0" smtClean="0"/>
                <a:t> variability. </a:t>
              </a:r>
              <a:endParaRPr lang="ru-RU" sz="1400" dirty="0" smtClean="0"/>
            </a:p>
            <a:p>
              <a:endParaRPr lang="ru-RU" sz="1400" dirty="0" smtClean="0"/>
            </a:p>
            <a:p>
              <a:endParaRPr lang="ru-RU" sz="1400" dirty="0" smtClean="0"/>
            </a:p>
            <a:p>
              <a:endParaRPr lang="ru-RU" sz="1400" dirty="0"/>
            </a:p>
          </p:txBody>
        </p:sp>
        <p:graphicFrame>
          <p:nvGraphicFramePr>
            <p:cNvPr id="12290" name="Object 2"/>
            <p:cNvGraphicFramePr>
              <a:graphicFrameLocks noChangeAspect="1"/>
            </p:cNvGraphicFramePr>
            <p:nvPr/>
          </p:nvGraphicFramePr>
          <p:xfrm>
            <a:off x="3779912" y="2996952"/>
            <a:ext cx="1457398" cy="500633"/>
          </p:xfrm>
          <a:graphic>
            <a:graphicData uri="http://schemas.openxmlformats.org/presentationml/2006/ole">
              <p:oleObj spid="_x0000_s12290" name="Equation" r:id="rId3" imgW="1244600" imgH="431800" progId="Equation.DSMT4">
                <p:embed/>
              </p:oleObj>
            </a:graphicData>
          </a:graphic>
        </p:graphicFrame>
        <p:graphicFrame>
          <p:nvGraphicFramePr>
            <p:cNvPr id="12292" name="Object 4"/>
            <p:cNvGraphicFramePr>
              <a:graphicFrameLocks noChangeAspect="1"/>
            </p:cNvGraphicFramePr>
            <p:nvPr/>
          </p:nvGraphicFramePr>
          <p:xfrm>
            <a:off x="7812360" y="2204864"/>
            <a:ext cx="152400" cy="228600"/>
          </p:xfrm>
          <a:graphic>
            <a:graphicData uri="http://schemas.openxmlformats.org/presentationml/2006/ole">
              <p:oleObj spid="_x0000_s12292" name="Equation" r:id="rId4" imgW="152334" imgH="228501" progId="Equation.DSMT4">
                <p:embed/>
              </p:oleObj>
            </a:graphicData>
          </a:graphic>
        </p:graphicFrame>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1707</TotalTime>
  <Words>1826</Words>
  <Application>Microsoft Office PowerPoint</Application>
  <PresentationFormat>Экран (4:3)</PresentationFormat>
  <Paragraphs>301</Paragraphs>
  <Slides>24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26" baseType="lpstr">
      <vt:lpstr>Эркер</vt:lpstr>
      <vt:lpstr>Equation</vt:lpstr>
      <vt:lpstr>Processing and analysis of marine data using modern program languages</vt:lpstr>
      <vt:lpstr>Introduction</vt:lpstr>
      <vt:lpstr>Data processing</vt:lpstr>
      <vt:lpstr>Data processing</vt:lpstr>
      <vt:lpstr>Data processing</vt:lpstr>
      <vt:lpstr>Data analysis</vt:lpstr>
      <vt:lpstr>Data</vt:lpstr>
      <vt:lpstr>Data</vt:lpstr>
      <vt:lpstr>Data analysis</vt:lpstr>
      <vt:lpstr>Data analysis</vt:lpstr>
      <vt:lpstr>Data analysis</vt:lpstr>
      <vt:lpstr>Data analysis. Baltic Sea</vt:lpstr>
      <vt:lpstr>Data analysis. Baltic Sea</vt:lpstr>
      <vt:lpstr>Data analysis. Baltic Sea</vt:lpstr>
      <vt:lpstr>Data analysis. Baltic Sea</vt:lpstr>
      <vt:lpstr>Data analysis. Baltic Sea</vt:lpstr>
      <vt:lpstr>Data analysis. Black Sea</vt:lpstr>
      <vt:lpstr>Data analysis. Black Sea</vt:lpstr>
      <vt:lpstr>Data analysis. Black Sea</vt:lpstr>
      <vt:lpstr>Conclusion</vt:lpstr>
      <vt:lpstr>Conclusion</vt:lpstr>
      <vt:lpstr>Conclusion</vt:lpstr>
      <vt:lpstr>Conclusion</vt:lpstr>
      <vt:lpstr>Thank you for the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Informational Computational System “INM RAS – Baltic Sea” in the problem of operational forecasting of the marine environment state and assessment of risks of oil pollution</dc:title>
  <dc:creator>User</dc:creator>
  <cp:lastModifiedBy>Компьютер</cp:lastModifiedBy>
  <cp:revision>288</cp:revision>
  <dcterms:created xsi:type="dcterms:W3CDTF">2018-06-09T10:41:19Z</dcterms:created>
  <dcterms:modified xsi:type="dcterms:W3CDTF">2019-11-07T10:31:07Z</dcterms:modified>
</cp:coreProperties>
</file>