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65" r:id="rId2"/>
  </p:sldMasterIdLst>
  <p:notesMasterIdLst>
    <p:notesMasterId r:id="rId44"/>
  </p:notesMasterIdLst>
  <p:sldIdLst>
    <p:sldId id="344" r:id="rId3"/>
    <p:sldId id="257" r:id="rId4"/>
    <p:sldId id="343" r:id="rId5"/>
    <p:sldId id="290" r:id="rId6"/>
    <p:sldId id="261" r:id="rId7"/>
    <p:sldId id="348" r:id="rId8"/>
    <p:sldId id="262" r:id="rId9"/>
    <p:sldId id="263" r:id="rId10"/>
    <p:sldId id="345" r:id="rId11"/>
    <p:sldId id="292" r:id="rId12"/>
    <p:sldId id="264" r:id="rId13"/>
    <p:sldId id="259" r:id="rId14"/>
    <p:sldId id="272" r:id="rId15"/>
    <p:sldId id="265" r:id="rId16"/>
    <p:sldId id="267" r:id="rId17"/>
    <p:sldId id="303" r:id="rId18"/>
    <p:sldId id="266" r:id="rId19"/>
    <p:sldId id="268" r:id="rId20"/>
    <p:sldId id="293" r:id="rId21"/>
    <p:sldId id="294" r:id="rId22"/>
    <p:sldId id="270" r:id="rId23"/>
    <p:sldId id="269" r:id="rId24"/>
    <p:sldId id="301" r:id="rId25"/>
    <p:sldId id="296" r:id="rId26"/>
    <p:sldId id="271" r:id="rId27"/>
    <p:sldId id="302" r:id="rId28"/>
    <p:sldId id="273" r:id="rId29"/>
    <p:sldId id="274" r:id="rId30"/>
    <p:sldId id="297" r:id="rId31"/>
    <p:sldId id="279" r:id="rId32"/>
    <p:sldId id="281" r:id="rId33"/>
    <p:sldId id="282" r:id="rId34"/>
    <p:sldId id="285" r:id="rId35"/>
    <p:sldId id="278" r:id="rId36"/>
    <p:sldId id="347" r:id="rId37"/>
    <p:sldId id="298" r:id="rId38"/>
    <p:sldId id="286" r:id="rId39"/>
    <p:sldId id="287" r:id="rId40"/>
    <p:sldId id="288" r:id="rId41"/>
    <p:sldId id="300" r:id="rId42"/>
    <p:sldId id="346"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00" d="100"/>
          <a:sy n="100" d="100"/>
        </p:scale>
        <p:origin x="14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E81EC-D745-43A8-9BFF-477C13FF5C95}" type="datetimeFigureOut">
              <a:rPr lang="zh-CN" altLang="en-US" smtClean="0"/>
              <a:t>2020/9/24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D9AD8-C89A-41DD-AC3A-8B205E9373B0}" type="slidenum">
              <a:rPr lang="zh-CN" altLang="en-US" smtClean="0"/>
              <a:t>‹#›</a:t>
            </a:fld>
            <a:endParaRPr lang="zh-CN" altLang="en-US"/>
          </a:p>
        </p:txBody>
      </p:sp>
    </p:spTree>
    <p:extLst>
      <p:ext uri="{BB962C8B-B14F-4D97-AF65-F5344CB8AC3E}">
        <p14:creationId xmlns:p14="http://schemas.microsoft.com/office/powerpoint/2010/main" val="268242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18DC1FD-17BA-4436-9B4C-15959EFB3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044AFF-C8CA-47F4-AF32-07C83B1375DF}"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9219" name="Rectangle 2">
            <a:extLst>
              <a:ext uri="{FF2B5EF4-FFF2-40B4-BE49-F238E27FC236}">
                <a16:creationId xmlns:a16="http://schemas.microsoft.com/office/drawing/2014/main" id="{9129E605-BCC7-49D4-A5BB-2139E5A8B559}"/>
              </a:ext>
            </a:extLst>
          </p:cNvPr>
          <p:cNvSpPr>
            <a:spLocks noGrp="1" noRot="1" noChangeAspect="1" noChangeArrowheads="1" noTextEdit="1"/>
          </p:cNvSpPr>
          <p:nvPr>
            <p:ph type="sldImg" idx="4294967295"/>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69D60E26-3B74-4C4A-9BEC-173ECD66BD4F}"/>
              </a:ext>
            </a:extLst>
          </p:cNvPr>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DCCBFC-4669-463B-97CE-C6D64884AD1B}"/>
              </a:ext>
            </a:extLst>
          </p:cNvPr>
          <p:cNvSpPr>
            <a:spLocks noGrp="1" noChangeArrowheads="1"/>
          </p:cNvSpPr>
          <p:nvPr>
            <p:ph type="sldNum" sz="quarter" idx="5"/>
          </p:nvPr>
        </p:nvSpPr>
        <p:spPr>
          <a:ln/>
        </p:spPr>
        <p:txBody>
          <a:bodyPr/>
          <a:lstStyle/>
          <a:p>
            <a:fld id="{9274D4A3-3C44-4B1C-9E68-70C85B56C64B}" type="slidenum">
              <a:rPr lang="en-US" altLang="zh-CN"/>
              <a:pPr/>
              <a:t>13</a:t>
            </a:fld>
            <a:endParaRPr lang="en-US" altLang="zh-CN"/>
          </a:p>
        </p:txBody>
      </p:sp>
      <p:sp>
        <p:nvSpPr>
          <p:cNvPr id="33794" name="Rectangle 2">
            <a:extLst>
              <a:ext uri="{FF2B5EF4-FFF2-40B4-BE49-F238E27FC236}">
                <a16:creationId xmlns:a16="http://schemas.microsoft.com/office/drawing/2014/main" id="{967EA3EA-B4B2-44B6-AE1B-F8E94B45D45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6835EDF-BA1A-447B-86C1-5297D7683033}"/>
              </a:ext>
            </a:extLst>
          </p:cNvPr>
          <p:cNvSpPr>
            <a:spLocks noGrp="1" noChangeArrowheads="1"/>
          </p:cNvSpPr>
          <p:nvPr>
            <p:ph type="body" idx="1"/>
          </p:nvPr>
        </p:nvSpPr>
        <p:spPr/>
        <p:txBody>
          <a:bodyPr/>
          <a:lstStyle/>
          <a:p>
            <a:r>
              <a:rPr lang="el-GR" altLang="zh-CN" b="1">
                <a:solidFill>
                  <a:srgbClr val="00FFFF"/>
                </a:solidFill>
                <a:cs typeface="Arial" panose="020B0604020202020204" pitchFamily="34" charset="0"/>
              </a:rPr>
              <a:t>Figure 8.3</a:t>
            </a:r>
            <a:endParaRPr lang="el-GR" altLang="zh-CN">
              <a:solidFill>
                <a:srgbClr val="00FFFF"/>
              </a:solidFill>
              <a:cs typeface="Arial" panose="020B0604020202020204" pitchFamily="34" charset="0"/>
            </a:endParaRPr>
          </a:p>
          <a:p>
            <a:r>
              <a:rPr lang="el-GR" altLang="zh-CN">
                <a:solidFill>
                  <a:srgbClr val="00FFFF"/>
                </a:solidFill>
                <a:cs typeface="Arial" panose="020B0604020202020204" pitchFamily="34" charset="0"/>
              </a:rPr>
              <a:t>The set of potential samples is divided into those that are likely to be obtained and those that are very unlikely to be obtained if the null hypothesis is true.</a:t>
            </a:r>
          </a:p>
          <a:p>
            <a:endParaRPr lang="en-US" altLang="zh-CN">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563FFA4-ED66-43CC-8A7B-4C1ED7F63AD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7107" name="Rectangle 3">
            <a:extLst>
              <a:ext uri="{FF2B5EF4-FFF2-40B4-BE49-F238E27FC236}">
                <a16:creationId xmlns:a16="http://schemas.microsoft.com/office/drawing/2014/main" id="{5F75ABEA-6D1E-43E2-9D0D-76FFF1CED91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87ED736-9B81-4FF6-BC6C-16BA5340FD86}"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7108" name="Rectangle 6">
            <a:extLst>
              <a:ext uri="{FF2B5EF4-FFF2-40B4-BE49-F238E27FC236}">
                <a16:creationId xmlns:a16="http://schemas.microsoft.com/office/drawing/2014/main" id="{0C95B917-E8BD-4A9E-A6F2-60DE26CC0F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7109" name="Rectangle 7">
            <a:extLst>
              <a:ext uri="{FF2B5EF4-FFF2-40B4-BE49-F238E27FC236}">
                <a16:creationId xmlns:a16="http://schemas.microsoft.com/office/drawing/2014/main" id="{91940371-7FA0-4100-AF22-7D1D34808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48DD486-F3EE-443D-B9D3-1F2155198197}"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7110" name="Rectangle 2">
            <a:extLst>
              <a:ext uri="{FF2B5EF4-FFF2-40B4-BE49-F238E27FC236}">
                <a16:creationId xmlns:a16="http://schemas.microsoft.com/office/drawing/2014/main" id="{7C7C7CEF-F41C-4FC0-9C83-F2A5DBFC80AF}"/>
              </a:ext>
            </a:extLst>
          </p:cNvPr>
          <p:cNvSpPr>
            <a:spLocks noGrp="1" noRot="1" noChangeAspect="1" noChangeArrowheads="1" noTextEdit="1"/>
          </p:cNvSpPr>
          <p:nvPr>
            <p:ph type="sldImg"/>
          </p:nvPr>
        </p:nvSpPr>
        <p:spPr>
          <a:ln/>
        </p:spPr>
      </p:sp>
      <p:sp>
        <p:nvSpPr>
          <p:cNvPr id="47111" name="Rectangle 3">
            <a:extLst>
              <a:ext uri="{FF2B5EF4-FFF2-40B4-BE49-F238E27FC236}">
                <a16:creationId xmlns:a16="http://schemas.microsoft.com/office/drawing/2014/main" id="{88F09AB1-2FBB-4C3F-946A-3A59C3A69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36DDA7-8734-44EE-A377-C60FC2DED1A7}"/>
              </a:ext>
            </a:extLst>
          </p:cNvPr>
          <p:cNvSpPr>
            <a:spLocks noGrp="1" noChangeArrowheads="1"/>
          </p:cNvSpPr>
          <p:nvPr>
            <p:ph type="sldNum" sz="quarter" idx="5"/>
          </p:nvPr>
        </p:nvSpPr>
        <p:spPr>
          <a:ln/>
        </p:spPr>
        <p:txBody>
          <a:bodyPr/>
          <a:lstStyle/>
          <a:p>
            <a:fld id="{8AF3D4C5-7270-4734-AE83-61B4813C14F8}" type="slidenum">
              <a:rPr lang="en-US" altLang="zh-CN"/>
              <a:pPr/>
              <a:t>34</a:t>
            </a:fld>
            <a:endParaRPr lang="en-US" altLang="zh-CN"/>
          </a:p>
        </p:txBody>
      </p:sp>
      <p:sp>
        <p:nvSpPr>
          <p:cNvPr id="34818" name="Rectangle 2">
            <a:extLst>
              <a:ext uri="{FF2B5EF4-FFF2-40B4-BE49-F238E27FC236}">
                <a16:creationId xmlns:a16="http://schemas.microsoft.com/office/drawing/2014/main" id="{A37CBE73-FE95-41FC-83FE-1585B03A34B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879E103-03D5-4862-91C1-E4CF7BC107D4}"/>
              </a:ext>
            </a:extLst>
          </p:cNvPr>
          <p:cNvSpPr>
            <a:spLocks noGrp="1" noChangeArrowheads="1"/>
          </p:cNvSpPr>
          <p:nvPr>
            <p:ph type="body" idx="1"/>
          </p:nvPr>
        </p:nvSpPr>
        <p:spPr/>
        <p:txBody>
          <a:bodyPr/>
          <a:lstStyle/>
          <a:p>
            <a:r>
              <a:rPr lang="el-GR" altLang="zh-CN" b="1">
                <a:solidFill>
                  <a:srgbClr val="00FFFF"/>
                </a:solidFill>
                <a:cs typeface="Arial" panose="020B0604020202020204" pitchFamily="34" charset="0"/>
              </a:rPr>
              <a:t>Figure 8.5</a:t>
            </a:r>
            <a:endParaRPr lang="el-GR" altLang="zh-CN">
              <a:solidFill>
                <a:srgbClr val="00FFFF"/>
              </a:solidFill>
              <a:cs typeface="Arial" panose="020B0604020202020204" pitchFamily="34" charset="0"/>
            </a:endParaRPr>
          </a:p>
          <a:p>
            <a:r>
              <a:rPr lang="el-GR" altLang="zh-CN">
                <a:solidFill>
                  <a:srgbClr val="00FFFF"/>
                </a:solidFill>
                <a:cs typeface="Arial" panose="020B0604020202020204" pitchFamily="34" charset="0"/>
              </a:rPr>
              <a:t>The locations of the critical region boundaries for three different levels of significance: α</a:t>
            </a:r>
            <a:r>
              <a:rPr lang="en-US" altLang="zh-CN">
                <a:solidFill>
                  <a:srgbClr val="00FFFF"/>
                </a:solidFill>
                <a:ea typeface="宋体" panose="02010600030101010101" pitchFamily="2" charset="-122"/>
                <a:cs typeface="Arial" panose="020B0604020202020204" pitchFamily="34" charset="0"/>
              </a:rPr>
              <a:t> = </a:t>
            </a:r>
            <a:r>
              <a:rPr lang="el-GR" altLang="zh-CN">
                <a:solidFill>
                  <a:srgbClr val="00FFFF"/>
                </a:solidFill>
                <a:cs typeface="Arial" panose="020B0604020202020204" pitchFamily="34" charset="0"/>
              </a:rPr>
              <a:t>.05, α</a:t>
            </a:r>
            <a:r>
              <a:rPr lang="en-US" altLang="zh-CN">
                <a:solidFill>
                  <a:srgbClr val="00FFFF"/>
                </a:solidFill>
                <a:ea typeface="宋体" panose="02010600030101010101" pitchFamily="2" charset="-122"/>
                <a:cs typeface="Arial" panose="020B0604020202020204" pitchFamily="34" charset="0"/>
              </a:rPr>
              <a:t> = </a:t>
            </a:r>
            <a:r>
              <a:rPr lang="el-GR" altLang="zh-CN">
                <a:solidFill>
                  <a:srgbClr val="00FFFF"/>
                </a:solidFill>
                <a:cs typeface="Arial" panose="020B0604020202020204" pitchFamily="34" charset="0"/>
              </a:rPr>
              <a:t>.01, and α</a:t>
            </a:r>
            <a:r>
              <a:rPr lang="en-US" altLang="zh-CN">
                <a:solidFill>
                  <a:srgbClr val="00FFFF"/>
                </a:solidFill>
                <a:ea typeface="宋体" panose="02010600030101010101" pitchFamily="2" charset="-122"/>
                <a:cs typeface="Arial" panose="020B0604020202020204" pitchFamily="34" charset="0"/>
              </a:rPr>
              <a:t> = </a:t>
            </a:r>
            <a:r>
              <a:rPr lang="el-GR" altLang="zh-CN">
                <a:solidFill>
                  <a:srgbClr val="00FFFF"/>
                </a:solidFill>
                <a:cs typeface="Arial" panose="020B0604020202020204" pitchFamily="34" charset="0"/>
              </a:rPr>
              <a:t>.001.</a:t>
            </a:r>
            <a:endParaRPr lang="en-US" altLang="zh-CN">
              <a:solidFill>
                <a:srgbClr val="00FFFF"/>
              </a:solidFill>
              <a:ea typeface="宋体" panose="02010600030101010101" pitchFamily="2" charset="-122"/>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A5C0771-8F4B-43E7-AB87-6915F8850BA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39939" name="Rectangle 3">
            <a:extLst>
              <a:ext uri="{FF2B5EF4-FFF2-40B4-BE49-F238E27FC236}">
                <a16:creationId xmlns:a16="http://schemas.microsoft.com/office/drawing/2014/main" id="{00CE1FD7-527B-4D18-A771-7C57EBE1129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B7B4B7C-1123-431A-A594-CB6973BB5047}"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40" name="Rectangle 6">
            <a:extLst>
              <a:ext uri="{FF2B5EF4-FFF2-40B4-BE49-F238E27FC236}">
                <a16:creationId xmlns:a16="http://schemas.microsoft.com/office/drawing/2014/main" id="{DB277621-6545-4993-8256-00AC01FA9A5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39941" name="Rectangle 7">
            <a:extLst>
              <a:ext uri="{FF2B5EF4-FFF2-40B4-BE49-F238E27FC236}">
                <a16:creationId xmlns:a16="http://schemas.microsoft.com/office/drawing/2014/main" id="{7F75BDDB-CB5E-4B17-B845-848EB25B3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5863BB67-4AB6-4E5D-B550-7A8D8D884968}"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42" name="Rectangle 2">
            <a:extLst>
              <a:ext uri="{FF2B5EF4-FFF2-40B4-BE49-F238E27FC236}">
                <a16:creationId xmlns:a16="http://schemas.microsoft.com/office/drawing/2014/main" id="{B1CE7956-A7CE-40A7-AA50-4DE7768B631A}"/>
              </a:ext>
            </a:extLst>
          </p:cNvPr>
          <p:cNvSpPr>
            <a:spLocks noGrp="1" noRot="1" noChangeAspect="1" noChangeArrowheads="1" noTextEdit="1"/>
          </p:cNvSpPr>
          <p:nvPr>
            <p:ph type="sldImg"/>
          </p:nvPr>
        </p:nvSpPr>
        <p:spPr>
          <a:ln/>
        </p:spPr>
      </p:sp>
      <p:sp>
        <p:nvSpPr>
          <p:cNvPr id="39943" name="Rectangle 3">
            <a:extLst>
              <a:ext uri="{FF2B5EF4-FFF2-40B4-BE49-F238E27FC236}">
                <a16:creationId xmlns:a16="http://schemas.microsoft.com/office/drawing/2014/main" id="{573DFD93-FFBE-4770-BC58-D69379ECCC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1C80888-F908-4547-8EDD-00B22354FBC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0963" name="Rectangle 3">
            <a:extLst>
              <a:ext uri="{FF2B5EF4-FFF2-40B4-BE49-F238E27FC236}">
                <a16:creationId xmlns:a16="http://schemas.microsoft.com/office/drawing/2014/main" id="{09295263-B778-4309-A3E0-494F7E47937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E7F0B7F-527B-45E9-8829-AFD23747398D}"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0964" name="Rectangle 6">
            <a:extLst>
              <a:ext uri="{FF2B5EF4-FFF2-40B4-BE49-F238E27FC236}">
                <a16:creationId xmlns:a16="http://schemas.microsoft.com/office/drawing/2014/main" id="{ABFBC4AC-B695-4127-AD06-013B6D82BC6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0965" name="Rectangle 7">
            <a:extLst>
              <a:ext uri="{FF2B5EF4-FFF2-40B4-BE49-F238E27FC236}">
                <a16:creationId xmlns:a16="http://schemas.microsoft.com/office/drawing/2014/main" id="{90F98C8F-A5F5-47DC-9C44-93EAAC24C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31B55D3-4ABC-4FE4-AF98-BB8A48338E93}"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0966" name="Rectangle 2">
            <a:extLst>
              <a:ext uri="{FF2B5EF4-FFF2-40B4-BE49-F238E27FC236}">
                <a16:creationId xmlns:a16="http://schemas.microsoft.com/office/drawing/2014/main" id="{A1B1964E-37E6-40C6-8C4F-693F6764746D}"/>
              </a:ext>
            </a:extLst>
          </p:cNvPr>
          <p:cNvSpPr>
            <a:spLocks noGrp="1" noRot="1" noChangeAspect="1" noChangeArrowheads="1" noTextEdit="1"/>
          </p:cNvSpPr>
          <p:nvPr>
            <p:ph type="sldImg"/>
          </p:nvPr>
        </p:nvSpPr>
        <p:spPr>
          <a:ln/>
        </p:spPr>
      </p:sp>
      <p:sp>
        <p:nvSpPr>
          <p:cNvPr id="40967" name="Rectangle 3">
            <a:extLst>
              <a:ext uri="{FF2B5EF4-FFF2-40B4-BE49-F238E27FC236}">
                <a16:creationId xmlns:a16="http://schemas.microsoft.com/office/drawing/2014/main" id="{675A11C6-AD50-4D56-AB06-352F436EE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Hypothesis testing is one of the two common forms of </a:t>
            </a:r>
            <a:r>
              <a:rPr lang="en-US" altLang="zh-CN" b="1">
                <a:latin typeface="Arial" panose="020B0604020202020204" pitchFamily="34" charset="0"/>
              </a:rPr>
              <a:t>statistical inference</a:t>
            </a:r>
            <a:r>
              <a:rPr lang="en-US" altLang="zh-CN">
                <a:latin typeface="Arial" panose="020B0604020202020204" pitchFamily="34" charset="0"/>
              </a:rPr>
              <a:t>. This slide reviews some of the terms that form the basis of statistical inference, as introduced in the prior chapter. Make certain you understand these basics before proceeding.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1C80888-F908-4547-8EDD-00B22354FBC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0963" name="Rectangle 3">
            <a:extLst>
              <a:ext uri="{FF2B5EF4-FFF2-40B4-BE49-F238E27FC236}">
                <a16:creationId xmlns:a16="http://schemas.microsoft.com/office/drawing/2014/main" id="{09295263-B778-4309-A3E0-494F7E47937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E7F0B7F-527B-45E9-8829-AFD23747398D}"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0964" name="Rectangle 6">
            <a:extLst>
              <a:ext uri="{FF2B5EF4-FFF2-40B4-BE49-F238E27FC236}">
                <a16:creationId xmlns:a16="http://schemas.microsoft.com/office/drawing/2014/main" id="{ABFBC4AC-B695-4127-AD06-013B6D82BC6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0965" name="Rectangle 7">
            <a:extLst>
              <a:ext uri="{FF2B5EF4-FFF2-40B4-BE49-F238E27FC236}">
                <a16:creationId xmlns:a16="http://schemas.microsoft.com/office/drawing/2014/main" id="{90F98C8F-A5F5-47DC-9C44-93EAAC24C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31B55D3-4ABC-4FE4-AF98-BB8A48338E93}"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0966" name="Rectangle 2">
            <a:extLst>
              <a:ext uri="{FF2B5EF4-FFF2-40B4-BE49-F238E27FC236}">
                <a16:creationId xmlns:a16="http://schemas.microsoft.com/office/drawing/2014/main" id="{A1B1964E-37E6-40C6-8C4F-693F6764746D}"/>
              </a:ext>
            </a:extLst>
          </p:cNvPr>
          <p:cNvSpPr>
            <a:spLocks noGrp="1" noRot="1" noChangeAspect="1" noChangeArrowheads="1" noTextEdit="1"/>
          </p:cNvSpPr>
          <p:nvPr>
            <p:ph type="sldImg"/>
          </p:nvPr>
        </p:nvSpPr>
        <p:spPr>
          <a:ln/>
        </p:spPr>
      </p:sp>
      <p:sp>
        <p:nvSpPr>
          <p:cNvPr id="40967" name="Rectangle 3">
            <a:extLst>
              <a:ext uri="{FF2B5EF4-FFF2-40B4-BE49-F238E27FC236}">
                <a16:creationId xmlns:a16="http://schemas.microsoft.com/office/drawing/2014/main" id="{675A11C6-AD50-4D56-AB06-352F436EE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Hypothesis testing is one of the two common forms of </a:t>
            </a:r>
            <a:r>
              <a:rPr lang="en-US" altLang="zh-CN" b="1">
                <a:latin typeface="Arial" panose="020B0604020202020204" pitchFamily="34" charset="0"/>
              </a:rPr>
              <a:t>statistical inference</a:t>
            </a:r>
            <a:r>
              <a:rPr lang="en-US" altLang="zh-CN">
                <a:latin typeface="Arial" panose="020B0604020202020204" pitchFamily="34" charset="0"/>
              </a:rPr>
              <a:t>. This slide reviews some of the terms that form the basis of statistical inference, as introduced in the prior chapter. Make certain you understand these basics before proceeding.</a:t>
            </a:r>
          </a:p>
        </p:txBody>
      </p:sp>
    </p:spTree>
    <p:extLst>
      <p:ext uri="{BB962C8B-B14F-4D97-AF65-F5344CB8AC3E}">
        <p14:creationId xmlns:p14="http://schemas.microsoft.com/office/powerpoint/2010/main" val="223179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18D1CD4-67C0-430E-8A22-F72FE0006C4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1987" name="Rectangle 3">
            <a:extLst>
              <a:ext uri="{FF2B5EF4-FFF2-40B4-BE49-F238E27FC236}">
                <a16:creationId xmlns:a16="http://schemas.microsoft.com/office/drawing/2014/main" id="{A831F158-04AE-4F50-B4EE-BCDD010D03A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8DDCC9EC-BE02-4F69-9B42-D14B5A5532C8}"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988" name="Rectangle 6">
            <a:extLst>
              <a:ext uri="{FF2B5EF4-FFF2-40B4-BE49-F238E27FC236}">
                <a16:creationId xmlns:a16="http://schemas.microsoft.com/office/drawing/2014/main" id="{EFA8B226-F064-4265-877E-A6F12DDE590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1989" name="Rectangle 7">
            <a:extLst>
              <a:ext uri="{FF2B5EF4-FFF2-40B4-BE49-F238E27FC236}">
                <a16:creationId xmlns:a16="http://schemas.microsoft.com/office/drawing/2014/main" id="{ACD4BE7B-0C46-4545-8192-CDBB21342A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DAC19BA9-B9B1-42F7-B1E5-56ABD5DE71C9}"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990" name="Rectangle 2">
            <a:extLst>
              <a:ext uri="{FF2B5EF4-FFF2-40B4-BE49-F238E27FC236}">
                <a16:creationId xmlns:a16="http://schemas.microsoft.com/office/drawing/2014/main" id="{4A82A25E-08B0-40C0-BF37-B07FC2719F3B}"/>
              </a:ext>
            </a:extLst>
          </p:cNvPr>
          <p:cNvSpPr>
            <a:spLocks noGrp="1" noRot="1" noChangeAspect="1" noChangeArrowheads="1" noTextEdit="1"/>
          </p:cNvSpPr>
          <p:nvPr>
            <p:ph type="sldImg"/>
          </p:nvPr>
        </p:nvSpPr>
        <p:spPr>
          <a:ln/>
        </p:spPr>
      </p:sp>
      <p:sp>
        <p:nvSpPr>
          <p:cNvPr id="41991" name="Rectangle 3">
            <a:extLst>
              <a:ext uri="{FF2B5EF4-FFF2-40B4-BE49-F238E27FC236}">
                <a16:creationId xmlns:a16="http://schemas.microsoft.com/office/drawing/2014/main" id="{106DE05D-FDA3-460C-B5EC-F8CC90316E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This slide address an other foundation of statistical inference: the difference between parameters and statistics. Parameters and statistics are related, but are not the same thing. </a:t>
            </a:r>
          </a:p>
          <a:p>
            <a:pPr eaLnBrk="1" hangingPunct="1"/>
            <a:endParaRPr lang="en-US" altLang="zh-CN">
              <a:latin typeface="Arial" panose="020B0604020202020204" pitchFamily="34" charset="0"/>
            </a:endParaRPr>
          </a:p>
          <a:p>
            <a:pPr eaLnBrk="1" hangingPunct="1"/>
            <a:r>
              <a:rPr lang="en-US" altLang="zh-CN">
                <a:latin typeface="Arial" panose="020B0604020202020204" pitchFamily="34" charset="0"/>
              </a:rPr>
              <a:t>Over the years teaching statistics, I have derived a hypothesis that explains why some students have difficulty with statistical inference: they fail to distinguish between statistics and parameter. When a student calculates a statistic such as a sample mean, it seems so tangible and real that they view it as a constant. I think they would be better off if they recognized a statistic as merely one example of what might have been had they done the study or experiment at a different time.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197A3E-793E-4650-9D5E-B00E8D62626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3011" name="Rectangle 3">
            <a:extLst>
              <a:ext uri="{FF2B5EF4-FFF2-40B4-BE49-F238E27FC236}">
                <a16:creationId xmlns:a16="http://schemas.microsoft.com/office/drawing/2014/main" id="{AB487CD3-AAE2-4F73-BE58-62CA7A009D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60C33467-A376-4D2E-BEC6-15E07C312457}"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012" name="Rectangle 6">
            <a:extLst>
              <a:ext uri="{FF2B5EF4-FFF2-40B4-BE49-F238E27FC236}">
                <a16:creationId xmlns:a16="http://schemas.microsoft.com/office/drawing/2014/main" id="{42D85B2C-7CE4-4655-B49D-774A23D3270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3013" name="Rectangle 7">
            <a:extLst>
              <a:ext uri="{FF2B5EF4-FFF2-40B4-BE49-F238E27FC236}">
                <a16:creationId xmlns:a16="http://schemas.microsoft.com/office/drawing/2014/main" id="{271FE262-89D2-40E9-BAD2-9857C262A4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4442E64-E8E8-4F31-A336-F3B2760F736D}"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014" name="Rectangle 2">
            <a:extLst>
              <a:ext uri="{FF2B5EF4-FFF2-40B4-BE49-F238E27FC236}">
                <a16:creationId xmlns:a16="http://schemas.microsoft.com/office/drawing/2014/main" id="{99B49F12-584D-42B8-90A7-6CF2DEAE4B84}"/>
              </a:ext>
            </a:extLst>
          </p:cNvPr>
          <p:cNvSpPr>
            <a:spLocks noGrp="1" noRot="1" noChangeAspect="1" noChangeArrowheads="1" noTextEdit="1"/>
          </p:cNvSpPr>
          <p:nvPr>
            <p:ph type="sldImg"/>
          </p:nvPr>
        </p:nvSpPr>
        <p:spPr>
          <a:ln/>
        </p:spPr>
      </p:sp>
      <p:sp>
        <p:nvSpPr>
          <p:cNvPr id="43015" name="Rectangle 3">
            <a:extLst>
              <a:ext uri="{FF2B5EF4-FFF2-40B4-BE49-F238E27FC236}">
                <a16:creationId xmlns:a16="http://schemas.microsoft.com/office/drawing/2014/main" id="{6FC45282-FB25-4134-8831-896EA4E3E9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This slide summarize what we’ve learned about the sampling distribution of a mean from a large sample. It is based no three important sampling postulates: the central limit theorem, the law of large numbers (unbiased nature of the sample mean), and square root law. Based on these well established statistical theorems we can say that means based on large samples (and means based in Normal populations) will have a Normal sampling distribution with an expectation equal to the population mean with a standard deviation equal to the standard deviation of the population divided by the square root of the sample size </a:t>
            </a:r>
            <a:r>
              <a:rPr lang="en-US" altLang="zh-CN" i="1">
                <a:latin typeface="Arial" panose="020B0604020202020204" pitchFamily="34" charset="0"/>
              </a:rPr>
              <a:t>n</a:t>
            </a:r>
            <a:r>
              <a:rPr lang="en-US" altLang="zh-CN">
                <a:latin typeface="Arial" panose="020B0604020202020204" pitchFamily="34"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ED5840F-14B1-46C7-B3EA-4B62622FB8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4035" name="Rectangle 3">
            <a:extLst>
              <a:ext uri="{FF2B5EF4-FFF2-40B4-BE49-F238E27FC236}">
                <a16:creationId xmlns:a16="http://schemas.microsoft.com/office/drawing/2014/main" id="{C0C3E99F-4D89-4012-9FFC-6DB83999FFB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BDCC9A8-B04E-4802-BFD5-46FD79499666}"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036" name="Rectangle 6">
            <a:extLst>
              <a:ext uri="{FF2B5EF4-FFF2-40B4-BE49-F238E27FC236}">
                <a16:creationId xmlns:a16="http://schemas.microsoft.com/office/drawing/2014/main" id="{802C5D57-8DB7-4352-A2F1-8AC7EF5DF7E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4037" name="Rectangle 7">
            <a:extLst>
              <a:ext uri="{FF2B5EF4-FFF2-40B4-BE49-F238E27FC236}">
                <a16:creationId xmlns:a16="http://schemas.microsoft.com/office/drawing/2014/main" id="{27FDF20D-2C2B-4F1F-BAB4-A30F36C49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B9CE18B9-325A-4D64-8222-E8539BCD2B7E}"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038" name="Rectangle 2">
            <a:extLst>
              <a:ext uri="{FF2B5EF4-FFF2-40B4-BE49-F238E27FC236}">
                <a16:creationId xmlns:a16="http://schemas.microsoft.com/office/drawing/2014/main" id="{F890E029-FE61-4648-96CF-9AA304B72A08}"/>
              </a:ext>
            </a:extLst>
          </p:cNvPr>
          <p:cNvSpPr>
            <a:spLocks noGrp="1" noRot="1" noChangeAspect="1" noChangeArrowheads="1" noTextEdit="1"/>
          </p:cNvSpPr>
          <p:nvPr>
            <p:ph type="sldImg"/>
          </p:nvPr>
        </p:nvSpPr>
        <p:spPr>
          <a:ln/>
        </p:spPr>
      </p:sp>
      <p:sp>
        <p:nvSpPr>
          <p:cNvPr id="44039" name="Rectangle 3">
            <a:extLst>
              <a:ext uri="{FF2B5EF4-FFF2-40B4-BE49-F238E27FC236}">
                <a16:creationId xmlns:a16="http://schemas.microsoft.com/office/drawing/2014/main" id="{64E682A9-A76A-4240-8182-5430F7BF39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Hypothesis testing (also called significance testing) uses a quasi-deductive procedure to judge claims about parameters. Before testing a statistical hypothesis it is important to clearly state the nature of the claim to be tested. We are then going to use a four step procedure (as outlined in the last bullet) to test the claim.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DBEE32-2F84-4A53-A989-E136A51FA7A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5059" name="Rectangle 3">
            <a:extLst>
              <a:ext uri="{FF2B5EF4-FFF2-40B4-BE49-F238E27FC236}">
                <a16:creationId xmlns:a16="http://schemas.microsoft.com/office/drawing/2014/main" id="{A9EA967D-7B6F-49BF-9522-F15150641CF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92E93E2-71F7-49FC-9089-CBC8EDDC0B62}"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060" name="Rectangle 6">
            <a:extLst>
              <a:ext uri="{FF2B5EF4-FFF2-40B4-BE49-F238E27FC236}">
                <a16:creationId xmlns:a16="http://schemas.microsoft.com/office/drawing/2014/main" id="{BA04CE48-36DC-456F-BB80-44C1AD9ED5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5061" name="Rectangle 7">
            <a:extLst>
              <a:ext uri="{FF2B5EF4-FFF2-40B4-BE49-F238E27FC236}">
                <a16:creationId xmlns:a16="http://schemas.microsoft.com/office/drawing/2014/main" id="{3A0F4D04-3049-4ED7-90B8-E6AF7A9A0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6363D834-0C44-43A4-B9FD-392A5295CBBE}"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062" name="Rectangle 2">
            <a:extLst>
              <a:ext uri="{FF2B5EF4-FFF2-40B4-BE49-F238E27FC236}">
                <a16:creationId xmlns:a16="http://schemas.microsoft.com/office/drawing/2014/main" id="{D968069C-E1FD-4295-8A65-9AAF1EF7EFEB}"/>
              </a:ext>
            </a:extLst>
          </p:cNvPr>
          <p:cNvSpPr>
            <a:spLocks noGrp="1" noRot="1" noChangeAspect="1" noChangeArrowheads="1" noTextEdit="1"/>
          </p:cNvSpPr>
          <p:nvPr>
            <p:ph type="sldImg"/>
          </p:nvPr>
        </p:nvSpPr>
        <p:spPr>
          <a:ln/>
        </p:spPr>
      </p:sp>
      <p:sp>
        <p:nvSpPr>
          <p:cNvPr id="45063" name="Rectangle 3">
            <a:extLst>
              <a:ext uri="{FF2B5EF4-FFF2-40B4-BE49-F238E27FC236}">
                <a16:creationId xmlns:a16="http://schemas.microsoft.com/office/drawing/2014/main" id="{6968998A-5945-4E16-9BD3-9D57F8C5F7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The first step in the procedure is to state the hypotheses null and alternative forms. The null hypothesis (abbreviate “H naught”) is a statement of no difference. The alternative hypothesis (“H sub a”) is a statement of difference. Seek evidence against the claim of </a:t>
            </a:r>
            <a:r>
              <a:rPr lang="en-US" altLang="zh-CN" i="1">
                <a:latin typeface="Arial" panose="020B0604020202020204" pitchFamily="34" charset="0"/>
                <a:sym typeface="Symbol" panose="05050102010706020507" pitchFamily="18" charset="2"/>
              </a:rPr>
              <a:t>H</a:t>
            </a:r>
            <a:r>
              <a:rPr lang="en-US" altLang="zh-CN" baseline="-25000">
                <a:latin typeface="Arial" panose="020B0604020202020204" pitchFamily="34" charset="0"/>
                <a:sym typeface="Symbol" panose="05050102010706020507" pitchFamily="18" charset="2"/>
              </a:rPr>
              <a:t>0 </a:t>
            </a:r>
            <a:r>
              <a:rPr lang="en-US" altLang="zh-CN">
                <a:latin typeface="Arial" panose="020B0604020202020204" pitchFamily="34" charset="0"/>
              </a:rPr>
              <a:t>as a way of bolstering </a:t>
            </a:r>
            <a:r>
              <a:rPr lang="en-US" altLang="zh-CN" i="1">
                <a:latin typeface="Arial" panose="020B0604020202020204" pitchFamily="34" charset="0"/>
                <a:sym typeface="Symbol" panose="05050102010706020507" pitchFamily="18" charset="2"/>
              </a:rPr>
              <a:t>H</a:t>
            </a:r>
            <a:r>
              <a:rPr lang="en-US" altLang="zh-CN" baseline="-25000">
                <a:latin typeface="Arial" panose="020B0604020202020204" pitchFamily="34" charset="0"/>
                <a:sym typeface="Symbol" panose="05050102010706020507" pitchFamily="18" charset="2"/>
              </a:rPr>
              <a:t>a. </a:t>
            </a:r>
          </a:p>
          <a:p>
            <a:pPr eaLnBrk="1" hangingPunct="1"/>
            <a:r>
              <a:rPr lang="en-US" altLang="zh-CN">
                <a:latin typeface="Arial" panose="020B0604020202020204" pitchFamily="34" charset="0"/>
                <a:sym typeface="Symbol" panose="05050102010706020507" pitchFamily="18" charset="2"/>
              </a:rPr>
              <a:t>The next slide offers an illustrative example on setting up the hypotheses.</a:t>
            </a:r>
          </a:p>
          <a:p>
            <a:pPr eaLnBrk="1" hangingPunct="1"/>
            <a:endParaRPr lang="en-US"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BDE1E4D-1730-4FDE-954B-3007470000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Chapter 9</a:t>
            </a:r>
          </a:p>
        </p:txBody>
      </p:sp>
      <p:sp>
        <p:nvSpPr>
          <p:cNvPr id="46083" name="Rectangle 3">
            <a:extLst>
              <a:ext uri="{FF2B5EF4-FFF2-40B4-BE49-F238E27FC236}">
                <a16:creationId xmlns:a16="http://schemas.microsoft.com/office/drawing/2014/main" id="{F3D2FDA2-07B3-448D-AE88-38F6199C050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51BF4C3-FB8D-4C5C-9E4D-15F97FC2B924}" type="datetime1">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9/24/2020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084" name="Rectangle 6">
            <a:extLst>
              <a:ext uri="{FF2B5EF4-FFF2-40B4-BE49-F238E27FC236}">
                <a16:creationId xmlns:a16="http://schemas.microsoft.com/office/drawing/2014/main" id="{8EBCCF31-42CF-4381-9D9E-48AD93A25C0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Basic Biostat</a:t>
            </a:r>
          </a:p>
        </p:txBody>
      </p:sp>
      <p:sp>
        <p:nvSpPr>
          <p:cNvPr id="46085" name="Rectangle 7">
            <a:extLst>
              <a:ext uri="{FF2B5EF4-FFF2-40B4-BE49-F238E27FC236}">
                <a16:creationId xmlns:a16="http://schemas.microsoft.com/office/drawing/2014/main" id="{1463163E-EC6C-472F-9317-727F91C94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84AB1272-90A6-4B07-B501-94D7764B47B0}"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086" name="Rectangle 2">
            <a:extLst>
              <a:ext uri="{FF2B5EF4-FFF2-40B4-BE49-F238E27FC236}">
                <a16:creationId xmlns:a16="http://schemas.microsoft.com/office/drawing/2014/main" id="{E0E2714D-85FA-4B46-8264-48FE6A7DF2AD}"/>
              </a:ext>
            </a:extLst>
          </p:cNvPr>
          <p:cNvSpPr>
            <a:spLocks noGrp="1" noRot="1" noChangeAspect="1" noChangeArrowheads="1" noTextEdit="1"/>
          </p:cNvSpPr>
          <p:nvPr>
            <p:ph type="sldImg"/>
          </p:nvPr>
        </p:nvSpPr>
        <p:spPr>
          <a:ln/>
        </p:spPr>
      </p:sp>
      <p:sp>
        <p:nvSpPr>
          <p:cNvPr id="46087" name="Rectangle 3">
            <a:extLst>
              <a:ext uri="{FF2B5EF4-FFF2-40B4-BE49-F238E27FC236}">
                <a16:creationId xmlns:a16="http://schemas.microsoft.com/office/drawing/2014/main" id="{5D831699-B57B-4B04-B295-65366A327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late 1970s, the weight of U.S. men between 20- and 29-years of age had a log-normal distribution with a mean of 170 pounds and standard deviation of 40 pounds. As you know, the overweight and obese conditions seems to be more prevalent today, constituting a major public health problem. To illustrate the hypothesis testing procedure, we ask if body weight in this group has increased since 1970. Under the null hypothesis there is no difference in the mean body weight between then and now, in which case </a:t>
            </a:r>
            <a:r>
              <a:rPr lang="el-GR" altLang="zh-CN">
                <a:latin typeface="Arial" panose="020B0604020202020204" pitchFamily="34" charset="0"/>
                <a:cs typeface="Arial" panose="020B0604020202020204" pitchFamily="34" charset="0"/>
              </a:rPr>
              <a:t>μ</a:t>
            </a:r>
            <a:r>
              <a:rPr lang="en-US" altLang="zh-CN">
                <a:latin typeface="Arial" panose="020B0604020202020204" pitchFamily="34" charset="0"/>
                <a:cs typeface="Arial" panose="020B0604020202020204" pitchFamily="34" charset="0"/>
              </a:rPr>
              <a:t> would still equal 170 pounds. </a:t>
            </a:r>
          </a:p>
          <a:p>
            <a:pPr eaLnBrk="1" hangingPunct="1"/>
            <a:endParaRPr lang="en-US" altLang="zh-CN">
              <a:latin typeface="Arial" panose="020B0604020202020204" pitchFamily="34" charset="0"/>
              <a:cs typeface="Arial" panose="020B0604020202020204" pitchFamily="34" charset="0"/>
            </a:endParaRPr>
          </a:p>
          <a:p>
            <a:pPr eaLnBrk="1" hangingPunct="1"/>
            <a:r>
              <a:rPr lang="en-US" altLang="zh-CN">
                <a:latin typeface="Arial" panose="020B0604020202020204" pitchFamily="34" charset="0"/>
                <a:cs typeface="Arial" panose="020B0604020202020204" pitchFamily="34" charset="0"/>
              </a:rPr>
              <a:t>Under the alternative hypothesis, the mean weight has increased Therefore, </a:t>
            </a:r>
            <a:r>
              <a:rPr lang="en-US" altLang="zh-CN" i="1">
                <a:latin typeface="Arial" panose="020B0604020202020204" pitchFamily="34" charset="0"/>
              </a:rPr>
              <a:t>H</a:t>
            </a:r>
            <a:r>
              <a:rPr lang="en-US" altLang="zh-CN" baseline="-25000">
                <a:latin typeface="Arial" panose="020B0604020202020204" pitchFamily="34" charset="0"/>
              </a:rPr>
              <a:t>a: </a:t>
            </a:r>
            <a:r>
              <a:rPr lang="el-GR" altLang="zh-CN">
                <a:latin typeface="Arial" panose="020B0604020202020204" pitchFamily="34" charset="0"/>
                <a:cs typeface="Arial" panose="020B0604020202020204" pitchFamily="34" charset="0"/>
              </a:rPr>
              <a:t>μ</a:t>
            </a:r>
            <a:r>
              <a:rPr lang="en-US" altLang="zh-CN">
                <a:latin typeface="Arial" panose="020B0604020202020204" pitchFamily="34" charset="0"/>
                <a:cs typeface="Arial" panose="020B0604020202020204" pitchFamily="34" charset="0"/>
              </a:rPr>
              <a:t> &gt; 170. This statement of the alternative hypothesis is one-sided. That is, it looks only for values larger than stated under the null hypothesis. </a:t>
            </a:r>
          </a:p>
          <a:p>
            <a:pPr eaLnBrk="1" hangingPunct="1"/>
            <a:endParaRPr lang="en-US" altLang="zh-CN">
              <a:latin typeface="Arial" panose="020B0604020202020204" pitchFamily="34" charset="0"/>
              <a:cs typeface="Arial" panose="020B0604020202020204" pitchFamily="34" charset="0"/>
            </a:endParaRPr>
          </a:p>
          <a:p>
            <a:pPr eaLnBrk="1" hangingPunct="1"/>
            <a:r>
              <a:rPr lang="en-US" altLang="zh-CN">
                <a:latin typeface="Arial" panose="020B0604020202020204" pitchFamily="34" charset="0"/>
                <a:cs typeface="Arial" panose="020B0604020202020204" pitchFamily="34" charset="0"/>
              </a:rPr>
              <a:t>There is another way to state the alternative hypothesis. We could state it in a “two-sided” manner, looking for values that are either higher- or lower-than expected. For the current illustrative example, the two-sided alternative is </a:t>
            </a:r>
            <a:r>
              <a:rPr lang="en-US" altLang="zh-CN" i="1">
                <a:latin typeface="Arial" panose="020B0604020202020204" pitchFamily="34" charset="0"/>
              </a:rPr>
              <a:t>H</a:t>
            </a:r>
            <a:r>
              <a:rPr lang="en-US" altLang="zh-CN" baseline="-25000">
                <a:latin typeface="Arial" panose="020B0604020202020204" pitchFamily="34" charset="0"/>
              </a:rPr>
              <a:t>a: </a:t>
            </a:r>
            <a:r>
              <a:rPr lang="el-GR" altLang="zh-CN">
                <a:latin typeface="Arial" panose="020B0604020202020204" pitchFamily="34" charset="0"/>
                <a:cs typeface="Arial" panose="020B0604020202020204" pitchFamily="34" charset="0"/>
              </a:rPr>
              <a:t>μ</a:t>
            </a:r>
            <a:r>
              <a:rPr lang="en-US" altLang="zh-CN">
                <a:latin typeface="Arial" panose="020B0604020202020204" pitchFamily="34" charset="0"/>
                <a:cs typeface="Arial" panose="020B0604020202020204" pitchFamily="34" charset="0"/>
              </a:rPr>
              <a:t> ≠ 170. Although for the current illustrative example, this seems unnecessary, two-sided alternative offers several advantages and are much more common in practice. </a:t>
            </a:r>
            <a:endParaRPr lang="el-GR" altLang="zh-CN">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120419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366324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18124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t>McClave, Statistics, 11th ed. Chapter 4: Discrete Random Variables</a:t>
            </a:r>
          </a:p>
        </p:txBody>
      </p:sp>
      <p:sp>
        <p:nvSpPr>
          <p:cNvPr id="6" name="Slide Number Placeholder 5"/>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9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t>McClave, Statistics, 11th ed. Chapter 4: Discrete Random Variables</a:t>
            </a:r>
          </a:p>
        </p:txBody>
      </p:sp>
      <p:sp>
        <p:nvSpPr>
          <p:cNvPr id="6" name="Slide Number Placeholder 5"/>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180508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t>McClave, Statistics, 11th ed. Chapter 4: Discrete Random Variables</a:t>
            </a:r>
          </a:p>
        </p:txBody>
      </p:sp>
      <p:sp>
        <p:nvSpPr>
          <p:cNvPr id="6" name="Slide Number Placeholder 5"/>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7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r>
              <a:rPr lang="en-US"/>
              <a:t>McClave, Statistics, 11th ed. Chapter 4: Discrete Random Variables</a:t>
            </a:r>
          </a:p>
        </p:txBody>
      </p:sp>
      <p:sp>
        <p:nvSpPr>
          <p:cNvPr id="7" name="Slide Number Placeholder 6"/>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1465415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22960" y="2582334"/>
            <a:ext cx="3703320" cy="3378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63440" y="2582334"/>
            <a:ext cx="3703320" cy="3378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r>
              <a:rPr lang="en-US"/>
              <a:t>McClave, Statistics, 11th ed. Chapter 4: Discrete Random Variables</a:t>
            </a:r>
          </a:p>
        </p:txBody>
      </p:sp>
      <p:sp>
        <p:nvSpPr>
          <p:cNvPr id="9" name="Slide Number Placeholder 8"/>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1146980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r>
              <a:rPr lang="en-US"/>
              <a:t>McClave, Statistics, 11th ed. Chapter 4: Discrete Random Variables</a:t>
            </a:r>
          </a:p>
        </p:txBody>
      </p:sp>
      <p:sp>
        <p:nvSpPr>
          <p:cNvPr id="5" name="Slide Number Placeholder 4"/>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647921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McClave, Statistics, 11th ed. Chapter 4: Discrete Random Variables</a:t>
            </a:r>
          </a:p>
        </p:txBody>
      </p:sp>
      <p:sp>
        <p:nvSpPr>
          <p:cNvPr id="9" name="Slide Number Placeholder 8"/>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206452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zh-C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t>McClave, Statistics, 11th ed. Chapter 4: Discrete Random Variables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144823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1138333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r>
              <a:rPr lang="en-US"/>
              <a:t>McClave, Statistics, 11th ed. Chapter 4: Discrete Random Variables</a:t>
            </a:r>
          </a:p>
        </p:txBody>
      </p:sp>
      <p:sp>
        <p:nvSpPr>
          <p:cNvPr id="7" name="Slide Number Placeholder 6"/>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52558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t>McClave, Statistics, 11th ed. Chapter 4: Discrete Random Variables</a:t>
            </a:r>
          </a:p>
        </p:txBody>
      </p:sp>
      <p:sp>
        <p:nvSpPr>
          <p:cNvPr id="6" name="Slide Number Placeholder 5"/>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125507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t>McClave, Statistics, 11th ed. Chapter 4: Discrete Random Variables</a:t>
            </a:r>
          </a:p>
        </p:txBody>
      </p:sp>
      <p:sp>
        <p:nvSpPr>
          <p:cNvPr id="6" name="Slide Number Placeholder 5"/>
          <p:cNvSpPr>
            <a:spLocks noGrp="1"/>
          </p:cNvSpPr>
          <p:nvPr>
            <p:ph type="sldNum" sz="quarter" idx="12"/>
          </p:nvPr>
        </p:nvSpPr>
        <p:spPr/>
        <p:txBody>
          <a:bodyPr/>
          <a:lstStyle/>
          <a:p>
            <a:pPr>
              <a:defRPr/>
            </a:pPr>
            <a:fld id="{78FA16D3-C71F-40BB-ACDE-1F1005139C24}" type="slidenum">
              <a:rPr lang="en-US" altLang="zh-CN" smtClean="0"/>
              <a:pPr>
                <a:defRPr/>
              </a:pPr>
              <a:t>‹#›</a:t>
            </a:fld>
            <a:endParaRPr lang="en-US" altLang="zh-CN"/>
          </a:p>
        </p:txBody>
      </p:sp>
    </p:spTree>
    <p:extLst>
      <p:ext uri="{BB962C8B-B14F-4D97-AF65-F5344CB8AC3E}">
        <p14:creationId xmlns:p14="http://schemas.microsoft.com/office/powerpoint/2010/main" val="3346404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571B51-C153-4CE3-8E08-60EE34777199}"/>
              </a:ext>
            </a:extLst>
          </p:cNvPr>
          <p:cNvSpPr>
            <a:spLocks noGrp="1" noChangeArrowheads="1"/>
          </p:cNvSpPr>
          <p:nvPr>
            <p:ph type="dt" sz="half" idx="10"/>
          </p:nvPr>
        </p:nvSpPr>
        <p:spPr>
          <a:ln/>
        </p:spPr>
        <p:txBody>
          <a:bodyPr/>
          <a:lstStyle>
            <a:lvl1pPr>
              <a:defRPr/>
            </a:lvl1pPr>
          </a:lstStyle>
          <a:p>
            <a:pPr>
              <a:defRPr/>
            </a:pPr>
            <a:r>
              <a:rPr lang="en-US"/>
              <a:t>Basic Biostat</a:t>
            </a:r>
          </a:p>
        </p:txBody>
      </p:sp>
      <p:sp>
        <p:nvSpPr>
          <p:cNvPr id="6" name="Rectangle 5">
            <a:extLst>
              <a:ext uri="{FF2B5EF4-FFF2-40B4-BE49-F238E27FC236}">
                <a16:creationId xmlns:a16="http://schemas.microsoft.com/office/drawing/2014/main" id="{D379E712-F010-4AE8-8E05-89C0E7360767}"/>
              </a:ext>
            </a:extLst>
          </p:cNvPr>
          <p:cNvSpPr>
            <a:spLocks noGrp="1" noChangeArrowheads="1"/>
          </p:cNvSpPr>
          <p:nvPr>
            <p:ph type="ftr" sz="quarter" idx="11"/>
          </p:nvPr>
        </p:nvSpPr>
        <p:spPr>
          <a:ln/>
        </p:spPr>
        <p:txBody>
          <a:bodyPr/>
          <a:lstStyle>
            <a:lvl1pPr>
              <a:defRPr/>
            </a:lvl1pPr>
          </a:lstStyle>
          <a:p>
            <a:pPr>
              <a:defRPr/>
            </a:pPr>
            <a:r>
              <a:rPr lang="en-US"/>
              <a:t>9: Basics of Hypothesis Testing</a:t>
            </a:r>
          </a:p>
        </p:txBody>
      </p:sp>
      <p:sp>
        <p:nvSpPr>
          <p:cNvPr id="7" name="Rectangle 6">
            <a:extLst>
              <a:ext uri="{FF2B5EF4-FFF2-40B4-BE49-F238E27FC236}">
                <a16:creationId xmlns:a16="http://schemas.microsoft.com/office/drawing/2014/main" id="{1A017406-8E9E-4B94-A888-D0A898E437EE}"/>
              </a:ext>
            </a:extLst>
          </p:cNvPr>
          <p:cNvSpPr>
            <a:spLocks noGrp="1" noChangeArrowheads="1"/>
          </p:cNvSpPr>
          <p:nvPr>
            <p:ph type="sldNum" sz="quarter" idx="12"/>
          </p:nvPr>
        </p:nvSpPr>
        <p:spPr>
          <a:ln/>
        </p:spPr>
        <p:txBody>
          <a:bodyPr/>
          <a:lstStyle>
            <a:lvl1pPr>
              <a:defRPr/>
            </a:lvl1pPr>
          </a:lstStyle>
          <a:p>
            <a:fld id="{F324D0AD-B828-477E-8D3C-F56286EDF500}" type="slidenum">
              <a:rPr lang="en-US" altLang="zh-CN"/>
              <a:pPr/>
              <a:t>‹#›</a:t>
            </a:fld>
            <a:endParaRPr lang="en-US" altLang="zh-CN"/>
          </a:p>
        </p:txBody>
      </p:sp>
    </p:spTree>
    <p:extLst>
      <p:ext uri="{BB962C8B-B14F-4D97-AF65-F5344CB8AC3E}">
        <p14:creationId xmlns:p14="http://schemas.microsoft.com/office/powerpoint/2010/main" val="2757556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0C3CCA4-82E1-42E1-8B06-B34DF99BB619}"/>
              </a:ext>
            </a:extLst>
          </p:cNvPr>
          <p:cNvSpPr>
            <a:spLocks noGrp="1" noChangeArrowheads="1"/>
          </p:cNvSpPr>
          <p:nvPr>
            <p:ph type="dt" sz="half" idx="10"/>
          </p:nvPr>
        </p:nvSpPr>
        <p:spPr>
          <a:ln/>
        </p:spPr>
        <p:txBody>
          <a:bodyPr/>
          <a:lstStyle>
            <a:lvl1pPr>
              <a:defRPr/>
            </a:lvl1pPr>
          </a:lstStyle>
          <a:p>
            <a:pPr>
              <a:defRPr/>
            </a:pPr>
            <a:r>
              <a:rPr lang="en-US"/>
              <a:t>Basic Biostat</a:t>
            </a:r>
          </a:p>
        </p:txBody>
      </p:sp>
      <p:sp>
        <p:nvSpPr>
          <p:cNvPr id="7" name="Rectangle 5">
            <a:extLst>
              <a:ext uri="{FF2B5EF4-FFF2-40B4-BE49-F238E27FC236}">
                <a16:creationId xmlns:a16="http://schemas.microsoft.com/office/drawing/2014/main" id="{009F2E93-EBDE-4DFE-8970-5E81D28B55AD}"/>
              </a:ext>
            </a:extLst>
          </p:cNvPr>
          <p:cNvSpPr>
            <a:spLocks noGrp="1" noChangeArrowheads="1"/>
          </p:cNvSpPr>
          <p:nvPr>
            <p:ph type="ftr" sz="quarter" idx="11"/>
          </p:nvPr>
        </p:nvSpPr>
        <p:spPr>
          <a:ln/>
        </p:spPr>
        <p:txBody>
          <a:bodyPr/>
          <a:lstStyle>
            <a:lvl1pPr>
              <a:defRPr/>
            </a:lvl1pPr>
          </a:lstStyle>
          <a:p>
            <a:pPr>
              <a:defRPr/>
            </a:pPr>
            <a:r>
              <a:rPr lang="en-US"/>
              <a:t>9: Basics of Hypothesis Testing</a:t>
            </a:r>
          </a:p>
        </p:txBody>
      </p:sp>
      <p:sp>
        <p:nvSpPr>
          <p:cNvPr id="8" name="Rectangle 6">
            <a:extLst>
              <a:ext uri="{FF2B5EF4-FFF2-40B4-BE49-F238E27FC236}">
                <a16:creationId xmlns:a16="http://schemas.microsoft.com/office/drawing/2014/main" id="{8B3EF7F0-BCBD-4C03-8916-97D9FC74658F}"/>
              </a:ext>
            </a:extLst>
          </p:cNvPr>
          <p:cNvSpPr>
            <a:spLocks noGrp="1" noChangeArrowheads="1"/>
          </p:cNvSpPr>
          <p:nvPr>
            <p:ph type="sldNum" sz="quarter" idx="12"/>
          </p:nvPr>
        </p:nvSpPr>
        <p:spPr>
          <a:ln/>
        </p:spPr>
        <p:txBody>
          <a:bodyPr/>
          <a:lstStyle>
            <a:lvl1pPr>
              <a:defRPr/>
            </a:lvl1pPr>
          </a:lstStyle>
          <a:p>
            <a:fld id="{7BA6D486-58A0-472B-81E2-CBB26DA651BC}" type="slidenum">
              <a:rPr lang="en-US" altLang="zh-CN"/>
              <a:pPr/>
              <a:t>‹#›</a:t>
            </a:fld>
            <a:endParaRPr lang="en-US" altLang="zh-CN"/>
          </a:p>
        </p:txBody>
      </p:sp>
    </p:spTree>
    <p:extLst>
      <p:ext uri="{BB962C8B-B14F-4D97-AF65-F5344CB8AC3E}">
        <p14:creationId xmlns:p14="http://schemas.microsoft.com/office/powerpoint/2010/main" val="3488246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a:extLst>
              <a:ext uri="{FF2B5EF4-FFF2-40B4-BE49-F238E27FC236}">
                <a16:creationId xmlns:a16="http://schemas.microsoft.com/office/drawing/2014/main" id="{D87AF60C-AAF9-46EE-A14F-2F60DD2E4509}"/>
              </a:ext>
            </a:extLst>
          </p:cNvPr>
          <p:cNvSpPr>
            <a:spLocks noGrp="1" noChangeArrowheads="1"/>
          </p:cNvSpPr>
          <p:nvPr>
            <p:ph type="dt" sz="half" idx="10"/>
          </p:nvPr>
        </p:nvSpPr>
        <p:spPr>
          <a:ln/>
        </p:spPr>
        <p:txBody>
          <a:bodyPr/>
          <a:lstStyle>
            <a:lvl1pPr>
              <a:defRPr/>
            </a:lvl1pPr>
          </a:lstStyle>
          <a:p>
            <a:pPr>
              <a:defRPr/>
            </a:pPr>
            <a:r>
              <a:rPr lang="en-US"/>
              <a:t>Basic Biostat</a:t>
            </a:r>
          </a:p>
        </p:txBody>
      </p:sp>
      <p:sp>
        <p:nvSpPr>
          <p:cNvPr id="6" name="Rectangle 5">
            <a:extLst>
              <a:ext uri="{FF2B5EF4-FFF2-40B4-BE49-F238E27FC236}">
                <a16:creationId xmlns:a16="http://schemas.microsoft.com/office/drawing/2014/main" id="{69C0609C-C197-4428-896B-37FEEB89963F}"/>
              </a:ext>
            </a:extLst>
          </p:cNvPr>
          <p:cNvSpPr>
            <a:spLocks noGrp="1" noChangeArrowheads="1"/>
          </p:cNvSpPr>
          <p:nvPr>
            <p:ph type="ftr" sz="quarter" idx="11"/>
          </p:nvPr>
        </p:nvSpPr>
        <p:spPr>
          <a:ln/>
        </p:spPr>
        <p:txBody>
          <a:bodyPr/>
          <a:lstStyle>
            <a:lvl1pPr>
              <a:defRPr/>
            </a:lvl1pPr>
          </a:lstStyle>
          <a:p>
            <a:pPr>
              <a:defRPr/>
            </a:pPr>
            <a:r>
              <a:rPr lang="en-US"/>
              <a:t>9: Basics of Hypothesis Testing</a:t>
            </a:r>
          </a:p>
        </p:txBody>
      </p:sp>
      <p:sp>
        <p:nvSpPr>
          <p:cNvPr id="7" name="Rectangle 6">
            <a:extLst>
              <a:ext uri="{FF2B5EF4-FFF2-40B4-BE49-F238E27FC236}">
                <a16:creationId xmlns:a16="http://schemas.microsoft.com/office/drawing/2014/main" id="{3FD9FF49-6DE9-4CEE-9575-7A6EA104BE5C}"/>
              </a:ext>
            </a:extLst>
          </p:cNvPr>
          <p:cNvSpPr>
            <a:spLocks noGrp="1" noChangeArrowheads="1"/>
          </p:cNvSpPr>
          <p:nvPr>
            <p:ph type="sldNum" sz="quarter" idx="12"/>
          </p:nvPr>
        </p:nvSpPr>
        <p:spPr>
          <a:ln/>
        </p:spPr>
        <p:txBody>
          <a:bodyPr/>
          <a:lstStyle>
            <a:lvl1pPr>
              <a:defRPr/>
            </a:lvl1pPr>
          </a:lstStyle>
          <a:p>
            <a:fld id="{4DF4C780-CF50-414B-8F06-E88EF8D3EA3B}" type="slidenum">
              <a:rPr lang="en-US" altLang="zh-CN"/>
              <a:pPr/>
              <a:t>‹#›</a:t>
            </a:fld>
            <a:endParaRPr lang="en-US" altLang="zh-CN"/>
          </a:p>
        </p:txBody>
      </p:sp>
    </p:spTree>
    <p:extLst>
      <p:ext uri="{BB962C8B-B14F-4D97-AF65-F5344CB8AC3E}">
        <p14:creationId xmlns:p14="http://schemas.microsoft.com/office/powerpoint/2010/main" val="424080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23877" y="1751855"/>
            <a:ext cx="7296244" cy="63337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9/24/2020</a:t>
            </a:fld>
            <a:endParaRPr lang="en-US"/>
          </a:p>
        </p:txBody>
      </p:sp>
      <p:sp>
        <p:nvSpPr>
          <p:cNvPr id="6" name="Holder 6"/>
          <p:cNvSpPr>
            <a:spLocks noGrp="1"/>
          </p:cNvSpPr>
          <p:nvPr>
            <p:ph type="sldNum" sz="quarter" idx="7"/>
          </p:nvPr>
        </p:nvSpPr>
        <p:spPr/>
        <p:txBody>
          <a:bodyPr lIns="0" tIns="0" rIns="0" bIns="0"/>
          <a:lstStyle>
            <a:lvl1pPr>
              <a:defRPr sz="1197" b="0" i="0">
                <a:solidFill>
                  <a:schemeClr val="tx1"/>
                </a:solidFill>
                <a:latin typeface="Arial"/>
                <a:cs typeface="Arial"/>
              </a:defRPr>
            </a:lvl1pPr>
          </a:lstStyle>
          <a:p>
            <a:pPr marL="105883"/>
            <a:fld id="{81D60167-4931-47E6-BA6A-407CBD079E47}" type="slidenum">
              <a:rPr lang="en-US" altLang="zh-CN" smtClean="0"/>
              <a:pPr marL="105883"/>
              <a:t>‹#›</a:t>
            </a:fld>
            <a:endParaRPr lang="en-US" altLang="zh-CN" dirty="0"/>
          </a:p>
        </p:txBody>
      </p:sp>
    </p:spTree>
    <p:extLst>
      <p:ext uri="{BB962C8B-B14F-4D97-AF65-F5344CB8AC3E}">
        <p14:creationId xmlns:p14="http://schemas.microsoft.com/office/powerpoint/2010/main" val="1764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37851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197477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244450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425485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289213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3194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07FA21C-A52B-47EE-9B45-4EF0C5FA631C}" type="datetimeFigureOut">
              <a:rPr lang="zh-CN" altLang="en-US" smtClean="0"/>
              <a:t>2020/9/24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79555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FA21C-A52B-47EE-9B45-4EF0C5FA631C}" type="datetimeFigureOut">
              <a:rPr lang="zh-CN" altLang="en-US" smtClean="0"/>
              <a:t>2020/9/24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DA8D0-68CD-43FD-A8C7-09600544A63E}" type="slidenum">
              <a:rPr lang="zh-CN" altLang="en-US" smtClean="0"/>
              <a:t>‹#›</a:t>
            </a:fld>
            <a:endParaRPr lang="zh-CN" altLang="en-US"/>
          </a:p>
        </p:txBody>
      </p:sp>
    </p:spTree>
    <p:extLst>
      <p:ext uri="{BB962C8B-B14F-4D97-AF65-F5344CB8AC3E}">
        <p14:creationId xmlns:p14="http://schemas.microsoft.com/office/powerpoint/2010/main" val="12847055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07FA21C-A52B-47EE-9B45-4EF0C5FA631C}" type="datetimeFigureOut">
              <a:rPr lang="zh-CN" altLang="en-US" smtClean="0"/>
              <a:t>2020/9/24</a:t>
            </a:fld>
            <a:endParaRPr lang="zh-CN"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0BDA8D0-68CD-43FD-A8C7-09600544A63E}" type="slidenum">
              <a:rPr lang="zh-CN" altLang="en-US" smtClean="0"/>
              <a:t>‹#›</a:t>
            </a:fld>
            <a:endParaRPr lang="zh-CN"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39091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3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A548FE07-2F27-4B3A-B450-CF97AF4B4900}"/>
              </a:ext>
            </a:extLst>
          </p:cNvPr>
          <p:cNvSpPr>
            <a:spLocks noGrp="1" noChangeArrowheads="1"/>
          </p:cNvSpPr>
          <p:nvPr>
            <p:ph type="title"/>
          </p:nvPr>
        </p:nvSpPr>
        <p:spPr/>
        <p:txBody>
          <a:bodyPr/>
          <a:lstStyle/>
          <a:p>
            <a:pPr eaLnBrk="1" hangingPunct="1"/>
            <a:r>
              <a:rPr lang="en-US" altLang="zh-CN" dirty="0">
                <a:ea typeface="宋体" panose="02010600030101010101" pitchFamily="2" charset="-122"/>
              </a:rPr>
              <a:t>Outline</a:t>
            </a:r>
          </a:p>
        </p:txBody>
      </p:sp>
      <p:sp>
        <p:nvSpPr>
          <p:cNvPr id="6147" name="Content Placeholder 7">
            <a:extLst>
              <a:ext uri="{FF2B5EF4-FFF2-40B4-BE49-F238E27FC236}">
                <a16:creationId xmlns:a16="http://schemas.microsoft.com/office/drawing/2014/main" id="{279AA31A-8BD2-4E42-9050-5C06B1A60A4A}"/>
              </a:ext>
            </a:extLst>
          </p:cNvPr>
          <p:cNvSpPr>
            <a:spLocks noGrp="1" noChangeArrowheads="1"/>
          </p:cNvSpPr>
          <p:nvPr>
            <p:ph idx="1"/>
          </p:nvPr>
        </p:nvSpPr>
        <p:spPr/>
        <p:txBody>
          <a:bodyPr/>
          <a:lstStyle/>
          <a:p>
            <a:pPr eaLnBrk="1" hangingPunct="1">
              <a:defRPr/>
            </a:pPr>
            <a:r>
              <a:rPr lang="en-US" altLang="zh-CN" dirty="0">
                <a:ea typeface="宋体" panose="02010600030101010101" pitchFamily="2" charset="-122"/>
              </a:rPr>
              <a:t>Theoretical Lectures (~ 2.5 hours)</a:t>
            </a:r>
          </a:p>
          <a:p>
            <a:pPr lvl="1" eaLnBrk="1" hangingPunct="1">
              <a:defRPr/>
            </a:pPr>
            <a:r>
              <a:rPr lang="en-US" altLang="zh-CN" dirty="0">
                <a:solidFill>
                  <a:schemeClr val="tx1"/>
                </a:solidFill>
                <a:ea typeface="宋体" panose="02010600030101010101" pitchFamily="2" charset="-122"/>
              </a:rPr>
              <a:t>Probability &amp; Statistical distributions (~50 mins) </a:t>
            </a:r>
          </a:p>
          <a:p>
            <a:pPr lvl="1" eaLnBrk="1" hangingPunct="1">
              <a:defRPr/>
            </a:pPr>
            <a:r>
              <a:rPr lang="en-US" altLang="zh-CN" dirty="0">
                <a:solidFill>
                  <a:srgbClr val="FF0000"/>
                </a:solidFill>
                <a:ea typeface="宋体" panose="02010600030101010101" pitchFamily="2" charset="-122"/>
              </a:rPr>
              <a:t>Hypothesis test (~ 50 mins)</a:t>
            </a:r>
          </a:p>
          <a:p>
            <a:pPr lvl="1" eaLnBrk="1" hangingPunct="1">
              <a:defRPr/>
            </a:pPr>
            <a:r>
              <a:rPr lang="en-US" altLang="zh-CN" dirty="0">
                <a:ea typeface="宋体" panose="02010600030101010101" pitchFamily="2" charset="-122"/>
              </a:rPr>
              <a:t>Linear regression model (~ 50 mins)</a:t>
            </a:r>
          </a:p>
          <a:p>
            <a:pPr marL="189548" lvl="1" indent="0">
              <a:buNone/>
              <a:defRPr/>
            </a:pPr>
            <a:r>
              <a:rPr lang="en-US" altLang="zh-CN" dirty="0">
                <a:solidFill>
                  <a:schemeClr val="accent2">
                    <a:lumMod val="75000"/>
                  </a:schemeClr>
                </a:solidFill>
                <a:ea typeface="宋体" panose="02010600030101010101" pitchFamily="2" charset="-122"/>
              </a:rPr>
              <a:t>---- break--------------------------</a:t>
            </a:r>
          </a:p>
          <a:p>
            <a:pPr eaLnBrk="1" hangingPunct="1">
              <a:defRPr/>
            </a:pPr>
            <a:r>
              <a:rPr lang="en-US" altLang="zh-CN" dirty="0">
                <a:ea typeface="宋体" panose="02010600030101010101" pitchFamily="2" charset="-122"/>
              </a:rPr>
              <a:t>Practices (~ 1.5 hours)</a:t>
            </a:r>
          </a:p>
          <a:p>
            <a:pPr lvl="1" eaLnBrk="1" hangingPunct="1">
              <a:defRPr/>
            </a:pPr>
            <a:r>
              <a:rPr lang="en-US" altLang="zh-CN" dirty="0">
                <a:ea typeface="宋体" panose="02010600030101010101" pitchFamily="2" charset="-122"/>
              </a:rPr>
              <a:t>Using R</a:t>
            </a:r>
          </a:p>
          <a:p>
            <a:pPr eaLnBrk="1" hangingPunct="1">
              <a:defRPr/>
            </a:pPr>
            <a:endParaRPr lang="en-US" altLang="zh-CN" dirty="0">
              <a:ea typeface="宋体" panose="02010600030101010101" pitchFamily="2" charset="-122"/>
            </a:endParaRPr>
          </a:p>
          <a:p>
            <a:pPr eaLnBrk="1" hangingPunct="1">
              <a:defRPr/>
            </a:pPr>
            <a:endParaRPr lang="en-US" altLang="zh-CN" dirty="0">
              <a:ea typeface="宋体" panose="02010600030101010101" pitchFamily="2" charset="-122"/>
            </a:endParaRPr>
          </a:p>
        </p:txBody>
      </p:sp>
      <p:sp>
        <p:nvSpPr>
          <p:cNvPr id="8194" name="Slide Number Placeholder 5">
            <a:extLst>
              <a:ext uri="{FF2B5EF4-FFF2-40B4-BE49-F238E27FC236}">
                <a16:creationId xmlns:a16="http://schemas.microsoft.com/office/drawing/2014/main" id="{2112FAD0-C6B2-462A-BFA1-F10DF3DA18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313459" indent="-120562">
              <a:defRPr>
                <a:solidFill>
                  <a:schemeClr val="tx1"/>
                </a:solidFill>
                <a:latin typeface="Arial" panose="020B0604020202020204" pitchFamily="34" charset="0"/>
              </a:defRPr>
            </a:lvl2pPr>
            <a:lvl3pPr marL="482244" indent="-96449">
              <a:defRPr>
                <a:solidFill>
                  <a:schemeClr val="tx1"/>
                </a:solidFill>
                <a:latin typeface="Arial" panose="020B0604020202020204" pitchFamily="34" charset="0"/>
              </a:defRPr>
            </a:lvl3pPr>
            <a:lvl4pPr marL="675142" indent="-96449">
              <a:defRPr>
                <a:solidFill>
                  <a:schemeClr val="tx1"/>
                </a:solidFill>
                <a:latin typeface="Arial" panose="020B0604020202020204" pitchFamily="34" charset="0"/>
              </a:defRPr>
            </a:lvl4pPr>
            <a:lvl5pPr marL="868040" indent="-96449">
              <a:defRPr>
                <a:solidFill>
                  <a:schemeClr val="tx1"/>
                </a:solidFill>
                <a:latin typeface="Arial" panose="020B0604020202020204" pitchFamily="34" charset="0"/>
              </a:defRPr>
            </a:lvl5pPr>
            <a:lvl6pPr marL="1060937" indent="-96449" eaLnBrk="0" fontAlgn="base" hangingPunct="0">
              <a:spcBef>
                <a:spcPct val="0"/>
              </a:spcBef>
              <a:spcAft>
                <a:spcPct val="0"/>
              </a:spcAft>
              <a:defRPr>
                <a:solidFill>
                  <a:schemeClr val="tx1"/>
                </a:solidFill>
                <a:latin typeface="Arial" panose="020B0604020202020204" pitchFamily="34" charset="0"/>
              </a:defRPr>
            </a:lvl6pPr>
            <a:lvl7pPr marL="1253834" indent="-96449" eaLnBrk="0" fontAlgn="base" hangingPunct="0">
              <a:spcBef>
                <a:spcPct val="0"/>
              </a:spcBef>
              <a:spcAft>
                <a:spcPct val="0"/>
              </a:spcAft>
              <a:defRPr>
                <a:solidFill>
                  <a:schemeClr val="tx1"/>
                </a:solidFill>
                <a:latin typeface="Arial" panose="020B0604020202020204" pitchFamily="34" charset="0"/>
              </a:defRPr>
            </a:lvl7pPr>
            <a:lvl8pPr marL="1446732" indent="-96449" eaLnBrk="0" fontAlgn="base" hangingPunct="0">
              <a:spcBef>
                <a:spcPct val="0"/>
              </a:spcBef>
              <a:spcAft>
                <a:spcPct val="0"/>
              </a:spcAft>
              <a:defRPr>
                <a:solidFill>
                  <a:schemeClr val="tx1"/>
                </a:solidFill>
                <a:latin typeface="Arial" panose="020B0604020202020204" pitchFamily="34" charset="0"/>
              </a:defRPr>
            </a:lvl8pPr>
            <a:lvl9pPr marL="1639629" indent="-96449" eaLnBrk="0" fontAlgn="base" hangingPunct="0">
              <a:spcBef>
                <a:spcPct val="0"/>
              </a:spcBef>
              <a:spcAft>
                <a:spcPct val="0"/>
              </a:spcAft>
              <a:defRPr>
                <a:solidFill>
                  <a:schemeClr val="tx1"/>
                </a:solidFill>
                <a:latin typeface="Arial" panose="020B0604020202020204" pitchFamily="34" charset="0"/>
              </a:defRPr>
            </a:lvl9pPr>
          </a:lstStyle>
          <a:p>
            <a:pPr defTabSz="342929"/>
            <a:fld id="{69DD3E29-A812-4A82-9B03-7DC7552E7F38}" type="slidenum">
              <a:rPr lang="en-US" altLang="zh-CN">
                <a:solidFill>
                  <a:prstClr val="black"/>
                </a:solidFill>
                <a:ea typeface="方正舒体" panose="02010601030101010101" pitchFamily="2" charset="-122"/>
              </a:rPr>
              <a:pPr defTabSz="342929"/>
              <a:t>1</a:t>
            </a:fld>
            <a:endParaRPr lang="en-US" altLang="zh-CN">
              <a:solidFill>
                <a:prstClr val="black"/>
              </a:solidFill>
              <a:ea typeface="方正舒体" panose="02010601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C2AB499-B084-43A5-8852-8D383FCD88C2}"/>
              </a:ext>
            </a:extLst>
          </p:cNvPr>
          <p:cNvSpPr>
            <a:spLocks noGrp="1" noChangeArrowheads="1"/>
          </p:cNvSpPr>
          <p:nvPr>
            <p:ph type="title"/>
          </p:nvPr>
        </p:nvSpPr>
        <p:spPr/>
        <p:txBody>
          <a:bodyPr/>
          <a:lstStyle/>
          <a:p>
            <a:pPr eaLnBrk="1" hangingPunct="1"/>
            <a:r>
              <a:rPr lang="en-US" altLang="zh-CN" sz="4800" dirty="0">
                <a:ea typeface="宋体" panose="02010600030101010101" pitchFamily="2" charset="-122"/>
              </a:rPr>
              <a:t>Hypothesis Testing Steps</a:t>
            </a:r>
            <a:endParaRPr lang="en-US" altLang="zh-CN" sz="5400" dirty="0">
              <a:ea typeface="宋体" panose="02010600030101010101" pitchFamily="2" charset="-122"/>
            </a:endParaRPr>
          </a:p>
        </p:txBody>
      </p:sp>
      <p:sp>
        <p:nvSpPr>
          <p:cNvPr id="19459" name="Rectangle 3">
            <a:extLst>
              <a:ext uri="{FF2B5EF4-FFF2-40B4-BE49-F238E27FC236}">
                <a16:creationId xmlns:a16="http://schemas.microsoft.com/office/drawing/2014/main" id="{E23FF80A-84F2-4240-9761-371755BC4D4E}"/>
              </a:ext>
            </a:extLst>
          </p:cNvPr>
          <p:cNvSpPr>
            <a:spLocks noGrp="1" noChangeArrowheads="1"/>
          </p:cNvSpPr>
          <p:nvPr>
            <p:ph idx="1"/>
          </p:nvPr>
        </p:nvSpPr>
        <p:spPr>
          <a:xfrm>
            <a:off x="446088" y="2540000"/>
            <a:ext cx="8697912" cy="2936875"/>
          </a:xfrm>
        </p:spPr>
        <p:txBody>
          <a:bodyPr/>
          <a:lstStyle/>
          <a:p>
            <a:pPr marL="990600" lvl="1" indent="-533400" eaLnBrk="1" hangingPunct="1">
              <a:buFontTx/>
              <a:buAutoNum type="alphaUcPeriod"/>
            </a:pPr>
            <a:r>
              <a:rPr lang="en-US" altLang="zh-CN" sz="3600" dirty="0">
                <a:ea typeface="宋体" panose="02010600030101010101" pitchFamily="2" charset="-122"/>
              </a:rPr>
              <a:t>Null and alternative hypotheses</a:t>
            </a:r>
          </a:p>
          <a:p>
            <a:pPr marL="990600" lvl="1" indent="-533400" eaLnBrk="1" hangingPunct="1">
              <a:buFontTx/>
              <a:buAutoNum type="alphaUcPeriod"/>
            </a:pPr>
            <a:r>
              <a:rPr lang="en-US" altLang="zh-CN" sz="3600" dirty="0">
                <a:ea typeface="宋体" panose="02010600030101010101" pitchFamily="2" charset="-122"/>
              </a:rPr>
              <a:t>Test statistic</a:t>
            </a:r>
          </a:p>
          <a:p>
            <a:pPr marL="990600" lvl="1" indent="-533400" eaLnBrk="1" hangingPunct="1">
              <a:buFontTx/>
              <a:buAutoNum type="alphaUcPeriod"/>
            </a:pPr>
            <a:r>
              <a:rPr lang="en-US" altLang="zh-CN" sz="3600" dirty="0">
                <a:ea typeface="宋体" panose="02010600030101010101" pitchFamily="2" charset="-122"/>
              </a:rPr>
              <a:t>P-value and interpretation</a:t>
            </a:r>
          </a:p>
          <a:p>
            <a:pPr marL="990600" lvl="1" indent="-533400" eaLnBrk="1" hangingPunct="1">
              <a:buFontTx/>
              <a:buAutoNum type="alphaUcPeriod"/>
            </a:pPr>
            <a:r>
              <a:rPr lang="en-US" altLang="zh-CN" sz="3600" dirty="0">
                <a:ea typeface="宋体" panose="02010600030101010101" pitchFamily="2" charset="-122"/>
              </a:rPr>
              <a:t>Significance level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3A5FAA2-8ABE-4699-A4B0-93FB3E2DCCB9}"/>
              </a:ext>
            </a:extLst>
          </p:cNvPr>
          <p:cNvSpPr>
            <a:spLocks noGrp="1" noChangeArrowheads="1"/>
          </p:cNvSpPr>
          <p:nvPr>
            <p:ph type="title"/>
          </p:nvPr>
        </p:nvSpPr>
        <p:spPr>
          <a:xfrm>
            <a:off x="457200" y="274638"/>
            <a:ext cx="8242300" cy="1184275"/>
          </a:xfrm>
        </p:spPr>
        <p:txBody>
          <a:bodyPr>
            <a:normAutofit fontScale="90000"/>
          </a:bodyPr>
          <a:lstStyle/>
          <a:p>
            <a:pPr eaLnBrk="1" hangingPunct="1"/>
            <a:r>
              <a:rPr lang="en-US" altLang="zh-CN" dirty="0">
                <a:ea typeface="宋体" panose="02010600030101010101" pitchFamily="2" charset="-122"/>
                <a:cs typeface="Arial" panose="020B0604020202020204" pitchFamily="34" charset="0"/>
              </a:rPr>
              <a:t>§</a:t>
            </a:r>
            <a:r>
              <a:rPr lang="en-US" altLang="zh-CN" dirty="0">
                <a:ea typeface="宋体" panose="02010600030101010101" pitchFamily="2" charset="-122"/>
              </a:rPr>
              <a:t>1 Null and Alternative Hypotheses</a:t>
            </a:r>
          </a:p>
        </p:txBody>
      </p:sp>
      <p:sp>
        <p:nvSpPr>
          <p:cNvPr id="20483" name="Rectangle 3">
            <a:extLst>
              <a:ext uri="{FF2B5EF4-FFF2-40B4-BE49-F238E27FC236}">
                <a16:creationId xmlns:a16="http://schemas.microsoft.com/office/drawing/2014/main" id="{E63E9901-7D26-4C30-B921-4832EB14611F}"/>
              </a:ext>
            </a:extLst>
          </p:cNvPr>
          <p:cNvSpPr>
            <a:spLocks noGrp="1" noChangeArrowheads="1"/>
          </p:cNvSpPr>
          <p:nvPr>
            <p:ph idx="1"/>
          </p:nvPr>
        </p:nvSpPr>
        <p:spPr>
          <a:xfrm>
            <a:off x="457200" y="1600200"/>
            <a:ext cx="8229600" cy="4745038"/>
          </a:xfrm>
        </p:spPr>
        <p:txBody>
          <a:bodyPr>
            <a:normAutofit/>
          </a:bodyPr>
          <a:lstStyle/>
          <a:p>
            <a:pPr eaLnBrk="1" hangingPunct="1"/>
            <a:r>
              <a:rPr lang="en-US" altLang="zh-CN" sz="2800" dirty="0">
                <a:ea typeface="宋体" panose="02010600030101010101" pitchFamily="2" charset="-122"/>
              </a:rPr>
              <a:t>Convert the research question to null and alternative hypotheses </a:t>
            </a:r>
          </a:p>
          <a:p>
            <a:pPr eaLnBrk="1" hangingPunct="1"/>
            <a:r>
              <a:rPr lang="en-US" altLang="zh-CN" sz="2800" dirty="0">
                <a:ea typeface="宋体" panose="02010600030101010101" pitchFamily="2" charset="-122"/>
              </a:rPr>
              <a:t>The </a:t>
            </a:r>
            <a:r>
              <a:rPr lang="en-US" altLang="zh-CN" sz="2800" b="1" dirty="0">
                <a:ea typeface="宋体" panose="02010600030101010101" pitchFamily="2" charset="-122"/>
              </a:rPr>
              <a:t>null hypothesis (</a:t>
            </a:r>
            <a:r>
              <a:rPr lang="en-US" altLang="zh-CN" sz="2800" b="1" i="1" dirty="0">
                <a:ea typeface="宋体" panose="02010600030101010101" pitchFamily="2" charset="-122"/>
              </a:rPr>
              <a:t>H</a:t>
            </a:r>
            <a:r>
              <a:rPr lang="en-US" altLang="zh-CN" sz="2800" b="1" baseline="-25000" dirty="0">
                <a:ea typeface="宋体" panose="02010600030101010101" pitchFamily="2" charset="-122"/>
              </a:rPr>
              <a:t>0</a:t>
            </a:r>
            <a:r>
              <a:rPr lang="en-US" altLang="zh-CN" sz="2800" b="1" dirty="0">
                <a:ea typeface="宋体" panose="02010600030101010101" pitchFamily="2" charset="-122"/>
              </a:rPr>
              <a:t>)</a:t>
            </a:r>
            <a:r>
              <a:rPr lang="en-US" altLang="zh-CN" sz="2800" dirty="0">
                <a:ea typeface="宋体" panose="02010600030101010101" pitchFamily="2" charset="-122"/>
              </a:rPr>
              <a:t> is a claim of “no difference in the population” (e.g. wearing mask is not helpful to prevent COVID-19)</a:t>
            </a:r>
          </a:p>
          <a:p>
            <a:pPr eaLnBrk="1" hangingPunct="1"/>
            <a:r>
              <a:rPr lang="en-US" altLang="zh-CN" sz="2800" dirty="0">
                <a:ea typeface="宋体" panose="02010600030101010101" pitchFamily="2" charset="-122"/>
              </a:rPr>
              <a:t>The </a:t>
            </a:r>
            <a:r>
              <a:rPr lang="en-US" altLang="zh-CN" sz="2800" b="1" dirty="0">
                <a:ea typeface="宋体" panose="02010600030101010101" pitchFamily="2" charset="-122"/>
              </a:rPr>
              <a:t>alternative hypothesis (</a:t>
            </a:r>
            <a:r>
              <a:rPr lang="en-US" altLang="zh-CN" sz="2800" b="1" i="1" dirty="0">
                <a:ea typeface="宋体" panose="02010600030101010101" pitchFamily="2" charset="-122"/>
              </a:rPr>
              <a:t>H</a:t>
            </a:r>
            <a:r>
              <a:rPr lang="en-US" altLang="zh-CN" sz="2800" b="1" baseline="-25000" dirty="0">
                <a:ea typeface="宋体" panose="02010600030101010101" pitchFamily="2" charset="-122"/>
              </a:rPr>
              <a:t>a</a:t>
            </a:r>
            <a:r>
              <a:rPr lang="en-US" altLang="zh-CN" sz="2800" b="1" dirty="0">
                <a:ea typeface="宋体" panose="02010600030101010101" pitchFamily="2" charset="-122"/>
              </a:rPr>
              <a:t>)</a:t>
            </a:r>
            <a:r>
              <a:rPr lang="en-US" altLang="zh-CN" sz="2800" dirty="0">
                <a:ea typeface="宋体" panose="02010600030101010101" pitchFamily="2" charset="-122"/>
              </a:rPr>
              <a:t> claims “</a:t>
            </a:r>
            <a:r>
              <a:rPr lang="en-US" altLang="zh-CN" sz="2800" i="1" dirty="0">
                <a:ea typeface="宋体" panose="02010600030101010101" pitchFamily="2" charset="-122"/>
              </a:rPr>
              <a:t>H</a:t>
            </a:r>
            <a:r>
              <a:rPr lang="en-US" altLang="zh-CN" sz="2800" baseline="-25000" dirty="0">
                <a:ea typeface="宋体" panose="02010600030101010101" pitchFamily="2" charset="-122"/>
              </a:rPr>
              <a:t>0</a:t>
            </a:r>
            <a:r>
              <a:rPr lang="en-US" altLang="zh-CN" sz="2800" dirty="0">
                <a:ea typeface="宋体" panose="02010600030101010101" pitchFamily="2" charset="-122"/>
              </a:rPr>
              <a:t> is false”</a:t>
            </a:r>
          </a:p>
          <a:p>
            <a:pPr eaLnBrk="1" hangingPunct="1"/>
            <a:r>
              <a:rPr lang="en-US" altLang="zh-CN" sz="2800" dirty="0">
                <a:ea typeface="宋体" panose="02010600030101010101" pitchFamily="2" charset="-122"/>
              </a:rPr>
              <a:t>Collect data and seek evidence against </a:t>
            </a:r>
            <a:r>
              <a:rPr lang="en-US" altLang="zh-CN" sz="2800" i="1" dirty="0">
                <a:ea typeface="宋体" panose="02010600030101010101" pitchFamily="2" charset="-122"/>
                <a:sym typeface="Symbol" panose="05050102010706020507" pitchFamily="18" charset="2"/>
              </a:rPr>
              <a:t>H</a:t>
            </a:r>
            <a:r>
              <a:rPr lang="en-US" altLang="zh-CN" sz="2800" baseline="-25000" dirty="0">
                <a:ea typeface="宋体" panose="02010600030101010101" pitchFamily="2" charset="-122"/>
                <a:sym typeface="Symbol" panose="05050102010706020507" pitchFamily="18" charset="2"/>
              </a:rPr>
              <a:t>0 </a:t>
            </a:r>
            <a:r>
              <a:rPr lang="en-US" altLang="zh-CN" sz="2800" dirty="0">
                <a:ea typeface="宋体" panose="02010600030101010101" pitchFamily="2" charset="-122"/>
              </a:rPr>
              <a:t>as a way of bolstering </a:t>
            </a:r>
            <a:r>
              <a:rPr lang="en-US" altLang="zh-CN" sz="2800" i="1" dirty="0">
                <a:ea typeface="宋体" panose="02010600030101010101" pitchFamily="2" charset="-122"/>
                <a:sym typeface="Symbol" panose="05050102010706020507" pitchFamily="18" charset="2"/>
              </a:rPr>
              <a:t>H</a:t>
            </a:r>
            <a:r>
              <a:rPr lang="en-US" altLang="zh-CN" sz="2800" baseline="-25000" dirty="0">
                <a:ea typeface="宋体" panose="02010600030101010101" pitchFamily="2" charset="-122"/>
                <a:sym typeface="Symbol" panose="05050102010706020507" pitchFamily="18" charset="2"/>
              </a:rPr>
              <a:t>a </a:t>
            </a:r>
            <a:endParaRPr lang="en-US" altLang="zh-CN" sz="2800" dirty="0">
              <a:ea typeface="宋体" panose="02010600030101010101" pitchFamily="2" charset="-122"/>
              <a:sym typeface="Symbol" panose="05050102010706020507" pitchFamily="18"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BB888A1-CA60-417A-B114-698512CCC59F}"/>
              </a:ext>
            </a:extLst>
          </p:cNvPr>
          <p:cNvSpPr>
            <a:spLocks noGrp="1" noChangeArrowheads="1"/>
          </p:cNvSpPr>
          <p:nvPr>
            <p:ph type="title"/>
          </p:nvPr>
        </p:nvSpPr>
        <p:spPr/>
        <p:txBody>
          <a:bodyPr>
            <a:normAutofit/>
          </a:bodyPr>
          <a:lstStyle/>
          <a:p>
            <a:pPr eaLnBrk="1" hangingPunct="1"/>
            <a:r>
              <a:rPr lang="en-US" altLang="zh-CN" sz="4000">
                <a:ea typeface="宋体" panose="02010600030101010101" pitchFamily="2" charset="-122"/>
              </a:rPr>
              <a:t>Illustrative Example: “Body Weight”</a:t>
            </a:r>
          </a:p>
        </p:txBody>
      </p:sp>
      <p:sp>
        <p:nvSpPr>
          <p:cNvPr id="141315" name="Rectangle 3">
            <a:extLst>
              <a:ext uri="{FF2B5EF4-FFF2-40B4-BE49-F238E27FC236}">
                <a16:creationId xmlns:a16="http://schemas.microsoft.com/office/drawing/2014/main" id="{2205BB1F-1D6C-4992-9EC0-7C80AB7D8299}"/>
              </a:ext>
            </a:extLst>
          </p:cNvPr>
          <p:cNvSpPr>
            <a:spLocks noGrp="1" noChangeArrowheads="1"/>
          </p:cNvSpPr>
          <p:nvPr>
            <p:ph idx="1"/>
          </p:nvPr>
        </p:nvSpPr>
        <p:spPr>
          <a:xfrm>
            <a:off x="457200" y="1885950"/>
            <a:ext cx="8229600" cy="4392613"/>
          </a:xfrm>
        </p:spPr>
        <p:txBody>
          <a:bodyPr>
            <a:normAutofit/>
          </a:bodyPr>
          <a:lstStyle/>
          <a:p>
            <a:pPr eaLnBrk="1" hangingPunct="1">
              <a:lnSpc>
                <a:spcPct val="90000"/>
              </a:lnSpc>
            </a:pPr>
            <a:r>
              <a:rPr lang="en-US" altLang="zh-CN" sz="2800" b="1" dirty="0">
                <a:ea typeface="宋体" panose="02010600030101010101" pitchFamily="2" charset="-122"/>
              </a:rPr>
              <a:t>The problem: </a:t>
            </a:r>
            <a:r>
              <a:rPr lang="en-US" altLang="zh-CN" sz="2800" dirty="0">
                <a:ea typeface="宋体" panose="02010600030101010101" pitchFamily="2" charset="-122"/>
              </a:rPr>
              <a:t>In the 1970s, 20–29 year old men in the U.S. had a mean </a:t>
            </a:r>
            <a:r>
              <a:rPr lang="el-GR" altLang="zh-CN" sz="2800" dirty="0">
                <a:cs typeface="Arial" panose="020B0604020202020204" pitchFamily="34" charset="0"/>
              </a:rPr>
              <a:t>μ</a:t>
            </a:r>
            <a:r>
              <a:rPr lang="en-US" altLang="zh-CN" sz="2800" dirty="0">
                <a:ea typeface="宋体" panose="02010600030101010101" pitchFamily="2" charset="-122"/>
                <a:cs typeface="Arial" panose="020B0604020202020204" pitchFamily="34" charset="0"/>
              </a:rPr>
              <a:t> </a:t>
            </a:r>
            <a:r>
              <a:rPr lang="en-US" altLang="zh-CN" sz="2800" dirty="0">
                <a:ea typeface="宋体" panose="02010600030101010101" pitchFamily="2" charset="-122"/>
              </a:rPr>
              <a:t>body weight </a:t>
            </a:r>
            <a:r>
              <a:rPr lang="en-US" altLang="zh-CN" sz="2800" dirty="0">
                <a:ea typeface="宋体" panose="02010600030101010101" pitchFamily="2" charset="-122"/>
                <a:cs typeface="Arial" panose="020B0604020202020204" pitchFamily="34" charset="0"/>
              </a:rPr>
              <a:t>of 170 pounds. Standard deviation </a:t>
            </a:r>
            <a:r>
              <a:rPr lang="el-GR" altLang="zh-CN" sz="2800" dirty="0">
                <a:cs typeface="Arial" panose="020B0604020202020204" pitchFamily="34" charset="0"/>
              </a:rPr>
              <a:t>σ</a:t>
            </a:r>
            <a:r>
              <a:rPr lang="en-US" altLang="zh-CN" sz="2800" dirty="0">
                <a:ea typeface="宋体" panose="02010600030101010101" pitchFamily="2" charset="-122"/>
                <a:cs typeface="Arial" panose="020B0604020202020204" pitchFamily="34" charset="0"/>
              </a:rPr>
              <a:t> was 40 pounds</a:t>
            </a:r>
            <a:r>
              <a:rPr lang="en-US" altLang="zh-CN" sz="3600" dirty="0">
                <a:ea typeface="宋体" panose="02010600030101010101" pitchFamily="2" charset="-122"/>
                <a:cs typeface="Arial" panose="020B0604020202020204" pitchFamily="34" charset="0"/>
              </a:rPr>
              <a:t>. </a:t>
            </a:r>
            <a:r>
              <a:rPr lang="en-US" altLang="zh-CN" sz="2800" dirty="0">
                <a:ea typeface="宋体" panose="02010600030101010101" pitchFamily="2" charset="-122"/>
                <a:cs typeface="Arial" panose="020B0604020202020204" pitchFamily="34" charset="0"/>
              </a:rPr>
              <a:t>We test whether mean body weight in the population now differs.</a:t>
            </a:r>
            <a:endParaRPr lang="en-US" altLang="zh-CN" sz="2800" dirty="0">
              <a:ea typeface="宋体" panose="02010600030101010101" pitchFamily="2" charset="-122"/>
            </a:endParaRPr>
          </a:p>
          <a:p>
            <a:pPr eaLnBrk="1" hangingPunct="1">
              <a:lnSpc>
                <a:spcPct val="90000"/>
              </a:lnSpc>
            </a:pPr>
            <a:r>
              <a:rPr lang="en-US" altLang="zh-CN" sz="2800" b="1" dirty="0">
                <a:ea typeface="宋体" panose="02010600030101010101" pitchFamily="2" charset="-122"/>
              </a:rPr>
              <a:t>Null hypothesis </a:t>
            </a:r>
            <a:r>
              <a:rPr lang="en-US" altLang="zh-CN" sz="2800" i="1" dirty="0">
                <a:ea typeface="宋体" panose="02010600030101010101" pitchFamily="2" charset="-122"/>
              </a:rPr>
              <a:t>H</a:t>
            </a:r>
            <a:r>
              <a:rPr lang="en-US" altLang="zh-CN" sz="2800" baseline="-25000" dirty="0">
                <a:ea typeface="宋体" panose="02010600030101010101" pitchFamily="2" charset="-122"/>
              </a:rPr>
              <a:t>0: </a:t>
            </a:r>
            <a:r>
              <a:rPr lang="el-GR" altLang="zh-CN" sz="2800" dirty="0">
                <a:cs typeface="Arial" panose="020B0604020202020204" pitchFamily="34" charset="0"/>
              </a:rPr>
              <a:t>μ</a:t>
            </a:r>
            <a:r>
              <a:rPr lang="en-US" altLang="zh-CN" sz="2800" dirty="0">
                <a:ea typeface="宋体" panose="02010600030101010101" pitchFamily="2" charset="-122"/>
                <a:cs typeface="Arial" panose="020B0604020202020204" pitchFamily="34" charset="0"/>
              </a:rPr>
              <a:t> = 170</a:t>
            </a:r>
            <a:r>
              <a:rPr lang="en-US" altLang="zh-CN" sz="3600" dirty="0">
                <a:ea typeface="宋体" panose="02010600030101010101" pitchFamily="2" charset="-122"/>
                <a:cs typeface="Arial" panose="020B0604020202020204" pitchFamily="34" charset="0"/>
              </a:rPr>
              <a:t> (“no difference”)</a:t>
            </a:r>
          </a:p>
          <a:p>
            <a:pPr eaLnBrk="1" hangingPunct="1">
              <a:lnSpc>
                <a:spcPct val="90000"/>
              </a:lnSpc>
            </a:pPr>
            <a:r>
              <a:rPr lang="en-US" altLang="zh-CN" sz="2800" dirty="0">
                <a:ea typeface="宋体" panose="02010600030101010101" pitchFamily="2" charset="-122"/>
                <a:cs typeface="Arial" panose="020B0604020202020204" pitchFamily="34" charset="0"/>
              </a:rPr>
              <a:t>The </a:t>
            </a:r>
            <a:r>
              <a:rPr lang="en-US" altLang="zh-CN" sz="2800" b="1" dirty="0">
                <a:ea typeface="宋体" panose="02010600030101010101" pitchFamily="2" charset="-122"/>
                <a:cs typeface="Arial" panose="020B0604020202020204" pitchFamily="34" charset="0"/>
              </a:rPr>
              <a:t>alternative hypothesis </a:t>
            </a:r>
            <a:r>
              <a:rPr lang="en-US" altLang="zh-CN" sz="2800" dirty="0">
                <a:ea typeface="宋体" panose="02010600030101010101" pitchFamily="2" charset="-122"/>
                <a:cs typeface="Arial" panose="020B0604020202020204" pitchFamily="34" charset="0"/>
              </a:rPr>
              <a:t>can be either </a:t>
            </a:r>
            <a:r>
              <a:rPr lang="en-US" altLang="zh-CN" sz="2800" i="1" dirty="0">
                <a:ea typeface="宋体" panose="02010600030101010101" pitchFamily="2" charset="-122"/>
              </a:rPr>
              <a:t>H</a:t>
            </a:r>
            <a:r>
              <a:rPr lang="en-US" altLang="zh-CN" sz="2800" baseline="-25000" dirty="0">
                <a:ea typeface="宋体" panose="02010600030101010101" pitchFamily="2" charset="-122"/>
              </a:rPr>
              <a:t>a: </a:t>
            </a:r>
            <a:r>
              <a:rPr lang="el-GR" altLang="zh-CN" sz="2800" dirty="0">
                <a:cs typeface="Arial" panose="020B0604020202020204" pitchFamily="34" charset="0"/>
              </a:rPr>
              <a:t>μ</a:t>
            </a:r>
            <a:r>
              <a:rPr lang="en-US" altLang="zh-CN" sz="2800" dirty="0">
                <a:ea typeface="宋体" panose="02010600030101010101" pitchFamily="2" charset="-122"/>
                <a:cs typeface="Arial" panose="020B0604020202020204" pitchFamily="34" charset="0"/>
              </a:rPr>
              <a:t> &gt; 170 (</a:t>
            </a:r>
            <a:r>
              <a:rPr lang="en-US" altLang="zh-CN" sz="2800" b="1" dirty="0">
                <a:ea typeface="宋体" panose="02010600030101010101" pitchFamily="2" charset="-122"/>
                <a:cs typeface="Arial" panose="020B0604020202020204" pitchFamily="34" charset="0"/>
              </a:rPr>
              <a:t>one-sided test</a:t>
            </a:r>
            <a:r>
              <a:rPr lang="en-US" altLang="zh-CN" sz="2800" dirty="0">
                <a:ea typeface="宋体" panose="02010600030101010101" pitchFamily="2" charset="-122"/>
                <a:cs typeface="Arial" panose="020B0604020202020204" pitchFamily="34" charset="0"/>
              </a:rPr>
              <a:t>) or  </a:t>
            </a:r>
            <a:br>
              <a:rPr lang="en-US" altLang="zh-CN" sz="2800" dirty="0">
                <a:ea typeface="宋体" panose="02010600030101010101" pitchFamily="2" charset="-122"/>
                <a:cs typeface="Arial" panose="020B0604020202020204" pitchFamily="34" charset="0"/>
              </a:rPr>
            </a:br>
            <a:r>
              <a:rPr lang="en-US" altLang="zh-CN" sz="2800" i="1" dirty="0">
                <a:ea typeface="宋体" panose="02010600030101010101" pitchFamily="2" charset="-122"/>
              </a:rPr>
              <a:t>H</a:t>
            </a:r>
            <a:r>
              <a:rPr lang="en-US" altLang="zh-CN" sz="2800" baseline="-25000" dirty="0">
                <a:ea typeface="宋体" panose="02010600030101010101" pitchFamily="2" charset="-122"/>
              </a:rPr>
              <a:t>a: </a:t>
            </a:r>
            <a:r>
              <a:rPr lang="el-GR" altLang="zh-CN" sz="2800" dirty="0">
                <a:cs typeface="Arial" panose="020B0604020202020204" pitchFamily="34" charset="0"/>
              </a:rPr>
              <a:t>μ</a:t>
            </a:r>
            <a:r>
              <a:rPr lang="en-US" altLang="zh-CN" sz="2800" dirty="0">
                <a:ea typeface="宋体" panose="02010600030101010101" pitchFamily="2" charset="-122"/>
                <a:cs typeface="Arial" panose="020B0604020202020204" pitchFamily="34" charset="0"/>
              </a:rPr>
              <a:t> ≠ 170 (</a:t>
            </a:r>
            <a:r>
              <a:rPr lang="en-US" altLang="zh-CN" sz="2800" b="1" dirty="0">
                <a:ea typeface="宋体" panose="02010600030101010101" pitchFamily="2" charset="-122"/>
                <a:cs typeface="Arial" panose="020B0604020202020204" pitchFamily="34" charset="0"/>
              </a:rPr>
              <a:t>two-sided test</a:t>
            </a:r>
            <a:r>
              <a:rPr lang="en-US" altLang="zh-CN" sz="2800" dirty="0">
                <a:ea typeface="宋体" panose="02010600030101010101" pitchFamily="2" charset="-122"/>
                <a:cs typeface="Arial" panose="020B0604020202020204" pitchFamily="34" charset="0"/>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131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131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131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7" name="Picture 5">
            <a:extLst>
              <a:ext uri="{FF2B5EF4-FFF2-40B4-BE49-F238E27FC236}">
                <a16:creationId xmlns:a16="http://schemas.microsoft.com/office/drawing/2014/main" id="{7874BE44-50E0-4333-8D57-D5A1FB298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88900"/>
            <a:ext cx="8616950" cy="668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AEC9F6D0-3964-4BEC-838E-14757BA59A38}"/>
              </a:ext>
            </a:extLst>
          </p:cNvPr>
          <p:cNvSpPr>
            <a:spLocks noGrp="1" noChangeArrowheads="1"/>
          </p:cNvSpPr>
          <p:nvPr>
            <p:ph type="title"/>
          </p:nvPr>
        </p:nvSpPr>
        <p:spPr>
          <a:xfrm>
            <a:off x="457200" y="274638"/>
            <a:ext cx="8229600" cy="887412"/>
          </a:xfrm>
        </p:spPr>
        <p:txBody>
          <a:bodyPr/>
          <a:lstStyle/>
          <a:p>
            <a:pPr eaLnBrk="1" hangingPunct="1"/>
            <a:r>
              <a:rPr lang="en-US" altLang="zh-CN" dirty="0">
                <a:ea typeface="宋体" panose="02010600030101010101" pitchFamily="2" charset="-122"/>
                <a:cs typeface="Arial" panose="020B0604020202020204" pitchFamily="34" charset="0"/>
              </a:rPr>
              <a:t>§</a:t>
            </a:r>
            <a:r>
              <a:rPr lang="en-US" altLang="zh-CN" dirty="0">
                <a:ea typeface="宋体" panose="02010600030101010101" pitchFamily="2" charset="-122"/>
              </a:rPr>
              <a:t>2 Test Statistic</a:t>
            </a:r>
          </a:p>
        </p:txBody>
      </p:sp>
      <p:graphicFrame>
        <p:nvGraphicFramePr>
          <p:cNvPr id="149508" name="Object 4">
            <a:extLst>
              <a:ext uri="{FF2B5EF4-FFF2-40B4-BE49-F238E27FC236}">
                <a16:creationId xmlns:a16="http://schemas.microsoft.com/office/drawing/2014/main" id="{A5704F08-AE18-4530-8E4B-2822FC4FDCE8}"/>
              </a:ext>
            </a:extLst>
          </p:cNvPr>
          <p:cNvGraphicFramePr>
            <a:graphicFrameLocks noChangeAspect="1"/>
          </p:cNvGraphicFramePr>
          <p:nvPr/>
        </p:nvGraphicFramePr>
        <p:xfrm>
          <a:off x="733425" y="2921000"/>
          <a:ext cx="7683500" cy="2787650"/>
        </p:xfrm>
        <a:graphic>
          <a:graphicData uri="http://schemas.openxmlformats.org/presentationml/2006/ole">
            <mc:AlternateContent xmlns:mc="http://schemas.openxmlformats.org/markup-compatibility/2006">
              <mc:Choice xmlns:v="urn:schemas-microsoft-com:vml" Requires="v">
                <p:oleObj spid="_x0000_s3088" name="Equation" r:id="rId4" imgW="2527200" imgH="939600" progId="Equation.3">
                  <p:embed/>
                </p:oleObj>
              </mc:Choice>
              <mc:Fallback>
                <p:oleObj name="Equation" r:id="rId4" imgW="2527200" imgH="939600" progId="Equation.3">
                  <p:embed/>
                  <p:pic>
                    <p:nvPicPr>
                      <p:cNvPr id="149508" name="Object 4">
                        <a:extLst>
                          <a:ext uri="{FF2B5EF4-FFF2-40B4-BE49-F238E27FC236}">
                            <a16:creationId xmlns:a16="http://schemas.microsoft.com/office/drawing/2014/main" id="{A5704F08-AE18-4530-8E4B-2822FC4FD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921000"/>
                        <a:ext cx="7683500"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Rectangle 6">
            <a:extLst>
              <a:ext uri="{FF2B5EF4-FFF2-40B4-BE49-F238E27FC236}">
                <a16:creationId xmlns:a16="http://schemas.microsoft.com/office/drawing/2014/main" id="{BD0BB603-B08C-498B-9391-1E6BBEAA0E26}"/>
              </a:ext>
            </a:extLst>
          </p:cNvPr>
          <p:cNvSpPr>
            <a:spLocks noChangeArrowheads="1"/>
          </p:cNvSpPr>
          <p:nvPr/>
        </p:nvSpPr>
        <p:spPr bwMode="auto">
          <a:xfrm>
            <a:off x="333375" y="1184275"/>
            <a:ext cx="843438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This is an example of a one-sample test of a mean when </a:t>
            </a:r>
            <a:r>
              <a:rPr kumimoji="0" lang="el-GR" altLang="zh-C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σ</a:t>
            </a:r>
            <a:r>
              <a:rPr kumimoji="0" lang="en-US" altLang="zh-CN" sz="3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is known. Use this statistic to test the problem:</a:t>
            </a:r>
            <a:endParaRPr kumimoji="0" lang="el-GR" altLang="zh-C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blinds(horizontal)">
                                      <p:cBhvr>
                                        <p:cTn id="7"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Rectangle 2">
            <a:extLst>
              <a:ext uri="{FF2B5EF4-FFF2-40B4-BE49-F238E27FC236}">
                <a16:creationId xmlns:a16="http://schemas.microsoft.com/office/drawing/2014/main" id="{879DEF4A-47B5-4A71-BFC1-E7923EE3C092}"/>
              </a:ext>
            </a:extLst>
          </p:cNvPr>
          <p:cNvSpPr>
            <a:spLocks noGrp="1" noChangeArrowheads="1"/>
          </p:cNvSpPr>
          <p:nvPr>
            <p:ph type="title"/>
          </p:nvPr>
        </p:nvSpPr>
        <p:spPr>
          <a:xfrm>
            <a:off x="457200" y="274638"/>
            <a:ext cx="8229600" cy="887412"/>
          </a:xfrm>
        </p:spPr>
        <p:txBody>
          <a:bodyPr/>
          <a:lstStyle/>
          <a:p>
            <a:pPr eaLnBrk="1" hangingPunct="1"/>
            <a:r>
              <a:rPr lang="en-US" altLang="zh-CN">
                <a:ea typeface="宋体" panose="02010600030101010101" pitchFamily="2" charset="-122"/>
              </a:rPr>
              <a:t>Illustrative Example: </a:t>
            </a:r>
            <a:r>
              <a:rPr lang="en-US" altLang="zh-CN" i="1">
                <a:ea typeface="宋体" panose="02010600030101010101" pitchFamily="2" charset="-122"/>
              </a:rPr>
              <a:t>z </a:t>
            </a:r>
            <a:r>
              <a:rPr lang="en-US" altLang="zh-CN">
                <a:ea typeface="宋体" panose="02010600030101010101" pitchFamily="2" charset="-122"/>
              </a:rPr>
              <a:t>statistic</a:t>
            </a:r>
          </a:p>
        </p:txBody>
      </p:sp>
      <mc:AlternateContent xmlns:mc="http://schemas.openxmlformats.org/markup-compatibility/2006" xmlns:a14="http://schemas.microsoft.com/office/drawing/2010/main">
        <mc:Choice Requires="a14">
          <p:sp>
            <p:nvSpPr>
              <p:cNvPr id="4102" name="Rectangle 3">
                <a:extLst>
                  <a:ext uri="{FF2B5EF4-FFF2-40B4-BE49-F238E27FC236}">
                    <a16:creationId xmlns:a16="http://schemas.microsoft.com/office/drawing/2014/main" id="{DD747F0E-FB61-4C01-B30E-9D8533326A54}"/>
                  </a:ext>
                </a:extLst>
              </p:cNvPr>
              <p:cNvSpPr>
                <a:spLocks noGrp="1" noChangeArrowheads="1"/>
              </p:cNvSpPr>
              <p:nvPr>
                <p:ph idx="1"/>
              </p:nvPr>
            </p:nvSpPr>
            <p:spPr>
              <a:xfrm>
                <a:off x="457200" y="1201738"/>
                <a:ext cx="8296275" cy="5292725"/>
              </a:xfrm>
            </p:spPr>
            <p:txBody>
              <a:bodyPr>
                <a:normAutofit/>
              </a:bodyPr>
              <a:lstStyle/>
              <a:p>
                <a:pPr eaLnBrk="1" hangingPunct="1">
                  <a:spcBef>
                    <a:spcPct val="15000"/>
                  </a:spcBef>
                </a:pPr>
                <a:r>
                  <a:rPr lang="en-US" altLang="zh-CN" sz="3600" dirty="0">
                    <a:ea typeface="宋体" panose="02010600030101010101" pitchFamily="2" charset="-122"/>
                  </a:rPr>
                  <a:t>For the illustrative example, </a:t>
                </a:r>
                <a:r>
                  <a:rPr lang="el-GR" altLang="zh-CN" sz="3600" dirty="0">
                    <a:cs typeface="Arial" panose="020B0604020202020204" pitchFamily="34" charset="0"/>
                  </a:rPr>
                  <a:t>μ</a:t>
                </a:r>
                <a:r>
                  <a:rPr lang="en-US" altLang="zh-CN" sz="3600" baseline="-25000" dirty="0">
                    <a:ea typeface="宋体" panose="02010600030101010101" pitchFamily="2" charset="-122"/>
                  </a:rPr>
                  <a:t>0</a:t>
                </a:r>
                <a:r>
                  <a:rPr lang="en-US" altLang="zh-CN" sz="3600" dirty="0">
                    <a:ea typeface="宋体" panose="02010600030101010101" pitchFamily="2" charset="-122"/>
                  </a:rPr>
                  <a:t> = 170</a:t>
                </a:r>
              </a:p>
              <a:p>
                <a:pPr eaLnBrk="1" hangingPunct="1">
                  <a:spcBef>
                    <a:spcPct val="15000"/>
                  </a:spcBef>
                </a:pPr>
                <a:r>
                  <a:rPr lang="en-US" altLang="zh-CN" sz="3600" dirty="0">
                    <a:ea typeface="宋体" panose="02010600030101010101" pitchFamily="2" charset="-122"/>
                    <a:cs typeface="Arial" panose="020B0604020202020204" pitchFamily="34" charset="0"/>
                  </a:rPr>
                  <a:t>We know </a:t>
                </a:r>
                <a:r>
                  <a:rPr lang="el-GR" altLang="zh-CN" sz="3600" dirty="0">
                    <a:cs typeface="Arial" panose="020B0604020202020204" pitchFamily="34" charset="0"/>
                  </a:rPr>
                  <a:t>σ</a:t>
                </a:r>
                <a:r>
                  <a:rPr lang="en-US" altLang="zh-CN" sz="3600" dirty="0">
                    <a:ea typeface="宋体" panose="02010600030101010101" pitchFamily="2" charset="-122"/>
                    <a:cs typeface="Arial" panose="020B0604020202020204" pitchFamily="34" charset="0"/>
                  </a:rPr>
                  <a:t> = 40</a:t>
                </a:r>
              </a:p>
              <a:p>
                <a:pPr eaLnBrk="1" hangingPunct="1">
                  <a:spcBef>
                    <a:spcPct val="15000"/>
                  </a:spcBef>
                </a:pPr>
                <a:r>
                  <a:rPr lang="en-US" altLang="zh-CN" sz="3600" dirty="0">
                    <a:ea typeface="宋体" panose="02010600030101010101" pitchFamily="2" charset="-122"/>
                    <a:cs typeface="Arial" panose="020B0604020202020204" pitchFamily="34" charset="0"/>
                  </a:rPr>
                  <a:t>Take an</a:t>
                </a:r>
                <a:r>
                  <a:rPr lang="en-US" altLang="zh-CN" sz="3600" dirty="0">
                    <a:ea typeface="宋体" panose="02010600030101010101" pitchFamily="2" charset="-122"/>
                  </a:rPr>
                  <a:t> sample size of </a:t>
                </a:r>
                <a:r>
                  <a:rPr lang="en-US" altLang="zh-CN" sz="3600" i="1" dirty="0">
                    <a:ea typeface="宋体" panose="02010600030101010101" pitchFamily="2" charset="-122"/>
                  </a:rPr>
                  <a:t>n </a:t>
                </a:r>
                <a:r>
                  <a:rPr lang="en-US" altLang="zh-CN" sz="3600" dirty="0">
                    <a:ea typeface="宋体" panose="02010600030101010101" pitchFamily="2" charset="-122"/>
                  </a:rPr>
                  <a:t>= 64. Therefore</a:t>
                </a:r>
              </a:p>
              <a:p>
                <a:pPr eaLnBrk="1" hangingPunct="1">
                  <a:spcBef>
                    <a:spcPct val="15000"/>
                  </a:spcBef>
                  <a:buFontTx/>
                  <a:buNone/>
                </a:pPr>
                <a:br>
                  <a:rPr lang="en-US" altLang="zh-CN" sz="3600" dirty="0">
                    <a:ea typeface="宋体" panose="02010600030101010101" pitchFamily="2" charset="-122"/>
                  </a:rPr>
                </a:br>
                <a:endParaRPr lang="en-US" altLang="zh-CN" sz="3600" dirty="0">
                  <a:ea typeface="宋体" panose="02010600030101010101" pitchFamily="2" charset="-122"/>
                </a:endParaRPr>
              </a:p>
              <a:p>
                <a:pPr eaLnBrk="1" hangingPunct="1">
                  <a:spcBef>
                    <a:spcPct val="15000"/>
                  </a:spcBef>
                </a:pPr>
                <a:r>
                  <a:rPr lang="en-US" altLang="zh-CN" sz="3600" dirty="0">
                    <a:ea typeface="宋体" panose="02010600030101010101" pitchFamily="2" charset="-122"/>
                  </a:rPr>
                  <a:t>If we found a sample mean </a:t>
                </a:r>
                <a14:m>
                  <m:oMath xmlns:m="http://schemas.openxmlformats.org/officeDocument/2006/math">
                    <m:acc>
                      <m:accPr>
                        <m:chr m:val="̄"/>
                        <m:ctrlPr>
                          <a:rPr lang="zh-CN" altLang="en-US" sz="3600" i="1" smtClean="0">
                            <a:solidFill>
                              <a:srgbClr val="000000"/>
                            </a:solidFill>
                            <a:latin typeface="Cambria Math" panose="02040503050406030204" pitchFamily="18" charset="0"/>
                          </a:rPr>
                        </m:ctrlPr>
                      </m:accPr>
                      <m:e>
                        <m:r>
                          <a:rPr lang="zh-CN" altLang="en-US" sz="3600" i="1">
                            <a:solidFill>
                              <a:srgbClr val="000000"/>
                            </a:solidFill>
                            <a:latin typeface="Cambria Math" panose="02040503050406030204" pitchFamily="18" charset="0"/>
                          </a:rPr>
                          <m:t>𝑥</m:t>
                        </m:r>
                      </m:e>
                    </m:acc>
                  </m:oMath>
                </a14:m>
                <a:r>
                  <a:rPr lang="en-US" altLang="zh-CN" sz="3600" dirty="0">
                    <a:ea typeface="宋体" panose="02010600030101010101" pitchFamily="2" charset="-122"/>
                  </a:rPr>
                  <a:t> of 173, then </a:t>
                </a:r>
                <a:br>
                  <a:rPr lang="en-US" altLang="zh-CN" sz="3600" dirty="0">
                    <a:ea typeface="宋体" panose="02010600030101010101" pitchFamily="2" charset="-122"/>
                  </a:rPr>
                </a:br>
                <a:br>
                  <a:rPr lang="en-US" altLang="zh-CN" sz="3600" dirty="0">
                    <a:ea typeface="宋体" panose="02010600030101010101" pitchFamily="2" charset="-122"/>
                  </a:rPr>
                </a:br>
                <a:endParaRPr lang="en-US" altLang="zh-CN" sz="3600" dirty="0">
                  <a:ea typeface="宋体" panose="02010600030101010101" pitchFamily="2" charset="-122"/>
                </a:endParaRPr>
              </a:p>
            </p:txBody>
          </p:sp>
        </mc:Choice>
        <mc:Fallback xmlns="">
          <p:sp>
            <p:nvSpPr>
              <p:cNvPr id="4102" name="Rectangle 3">
                <a:extLst>
                  <a:ext uri="{FF2B5EF4-FFF2-40B4-BE49-F238E27FC236}">
                    <a16:creationId xmlns:a16="http://schemas.microsoft.com/office/drawing/2014/main" id="{DD747F0E-FB61-4C01-B30E-9D8533326A54}"/>
                  </a:ext>
                </a:extLst>
              </p:cNvPr>
              <p:cNvSpPr>
                <a:spLocks noGrp="1" noRot="1" noChangeAspect="1" noMove="1" noResize="1" noEditPoints="1" noAdjustHandles="1" noChangeArrowheads="1" noChangeShapeType="1" noTextEdit="1"/>
              </p:cNvSpPr>
              <p:nvPr>
                <p:ph idx="1"/>
              </p:nvPr>
            </p:nvSpPr>
            <p:spPr>
              <a:xfrm>
                <a:off x="457200" y="1201738"/>
                <a:ext cx="8296275" cy="5292725"/>
              </a:xfrm>
              <a:blipFill>
                <a:blip r:embed="rId3"/>
                <a:stretch>
                  <a:fillRect l="-2131" t="-2765" r="-588"/>
                </a:stretch>
              </a:blipFill>
            </p:spPr>
            <p:txBody>
              <a:bodyPr/>
              <a:lstStyle/>
              <a:p>
                <a:r>
                  <a:rPr lang="zh-CN" altLang="en-US">
                    <a:noFill/>
                  </a:rPr>
                  <a:t> </a:t>
                </a:r>
              </a:p>
            </p:txBody>
          </p:sp>
        </mc:Fallback>
      </mc:AlternateContent>
      <p:graphicFrame>
        <p:nvGraphicFramePr>
          <p:cNvPr id="4098" name="Object 4">
            <a:extLst>
              <a:ext uri="{FF2B5EF4-FFF2-40B4-BE49-F238E27FC236}">
                <a16:creationId xmlns:a16="http://schemas.microsoft.com/office/drawing/2014/main" id="{E74E3740-33DF-4FDF-BB68-5B7EC5FC1B50}"/>
              </a:ext>
            </a:extLst>
          </p:cNvPr>
          <p:cNvGraphicFramePr>
            <a:graphicFrameLocks noChangeAspect="1"/>
          </p:cNvGraphicFramePr>
          <p:nvPr/>
        </p:nvGraphicFramePr>
        <p:xfrm>
          <a:off x="2803525" y="2901950"/>
          <a:ext cx="3108325" cy="1030288"/>
        </p:xfrm>
        <a:graphic>
          <a:graphicData uri="http://schemas.openxmlformats.org/presentationml/2006/ole">
            <mc:AlternateContent xmlns:mc="http://schemas.openxmlformats.org/markup-compatibility/2006">
              <mc:Choice xmlns:v="urn:schemas-microsoft-com:vml" Requires="v">
                <p:oleObj spid="_x0000_s4116" name="Equation" r:id="rId4" imgW="1155600" imgH="380880" progId="Equation.3">
                  <p:embed/>
                </p:oleObj>
              </mc:Choice>
              <mc:Fallback>
                <p:oleObj name="Equation" r:id="rId4" imgW="1155600" imgH="380880" progId="Equation.3">
                  <p:embed/>
                  <p:pic>
                    <p:nvPicPr>
                      <p:cNvPr id="4098" name="Object 4">
                        <a:extLst>
                          <a:ext uri="{FF2B5EF4-FFF2-40B4-BE49-F238E27FC236}">
                            <a16:creationId xmlns:a16="http://schemas.microsoft.com/office/drawing/2014/main" id="{E74E3740-33DF-4FDF-BB68-5B7EC5FC1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3525" y="2901950"/>
                        <a:ext cx="3108325"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099" name="Object 5">
                <a:extLst>
                  <a:ext uri="{FF2B5EF4-FFF2-40B4-BE49-F238E27FC236}">
                    <a16:creationId xmlns:a16="http://schemas.microsoft.com/office/drawing/2014/main" id="{EA135FF7-0272-408B-81E7-358357B5BACB}"/>
                  </a:ext>
                </a:extLst>
              </p:cNvPr>
              <p:cNvSpPr txBox="1"/>
              <p:nvPr/>
            </p:nvSpPr>
            <p:spPr bwMode="auto">
              <a:xfrm>
                <a:off x="2038350" y="4952999"/>
                <a:ext cx="5397500" cy="17383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sz="2400" i="0">
                          <a:solidFill>
                            <a:srgbClr val="000000"/>
                          </a:solidFill>
                          <a:latin typeface="Cambria Math" panose="02040503050406030204" pitchFamily="18" charset="0"/>
                        </a:rPr>
                        <m:t> </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𝑧</m:t>
                          </m:r>
                        </m:e>
                        <m:sub>
                          <m:r>
                            <m:rPr>
                              <m:nor/>
                            </m:rPr>
                            <a:rPr lang="zh-CN" altLang="en-US" sz="2400" i="0">
                              <a:solidFill>
                                <a:srgbClr val="000000"/>
                              </a:solidFill>
                              <a:latin typeface="Cambria Math" panose="02040503050406030204" pitchFamily="18" charset="0"/>
                            </a:rPr>
                            <m:t>stat</m:t>
                          </m:r>
                        </m:sub>
                      </m:sSub>
                      <m:r>
                        <a:rPr lang="zh-CN" altLang="en-US" sz="2400" i="1">
                          <a:solidFill>
                            <a:srgbClr val="000000"/>
                          </a:solidFill>
                          <a:latin typeface="Cambria Math" panose="02040503050406030204" pitchFamily="18" charset="0"/>
                        </a:rPr>
                        <m:t>=</m:t>
                      </m:r>
                      <m:r>
                        <a:rPr lang="zh-CN" altLang="en-US" sz="2400" i="0">
                          <a:solidFill>
                            <a:srgbClr val="000000"/>
                          </a:solidFill>
                          <a:latin typeface="Cambria Math" panose="02040503050406030204" pitchFamily="18" charset="0"/>
                        </a:rPr>
                        <m:t> </m:t>
                      </m:r>
                      <m:f>
                        <m:fPr>
                          <m:ctrlPr>
                            <a:rPr lang="zh-CN" altLang="en-US" sz="2400" i="1">
                              <a:solidFill>
                                <a:srgbClr val="000000"/>
                              </a:solidFill>
                              <a:latin typeface="Cambria Math" panose="02040503050406030204" pitchFamily="18" charset="0"/>
                            </a:rPr>
                          </m:ctrlPr>
                        </m:fPr>
                        <m:num>
                          <m:acc>
                            <m:accPr>
                              <m:chr m:val="̄"/>
                              <m:ctrlPr>
                                <a:rPr lang="zh-CN" altLang="en-US" sz="2400" i="1">
                                  <a:solidFill>
                                    <a:srgbClr val="000000"/>
                                  </a:solidFill>
                                  <a:latin typeface="Cambria Math" panose="02040503050406030204" pitchFamily="18" charset="0"/>
                                </a:rPr>
                              </m:ctrlPr>
                            </m:accPr>
                            <m:e>
                              <m:r>
                                <a:rPr lang="zh-CN" altLang="en-US" sz="2400" i="1">
                                  <a:solidFill>
                                    <a:srgbClr val="000000"/>
                                  </a:solidFill>
                                  <a:latin typeface="Cambria Math" panose="02040503050406030204" pitchFamily="18" charset="0"/>
                                </a:rPr>
                                <m:t>𝑥</m:t>
                              </m:r>
                            </m:e>
                          </m:acc>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𝜇</m:t>
                              </m:r>
                            </m:e>
                            <m:sub>
                              <m:r>
                                <a:rPr lang="zh-CN" altLang="en-US" sz="2400" i="1">
                                  <a:solidFill>
                                    <a:srgbClr val="000000"/>
                                  </a:solidFill>
                                  <a:latin typeface="Cambria Math" panose="02040503050406030204" pitchFamily="18" charset="0"/>
                                </a:rPr>
                                <m:t>0</m:t>
                              </m:r>
                            </m:sub>
                          </m:sSub>
                        </m:num>
                        <m:den>
                          <m:r>
                            <a:rPr lang="zh-CN" altLang="en-US" sz="2400" i="1">
                              <a:solidFill>
                                <a:srgbClr val="000000"/>
                              </a:solidFill>
                              <a:latin typeface="Cambria Math" panose="02040503050406030204" pitchFamily="18" charset="0"/>
                            </a:rPr>
                            <m:t>𝑆</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𝐸</m:t>
                              </m:r>
                            </m:e>
                            <m:sub>
                              <m:acc>
                                <m:accPr>
                                  <m:chr m:val="̄"/>
                                  <m:ctrlPr>
                                    <a:rPr lang="zh-CN" altLang="en-US" sz="2400" i="1">
                                      <a:solidFill>
                                        <a:srgbClr val="000000"/>
                                      </a:solidFill>
                                      <a:latin typeface="Cambria Math" panose="02040503050406030204" pitchFamily="18" charset="0"/>
                                    </a:rPr>
                                  </m:ctrlPr>
                                </m:accPr>
                                <m:e>
                                  <m:r>
                                    <a:rPr lang="zh-CN" altLang="en-US" sz="2400" i="1">
                                      <a:solidFill>
                                        <a:srgbClr val="000000"/>
                                      </a:solidFill>
                                      <a:latin typeface="Cambria Math" panose="02040503050406030204" pitchFamily="18" charset="0"/>
                                    </a:rPr>
                                    <m:t>𝑥</m:t>
                                  </m:r>
                                </m:e>
                              </m:acc>
                            </m:sub>
                          </m:sSub>
                        </m:den>
                      </m:f>
                      <m:r>
                        <a:rPr lang="zh-CN" altLang="en-US" sz="2400" i="1">
                          <a:solidFill>
                            <a:srgbClr val="000000"/>
                          </a:solidFill>
                          <a:latin typeface="Cambria Math" panose="02040503050406030204" pitchFamily="18" charset="0"/>
                        </a:rPr>
                        <m:t>=</m:t>
                      </m:r>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173−170</m:t>
                          </m:r>
                        </m:num>
                        <m:den>
                          <m:r>
                            <a:rPr lang="zh-CN" altLang="en-US" sz="2400" i="1">
                              <a:solidFill>
                                <a:srgbClr val="000000"/>
                              </a:solidFill>
                              <a:latin typeface="Cambria Math" panose="02040503050406030204" pitchFamily="18" charset="0"/>
                            </a:rPr>
                            <m:t>5</m:t>
                          </m:r>
                        </m:den>
                      </m:f>
                      <m:r>
                        <a:rPr lang="zh-CN" altLang="en-US" sz="2400" i="1">
                          <a:solidFill>
                            <a:srgbClr val="000000"/>
                          </a:solidFill>
                          <a:latin typeface="Cambria Math" panose="02040503050406030204" pitchFamily="18" charset="0"/>
                        </a:rPr>
                        <m:t>=0.60</m:t>
                      </m:r>
                    </m:oMath>
                  </m:oMathPara>
                </a14:m>
                <a:endParaRPr lang="zh-CN" altLang="en-US" sz="2400" dirty="0"/>
              </a:p>
            </p:txBody>
          </p:sp>
        </mc:Choice>
        <mc:Fallback xmlns="">
          <p:sp>
            <p:nvSpPr>
              <p:cNvPr id="4099" name="Object 5">
                <a:extLst>
                  <a:ext uri="{FF2B5EF4-FFF2-40B4-BE49-F238E27FC236}">
                    <a16:creationId xmlns:a16="http://schemas.microsoft.com/office/drawing/2014/main" id="{EA135FF7-0272-408B-81E7-358357B5BACB}"/>
                  </a:ext>
                </a:extLst>
              </p:cNvPr>
              <p:cNvSpPr txBox="1">
                <a:spLocks noRot="1" noChangeAspect="1" noMove="1" noResize="1" noEditPoints="1" noAdjustHandles="1" noChangeArrowheads="1" noChangeShapeType="1" noTextEdit="1"/>
              </p:cNvSpPr>
              <p:nvPr/>
            </p:nvSpPr>
            <p:spPr bwMode="auto">
              <a:xfrm>
                <a:off x="2038350" y="4952999"/>
                <a:ext cx="5397500" cy="1738313"/>
              </a:xfrm>
              <a:prstGeom prst="rect">
                <a:avLst/>
              </a:prstGeom>
              <a:blipFill>
                <a:blip r:embed="rId6"/>
                <a:stretch>
                  <a:fillRect/>
                </a:stretch>
              </a:blipFill>
              <a:ln>
                <a:noFill/>
              </a:ln>
              <a:effectLst/>
            </p:spPr>
            <p:txBody>
              <a:bodyPr/>
              <a:lstStyle/>
              <a:p>
                <a:r>
                  <a:rPr lang="zh-CN"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9F1A424E-3D5E-4495-A5D7-1763129BE4A5}"/>
              </a:ext>
            </a:extLst>
          </p:cNvPr>
          <p:cNvSpPr>
            <a:spLocks noGrp="1" noChangeArrowheads="1"/>
          </p:cNvSpPr>
          <p:nvPr>
            <p:ph type="title"/>
          </p:nvPr>
        </p:nvSpPr>
        <p:spPr>
          <a:xfrm>
            <a:off x="457200" y="274638"/>
            <a:ext cx="8229600" cy="887412"/>
          </a:xfrm>
        </p:spPr>
        <p:txBody>
          <a:bodyPr/>
          <a:lstStyle/>
          <a:p>
            <a:pPr eaLnBrk="1" hangingPunct="1"/>
            <a:r>
              <a:rPr lang="en-US" altLang="zh-CN">
                <a:ea typeface="宋体" panose="02010600030101010101" pitchFamily="2" charset="-122"/>
              </a:rPr>
              <a:t>Illustrative Example: </a:t>
            </a:r>
            <a:r>
              <a:rPr lang="en-US" altLang="zh-CN" i="1">
                <a:ea typeface="宋体" panose="02010600030101010101" pitchFamily="2" charset="-122"/>
              </a:rPr>
              <a:t>z </a:t>
            </a:r>
            <a:r>
              <a:rPr lang="en-US" altLang="zh-CN">
                <a:ea typeface="宋体" panose="02010600030101010101" pitchFamily="2" charset="-122"/>
              </a:rPr>
              <a:t>statistic</a:t>
            </a:r>
          </a:p>
        </p:txBody>
      </p:sp>
      <mc:AlternateContent xmlns:mc="http://schemas.openxmlformats.org/markup-compatibility/2006" xmlns:a14="http://schemas.microsoft.com/office/drawing/2010/main">
        <mc:Choice Requires="a14">
          <p:sp>
            <p:nvSpPr>
              <p:cNvPr id="5125" name="Rectangle 3">
                <a:extLst>
                  <a:ext uri="{FF2B5EF4-FFF2-40B4-BE49-F238E27FC236}">
                    <a16:creationId xmlns:a16="http://schemas.microsoft.com/office/drawing/2014/main" id="{2BB33D31-267F-441A-824B-C5D32A035F27}"/>
                  </a:ext>
                </a:extLst>
              </p:cNvPr>
              <p:cNvSpPr>
                <a:spLocks noGrp="1" noChangeArrowheads="1"/>
              </p:cNvSpPr>
              <p:nvPr>
                <p:ph idx="1"/>
              </p:nvPr>
            </p:nvSpPr>
            <p:spPr>
              <a:xfrm>
                <a:off x="457200" y="1792288"/>
                <a:ext cx="8296275" cy="768350"/>
              </a:xfrm>
            </p:spPr>
            <p:txBody>
              <a:bodyPr>
                <a:normAutofit/>
              </a:bodyPr>
              <a:lstStyle/>
              <a:p>
                <a:pPr marL="0" indent="0" eaLnBrk="1" hangingPunct="1">
                  <a:spcBef>
                    <a:spcPct val="15000"/>
                  </a:spcBef>
                  <a:buFontTx/>
                  <a:buNone/>
                </a:pPr>
                <a:r>
                  <a:rPr lang="en-US" altLang="zh-CN" sz="3600" dirty="0">
                    <a:ea typeface="宋体" panose="02010600030101010101" pitchFamily="2" charset="-122"/>
                  </a:rPr>
                  <a:t>If we found a sample mean </a:t>
                </a:r>
                <a14:m>
                  <m:oMath xmlns:m="http://schemas.openxmlformats.org/officeDocument/2006/math">
                    <m:acc>
                      <m:accPr>
                        <m:chr m:val="̄"/>
                        <m:ctrlPr>
                          <a:rPr lang="zh-CN" altLang="en-US" sz="3600" i="1" smtClean="0">
                            <a:solidFill>
                              <a:srgbClr val="000000"/>
                            </a:solidFill>
                            <a:latin typeface="Cambria Math" panose="02040503050406030204" pitchFamily="18" charset="0"/>
                          </a:rPr>
                        </m:ctrlPr>
                      </m:accPr>
                      <m:e>
                        <m:r>
                          <a:rPr lang="zh-CN" altLang="en-US" sz="3600" i="1">
                            <a:solidFill>
                              <a:srgbClr val="000000"/>
                            </a:solidFill>
                            <a:latin typeface="Cambria Math" panose="02040503050406030204" pitchFamily="18" charset="0"/>
                          </a:rPr>
                          <m:t>𝑥</m:t>
                        </m:r>
                      </m:e>
                    </m:acc>
                  </m:oMath>
                </a14:m>
                <a:r>
                  <a:rPr lang="en-US" altLang="zh-CN" sz="3600" dirty="0">
                    <a:ea typeface="宋体" panose="02010600030101010101" pitchFamily="2" charset="-122"/>
                  </a:rPr>
                  <a:t> of 185, then</a:t>
                </a:r>
              </a:p>
            </p:txBody>
          </p:sp>
        </mc:Choice>
        <mc:Fallback xmlns="">
          <p:sp>
            <p:nvSpPr>
              <p:cNvPr id="5125" name="Rectangle 3">
                <a:extLst>
                  <a:ext uri="{FF2B5EF4-FFF2-40B4-BE49-F238E27FC236}">
                    <a16:creationId xmlns:a16="http://schemas.microsoft.com/office/drawing/2014/main" id="{2BB33D31-267F-441A-824B-C5D32A035F27}"/>
                  </a:ext>
                </a:extLst>
              </p:cNvPr>
              <p:cNvSpPr>
                <a:spLocks noGrp="1" noRot="1" noChangeAspect="1" noMove="1" noResize="1" noEditPoints="1" noAdjustHandles="1" noChangeArrowheads="1" noChangeShapeType="1" noTextEdit="1"/>
              </p:cNvSpPr>
              <p:nvPr>
                <p:ph idx="1"/>
              </p:nvPr>
            </p:nvSpPr>
            <p:spPr>
              <a:xfrm>
                <a:off x="457200" y="1792288"/>
                <a:ext cx="8296275" cy="768350"/>
              </a:xfrm>
              <a:blipFill>
                <a:blip r:embed="rId3"/>
                <a:stretch>
                  <a:fillRect l="-3306" t="-19048" b="-6349"/>
                </a:stretch>
              </a:blipFill>
            </p:spPr>
            <p:txBody>
              <a:bodyPr/>
              <a:lstStyle/>
              <a:p>
                <a:r>
                  <a:rPr lang="zh-CN" altLang="en-US">
                    <a:noFill/>
                  </a:rPr>
                  <a:t> </a:t>
                </a:r>
              </a:p>
            </p:txBody>
          </p:sp>
        </mc:Fallback>
      </mc:AlternateContent>
      <p:graphicFrame>
        <p:nvGraphicFramePr>
          <p:cNvPr id="5122" name="Object 6">
            <a:extLst>
              <a:ext uri="{FF2B5EF4-FFF2-40B4-BE49-F238E27FC236}">
                <a16:creationId xmlns:a16="http://schemas.microsoft.com/office/drawing/2014/main" id="{37983FF6-D74E-445F-A3AD-E74B2B241A89}"/>
              </a:ext>
            </a:extLst>
          </p:cNvPr>
          <p:cNvGraphicFramePr>
            <a:graphicFrameLocks noChangeAspect="1"/>
          </p:cNvGraphicFramePr>
          <p:nvPr/>
        </p:nvGraphicFramePr>
        <p:xfrm>
          <a:off x="2006600" y="2851150"/>
          <a:ext cx="4870450" cy="1074738"/>
        </p:xfrm>
        <a:graphic>
          <a:graphicData uri="http://schemas.openxmlformats.org/presentationml/2006/ole">
            <mc:AlternateContent xmlns:mc="http://schemas.openxmlformats.org/markup-compatibility/2006">
              <mc:Choice xmlns:v="urn:schemas-microsoft-com:vml" Requires="v">
                <p:oleObj spid="_x0000_s5137" name="Equation" r:id="rId4" imgW="1726920" imgH="380880" progId="Equation.3">
                  <p:embed/>
                </p:oleObj>
              </mc:Choice>
              <mc:Fallback>
                <p:oleObj name="Equation" r:id="rId4" imgW="1726920" imgH="380880" progId="Equation.3">
                  <p:embed/>
                  <p:pic>
                    <p:nvPicPr>
                      <p:cNvPr id="5122" name="Object 6">
                        <a:extLst>
                          <a:ext uri="{FF2B5EF4-FFF2-40B4-BE49-F238E27FC236}">
                            <a16:creationId xmlns:a16="http://schemas.microsoft.com/office/drawing/2014/main" id="{37983FF6-D74E-445F-A3AD-E74B2B241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600" y="2851150"/>
                        <a:ext cx="487045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8" name="Rectangle 2">
                <a:extLst>
                  <a:ext uri="{FF2B5EF4-FFF2-40B4-BE49-F238E27FC236}">
                    <a16:creationId xmlns:a16="http://schemas.microsoft.com/office/drawing/2014/main" id="{9A190517-AC10-4610-8312-B22A09B7B70E}"/>
                  </a:ext>
                </a:extLst>
              </p:cNvPr>
              <p:cNvSpPr>
                <a:spLocks noGrp="1" noChangeArrowheads="1"/>
              </p:cNvSpPr>
              <p:nvPr>
                <p:ph type="title"/>
              </p:nvPr>
            </p:nvSpPr>
            <p:spPr>
              <a:xfrm>
                <a:off x="457200" y="274638"/>
                <a:ext cx="8229600" cy="968375"/>
              </a:xfrm>
            </p:spPr>
            <p:txBody>
              <a:bodyPr/>
              <a:lstStyle/>
              <a:p>
                <a:pPr eaLnBrk="1" hangingPunct="1"/>
                <a:r>
                  <a:rPr lang="en-US" altLang="zh-CN" dirty="0">
                    <a:ea typeface="宋体" panose="02010600030101010101" pitchFamily="2" charset="-122"/>
                  </a:rPr>
                  <a:t>Reasoning Behind f(</a:t>
                </a:r>
                <a14:m>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a14:m>
                <a:r>
                  <a:rPr lang="en-US" altLang="zh-CN" dirty="0">
                    <a:ea typeface="宋体" panose="02010600030101010101" pitchFamily="2" charset="-122"/>
                  </a:rPr>
                  <a:t>)</a:t>
                </a:r>
                <a:endParaRPr lang="en-US" altLang="zh-CN" baseline="-25000" dirty="0">
                  <a:ea typeface="宋体" panose="02010600030101010101" pitchFamily="2" charset="-122"/>
                </a:endParaRPr>
              </a:p>
            </p:txBody>
          </p:sp>
        </mc:Choice>
        <mc:Fallback xmlns="">
          <p:sp>
            <p:nvSpPr>
              <p:cNvPr id="6148" name="Rectangle 2">
                <a:extLst>
                  <a:ext uri="{FF2B5EF4-FFF2-40B4-BE49-F238E27FC236}">
                    <a16:creationId xmlns:a16="http://schemas.microsoft.com/office/drawing/2014/main" id="{9A190517-AC10-4610-8312-B22A09B7B70E}"/>
                  </a:ext>
                </a:extLst>
              </p:cNvPr>
              <p:cNvSpPr>
                <a:spLocks noGrp="1" noRot="1" noChangeAspect="1" noMove="1" noResize="1" noEditPoints="1" noAdjustHandles="1" noChangeArrowheads="1" noChangeShapeType="1" noTextEdit="1"/>
              </p:cNvSpPr>
              <p:nvPr>
                <p:ph type="title"/>
              </p:nvPr>
            </p:nvSpPr>
            <p:spPr>
              <a:xfrm>
                <a:off x="457200" y="274638"/>
                <a:ext cx="8229600" cy="968375"/>
              </a:xfrm>
              <a:blipFill>
                <a:blip r:embed="rId3"/>
                <a:stretch>
                  <a:fillRect l="-3333" b="-33962"/>
                </a:stretch>
              </a:blipFill>
            </p:spPr>
            <p:txBody>
              <a:bodyPr/>
              <a:lstStyle/>
              <a:p>
                <a:r>
                  <a:rPr lang="zh-CN" altLang="en-US">
                    <a:noFill/>
                  </a:rPr>
                  <a:t> </a:t>
                </a:r>
              </a:p>
            </p:txBody>
          </p:sp>
        </mc:Fallback>
      </mc:AlternateContent>
      <p:pic>
        <p:nvPicPr>
          <p:cNvPr id="6149" name="Picture 6">
            <a:extLst>
              <a:ext uri="{FF2B5EF4-FFF2-40B4-BE49-F238E27FC236}">
                <a16:creationId xmlns:a16="http://schemas.microsoft.com/office/drawing/2014/main" id="{08F55F86-BE07-4FA9-BAC9-45882F7E834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69888" y="1230313"/>
            <a:ext cx="8478837" cy="4219575"/>
          </a:xfrm>
          <a:noFill/>
          <a:ln w="3175">
            <a:solidFill>
              <a:schemeClr val="tx1"/>
            </a:solidFill>
            <a:miter lim="800000"/>
            <a:headEnd/>
            <a:tailEnd/>
          </a:ln>
        </p:spPr>
      </p:pic>
      <p:graphicFrame>
        <p:nvGraphicFramePr>
          <p:cNvPr id="6146" name="Object 7">
            <a:extLst>
              <a:ext uri="{FF2B5EF4-FFF2-40B4-BE49-F238E27FC236}">
                <a16:creationId xmlns:a16="http://schemas.microsoft.com/office/drawing/2014/main" id="{EDE0F10C-0821-4104-8CF1-07D6C91D53CB}"/>
              </a:ext>
            </a:extLst>
          </p:cNvPr>
          <p:cNvGraphicFramePr>
            <a:graphicFrameLocks noChangeAspect="1"/>
          </p:cNvGraphicFramePr>
          <p:nvPr/>
        </p:nvGraphicFramePr>
        <p:xfrm>
          <a:off x="5626100" y="5610225"/>
          <a:ext cx="3211513" cy="876300"/>
        </p:xfrm>
        <a:graphic>
          <a:graphicData uri="http://schemas.openxmlformats.org/presentationml/2006/ole">
            <mc:AlternateContent xmlns:mc="http://schemas.openxmlformats.org/markup-compatibility/2006">
              <mc:Choice xmlns:v="urn:schemas-microsoft-com:vml" Requires="v">
                <p:oleObj spid="_x0000_s6162" name="Equation" r:id="rId5" imgW="698400" imgH="190440" progId="Equation.3">
                  <p:embed/>
                </p:oleObj>
              </mc:Choice>
              <mc:Fallback>
                <p:oleObj name="Equation" r:id="rId5" imgW="698400" imgH="190440" progId="Equation.3">
                  <p:embed/>
                  <p:pic>
                    <p:nvPicPr>
                      <p:cNvPr id="6146" name="Object 7">
                        <a:extLst>
                          <a:ext uri="{FF2B5EF4-FFF2-40B4-BE49-F238E27FC236}">
                            <a16:creationId xmlns:a16="http://schemas.microsoft.com/office/drawing/2014/main" id="{EDE0F10C-0821-4104-8CF1-07D6C91D5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100" y="5610225"/>
                        <a:ext cx="3211513"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150" name="Text Box 8">
                <a:extLst>
                  <a:ext uri="{FF2B5EF4-FFF2-40B4-BE49-F238E27FC236}">
                    <a16:creationId xmlns:a16="http://schemas.microsoft.com/office/drawing/2014/main" id="{139BB749-81B3-45AC-A2DD-26389A4C6C21}"/>
                  </a:ext>
                </a:extLst>
              </p:cNvPr>
              <p:cNvSpPr txBox="1">
                <a:spLocks noChangeArrowheads="1"/>
              </p:cNvSpPr>
              <p:nvPr/>
            </p:nvSpPr>
            <p:spPr bwMode="auto">
              <a:xfrm>
                <a:off x="385763" y="5467350"/>
                <a:ext cx="5207000" cy="942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Sampling distribution of</a:t>
                </a:r>
                <a:r>
                  <a:rPr kumimoji="0" lang="en-US" altLang="zh-CN"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a:t>
                </a:r>
                <a14:m>
                  <m:oMath xmlns:m="http://schemas.openxmlformats.org/officeDocument/2006/math">
                    <m:acc>
                      <m:accPr>
                        <m:chr m:val="̄"/>
                        <m:ctrlPr>
                          <a:rPr lang="zh-CN" altLang="en-US" sz="3200" i="1" smtClean="0">
                            <a:solidFill>
                              <a:srgbClr val="000000"/>
                            </a:solidFill>
                            <a:latin typeface="Cambria Math" panose="02040503050406030204" pitchFamily="18" charset="0"/>
                          </a:rPr>
                        </m:ctrlPr>
                      </m:accPr>
                      <m:e>
                        <m:r>
                          <a:rPr lang="zh-CN" altLang="en-US" sz="3200" i="1">
                            <a:solidFill>
                              <a:srgbClr val="000000"/>
                            </a:solidFill>
                            <a:latin typeface="Cambria Math" panose="02040503050406030204" pitchFamily="18" charset="0"/>
                          </a:rPr>
                          <m:t>𝑥</m:t>
                        </m:r>
                      </m:e>
                    </m:acc>
                  </m:oMath>
                </a14:m>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 under </a:t>
                </a:r>
                <a:r>
                  <a:rPr kumimoji="0" lang="en-US" altLang="zh-CN" sz="24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H</a:t>
                </a:r>
                <a:r>
                  <a:rPr kumimoji="0" lang="en-US" altLang="zh-CN" sz="24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rPr>
                  <a:t>0</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 µ =  170 for </a:t>
                </a:r>
                <a:r>
                  <a:rPr kumimoji="0" lang="en-US" altLang="zh-CN" sz="24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n </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64 </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p>
            </p:txBody>
          </p:sp>
        </mc:Choice>
        <mc:Fallback xmlns="">
          <p:sp>
            <p:nvSpPr>
              <p:cNvPr id="6150" name="Text Box 8">
                <a:extLst>
                  <a:ext uri="{FF2B5EF4-FFF2-40B4-BE49-F238E27FC236}">
                    <a16:creationId xmlns:a16="http://schemas.microsoft.com/office/drawing/2014/main" id="{139BB749-81B3-45AC-A2DD-26389A4C6C21}"/>
                  </a:ext>
                </a:extLst>
              </p:cNvPr>
              <p:cNvSpPr txBox="1">
                <a:spLocks noRot="1" noChangeAspect="1" noMove="1" noResize="1" noEditPoints="1" noAdjustHandles="1" noChangeArrowheads="1" noChangeShapeType="1" noTextEdit="1"/>
              </p:cNvSpPr>
              <p:nvPr/>
            </p:nvSpPr>
            <p:spPr bwMode="auto">
              <a:xfrm>
                <a:off x="385763" y="5467350"/>
                <a:ext cx="5207000" cy="942759"/>
              </a:xfrm>
              <a:prstGeom prst="rect">
                <a:avLst/>
              </a:prstGeom>
              <a:blipFill>
                <a:blip r:embed="rId7"/>
                <a:stretch>
                  <a:fillRect l="-1756" b="-14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E4F9FAC-A950-4188-9262-B0967CC8A349}"/>
              </a:ext>
            </a:extLst>
          </p:cNvPr>
          <p:cNvSpPr>
            <a:spLocks noGrp="1" noChangeArrowheads="1"/>
          </p:cNvSpPr>
          <p:nvPr>
            <p:ph type="title"/>
          </p:nvPr>
        </p:nvSpPr>
        <p:spPr>
          <a:xfrm>
            <a:off x="487363" y="229455"/>
            <a:ext cx="7543800" cy="900846"/>
          </a:xfrm>
        </p:spPr>
        <p:txBody>
          <a:bodyPr/>
          <a:lstStyle/>
          <a:p>
            <a:pPr eaLnBrk="1" hangingPunct="1"/>
            <a:r>
              <a:rPr lang="en-US" altLang="zh-CN" dirty="0">
                <a:ea typeface="宋体" panose="02010600030101010101" pitchFamily="2" charset="-122"/>
                <a:cs typeface="Arial" panose="020B0604020202020204" pitchFamily="34" charset="0"/>
              </a:rPr>
              <a:t>§</a:t>
            </a:r>
            <a:r>
              <a:rPr lang="en-US" altLang="zh-CN" dirty="0">
                <a:ea typeface="宋体" panose="02010600030101010101" pitchFamily="2" charset="-122"/>
              </a:rPr>
              <a:t>3 </a:t>
            </a:r>
            <a:r>
              <a:rPr lang="en-US" altLang="zh-CN" i="1" dirty="0">
                <a:ea typeface="宋体" panose="02010600030101010101" pitchFamily="2" charset="-122"/>
              </a:rPr>
              <a:t>P-</a:t>
            </a:r>
            <a:r>
              <a:rPr lang="en-US" altLang="zh-CN" dirty="0">
                <a:ea typeface="宋体" panose="02010600030101010101" pitchFamily="2" charset="-122"/>
              </a:rPr>
              <a:t>value</a:t>
            </a:r>
          </a:p>
        </p:txBody>
      </p:sp>
      <p:sp>
        <p:nvSpPr>
          <p:cNvPr id="154627" name="Rectangle 3">
            <a:extLst>
              <a:ext uri="{FF2B5EF4-FFF2-40B4-BE49-F238E27FC236}">
                <a16:creationId xmlns:a16="http://schemas.microsoft.com/office/drawing/2014/main" id="{F2E7171E-6AF3-45AC-B331-C9C6D0F5E895}"/>
              </a:ext>
            </a:extLst>
          </p:cNvPr>
          <p:cNvSpPr>
            <a:spLocks noGrp="1" noChangeArrowheads="1"/>
          </p:cNvSpPr>
          <p:nvPr>
            <p:ph idx="1"/>
          </p:nvPr>
        </p:nvSpPr>
        <p:spPr>
          <a:xfrm>
            <a:off x="487363" y="1339850"/>
            <a:ext cx="8229600" cy="5180013"/>
          </a:xfrm>
        </p:spPr>
        <p:txBody>
          <a:bodyPr/>
          <a:lstStyle/>
          <a:p>
            <a:pPr eaLnBrk="1" hangingPunct="1"/>
            <a:r>
              <a:rPr lang="en-US" altLang="zh-CN" sz="2800" dirty="0">
                <a:ea typeface="宋体" panose="02010600030101010101" pitchFamily="2" charset="-122"/>
              </a:rPr>
              <a:t>The </a:t>
            </a:r>
            <a:r>
              <a:rPr lang="en-US" altLang="zh-CN" sz="2800" i="1" dirty="0">
                <a:ea typeface="宋体" panose="02010600030101010101" pitchFamily="2" charset="-122"/>
              </a:rPr>
              <a:t>P</a:t>
            </a:r>
            <a:r>
              <a:rPr lang="en-US" altLang="zh-CN" sz="2800" dirty="0">
                <a:ea typeface="宋体" panose="02010600030101010101" pitchFamily="2" charset="-122"/>
              </a:rPr>
              <a:t>-value answer the question: What is the </a:t>
            </a:r>
            <a:r>
              <a:rPr lang="en-US" altLang="zh-CN" sz="2800" dirty="0">
                <a:solidFill>
                  <a:srgbClr val="FF0000"/>
                </a:solidFill>
                <a:ea typeface="宋体" panose="02010600030101010101" pitchFamily="2" charset="-122"/>
              </a:rPr>
              <a:t>probability</a:t>
            </a:r>
            <a:r>
              <a:rPr lang="en-US" altLang="zh-CN" sz="2800" dirty="0">
                <a:ea typeface="宋体" panose="02010600030101010101" pitchFamily="2" charset="-122"/>
              </a:rPr>
              <a:t> of the observed test statistic to be extreme </a:t>
            </a:r>
            <a:r>
              <a:rPr lang="en-US" altLang="zh-CN" sz="2800" b="1" dirty="0">
                <a:ea typeface="宋体" panose="02010600030101010101" pitchFamily="2" charset="-122"/>
              </a:rPr>
              <a:t>when </a:t>
            </a:r>
            <a:r>
              <a:rPr lang="en-US" altLang="zh-CN" sz="2800" b="1" i="1" dirty="0">
                <a:ea typeface="宋体" panose="02010600030101010101" pitchFamily="2" charset="-122"/>
              </a:rPr>
              <a:t>H</a:t>
            </a:r>
            <a:r>
              <a:rPr lang="en-US" altLang="zh-CN" sz="2800" b="1" baseline="-25000" dirty="0">
                <a:ea typeface="宋体" panose="02010600030101010101" pitchFamily="2" charset="-122"/>
              </a:rPr>
              <a:t>0</a:t>
            </a:r>
            <a:r>
              <a:rPr lang="en-US" altLang="zh-CN" sz="2800" b="1" i="1" dirty="0">
                <a:ea typeface="宋体" panose="02010600030101010101" pitchFamily="2" charset="-122"/>
              </a:rPr>
              <a:t> is true</a:t>
            </a:r>
            <a:r>
              <a:rPr lang="en-US" altLang="zh-CN" sz="2800" b="1" dirty="0">
                <a:ea typeface="宋体" panose="02010600030101010101" pitchFamily="2" charset="-122"/>
              </a:rPr>
              <a:t>? </a:t>
            </a:r>
          </a:p>
          <a:p>
            <a:pPr eaLnBrk="1" hangingPunct="1"/>
            <a:r>
              <a:rPr lang="en-US" altLang="zh-CN" sz="2800" dirty="0">
                <a:ea typeface="宋体" panose="02010600030101010101" pitchFamily="2" charset="-122"/>
              </a:rPr>
              <a:t>This corresponds to the areas under curve (AUC) in the tail of the </a:t>
            </a:r>
            <a:r>
              <a:rPr lang="en-US" altLang="zh-CN" sz="2800" dirty="0">
                <a:solidFill>
                  <a:srgbClr val="FF0000"/>
                </a:solidFill>
                <a:ea typeface="宋体" panose="02010600030101010101" pitchFamily="2" charset="-122"/>
              </a:rPr>
              <a:t>Standard Normal distribution beyond the </a:t>
            </a:r>
            <a:r>
              <a:rPr lang="en-US" altLang="zh-CN" sz="2800" i="1" dirty="0" err="1">
                <a:solidFill>
                  <a:srgbClr val="FF0000"/>
                </a:solidFill>
                <a:ea typeface="宋体" panose="02010600030101010101" pitchFamily="2" charset="-122"/>
              </a:rPr>
              <a:t>z</a:t>
            </a:r>
            <a:r>
              <a:rPr lang="en-US" altLang="zh-CN" sz="2800" baseline="-25000" dirty="0" err="1">
                <a:solidFill>
                  <a:srgbClr val="FF0000"/>
                </a:solidFill>
                <a:ea typeface="宋体" panose="02010600030101010101" pitchFamily="2" charset="-122"/>
              </a:rPr>
              <a:t>stat</a:t>
            </a:r>
            <a:r>
              <a:rPr lang="en-US" altLang="zh-CN" sz="2800" baseline="-25000" dirty="0">
                <a:ea typeface="宋体" panose="02010600030101010101" pitchFamily="2" charset="-122"/>
              </a:rPr>
              <a:t>. </a:t>
            </a:r>
          </a:p>
          <a:p>
            <a:pPr eaLnBrk="1" hangingPunct="1"/>
            <a:r>
              <a:rPr lang="en-US" altLang="zh-CN" sz="2800" dirty="0">
                <a:ea typeface="宋体" panose="02010600030101010101" pitchFamily="2" charset="-122"/>
              </a:rPr>
              <a:t>Convert </a:t>
            </a:r>
            <a:r>
              <a:rPr lang="en-US" altLang="zh-CN" sz="2800" i="1" dirty="0">
                <a:ea typeface="宋体" panose="02010600030101010101" pitchFamily="2" charset="-122"/>
              </a:rPr>
              <a:t>z</a:t>
            </a:r>
            <a:r>
              <a:rPr lang="en-US" altLang="zh-CN" sz="2800" dirty="0">
                <a:ea typeface="宋体" panose="02010600030101010101" pitchFamily="2" charset="-122"/>
              </a:rPr>
              <a:t> statistics to </a:t>
            </a:r>
            <a:r>
              <a:rPr lang="en-US" altLang="zh-CN" sz="2800" i="1" dirty="0">
                <a:ea typeface="宋体" panose="02010600030101010101" pitchFamily="2" charset="-122"/>
              </a:rPr>
              <a:t>P</a:t>
            </a:r>
            <a:r>
              <a:rPr lang="en-US" altLang="zh-CN" sz="2800" dirty="0">
                <a:ea typeface="宋体" panose="02010600030101010101" pitchFamily="2" charset="-122"/>
              </a:rPr>
              <a:t>-value : </a:t>
            </a:r>
          </a:p>
          <a:p>
            <a:pPr lvl="1" eaLnBrk="1" hangingPunct="1">
              <a:lnSpc>
                <a:spcPct val="95000"/>
              </a:lnSpc>
              <a:buFontTx/>
              <a:buNone/>
            </a:pPr>
            <a:r>
              <a:rPr lang="en-US" altLang="zh-CN" sz="2400" dirty="0">
                <a:ea typeface="宋体" panose="02010600030101010101" pitchFamily="2" charset="-122"/>
              </a:rPr>
              <a:t>For </a:t>
            </a:r>
            <a:r>
              <a:rPr lang="en-US" altLang="zh-CN" sz="2400" i="1" dirty="0">
                <a:ea typeface="宋体" panose="02010600030101010101" pitchFamily="2" charset="-122"/>
              </a:rPr>
              <a:t>H</a:t>
            </a:r>
            <a:r>
              <a:rPr lang="en-US" altLang="zh-CN" sz="2400" baseline="-25000" dirty="0">
                <a:ea typeface="宋体" panose="02010600030101010101" pitchFamily="2" charset="-122"/>
              </a:rPr>
              <a:t>a</a:t>
            </a:r>
            <a:r>
              <a:rPr lang="en-US" altLang="zh-CN" sz="2400" dirty="0">
                <a:ea typeface="宋体" panose="02010600030101010101" pitchFamily="2" charset="-122"/>
              </a:rPr>
              <a:t>: </a:t>
            </a:r>
            <a:r>
              <a:rPr lang="el-GR" altLang="zh-CN" sz="2400" dirty="0">
                <a:cs typeface="Arial" panose="020B0604020202020204" pitchFamily="34" charset="0"/>
              </a:rPr>
              <a:t>μ</a:t>
            </a:r>
            <a:r>
              <a:rPr lang="en-US" altLang="zh-CN" sz="2400" dirty="0">
                <a:latin typeface="Symbol" panose="05050102010706020507" pitchFamily="18" charset="2"/>
                <a:ea typeface="宋体" panose="02010600030101010101" pitchFamily="2" charset="-122"/>
              </a:rPr>
              <a:t> </a:t>
            </a:r>
            <a:r>
              <a:rPr lang="en-US" altLang="zh-CN" sz="2400" dirty="0">
                <a:ea typeface="宋体" panose="02010600030101010101" pitchFamily="2" charset="-122"/>
              </a:rPr>
              <a:t>&gt; </a:t>
            </a:r>
            <a:r>
              <a:rPr lang="el-GR" altLang="zh-CN" sz="2400" dirty="0">
                <a:cs typeface="Arial" panose="020B0604020202020204" pitchFamily="34" charset="0"/>
              </a:rPr>
              <a:t>μ</a:t>
            </a:r>
            <a:r>
              <a:rPr lang="en-US" altLang="zh-CN" sz="2400" baseline="-25000" dirty="0">
                <a:ea typeface="宋体" panose="02010600030101010101" pitchFamily="2" charset="-122"/>
              </a:rPr>
              <a:t>0 </a:t>
            </a:r>
            <a:r>
              <a:rPr lang="en-US" altLang="zh-CN" sz="2400" dirty="0">
                <a:ea typeface="宋体" panose="02010600030101010101" pitchFamily="2" charset="-122"/>
                <a:sym typeface="Symbol" panose="05050102010706020507" pitchFamily="18" charset="2"/>
              </a:rPr>
              <a:t> </a:t>
            </a:r>
            <a:r>
              <a:rPr lang="en-US" altLang="zh-CN" sz="2400" i="1" dirty="0">
                <a:ea typeface="宋体" panose="02010600030101010101" pitchFamily="2" charset="-122"/>
              </a:rPr>
              <a:t>P</a:t>
            </a:r>
            <a:r>
              <a:rPr lang="en-US" altLang="zh-CN" sz="2400" dirty="0">
                <a:ea typeface="宋体" panose="02010600030101010101" pitchFamily="2" charset="-122"/>
              </a:rPr>
              <a:t> = </a:t>
            </a:r>
            <a:r>
              <a:rPr lang="en-US" altLang="zh-CN" sz="2400" dirty="0" err="1">
                <a:ea typeface="宋体" panose="02010600030101010101" pitchFamily="2" charset="-122"/>
              </a:rPr>
              <a:t>Pr</a:t>
            </a:r>
            <a:r>
              <a:rPr lang="en-US" altLang="zh-CN" sz="2400" dirty="0">
                <a:ea typeface="宋体" panose="02010600030101010101" pitchFamily="2" charset="-122"/>
              </a:rPr>
              <a:t>(Z &gt; </a:t>
            </a:r>
            <a:r>
              <a:rPr lang="en-US" altLang="zh-CN" sz="2400" i="1" dirty="0" err="1">
                <a:ea typeface="宋体" panose="02010600030101010101" pitchFamily="2" charset="-122"/>
              </a:rPr>
              <a:t>z</a:t>
            </a:r>
            <a:r>
              <a:rPr lang="en-US" altLang="zh-CN" sz="2400" baseline="-25000" dirty="0" err="1">
                <a:ea typeface="宋体" panose="02010600030101010101" pitchFamily="2" charset="-122"/>
              </a:rPr>
              <a:t>stat</a:t>
            </a:r>
            <a:r>
              <a:rPr lang="en-US" altLang="zh-CN" sz="2400" dirty="0">
                <a:ea typeface="宋体" panose="02010600030101010101" pitchFamily="2" charset="-122"/>
              </a:rPr>
              <a:t>) = right-tail beyond </a:t>
            </a:r>
            <a:r>
              <a:rPr lang="en-US" altLang="zh-CN" sz="2400" dirty="0" err="1">
                <a:ea typeface="宋体" panose="02010600030101010101" pitchFamily="2" charset="-122"/>
              </a:rPr>
              <a:t>z</a:t>
            </a:r>
            <a:r>
              <a:rPr lang="en-US" altLang="zh-CN" sz="2400" baseline="-25000" dirty="0" err="1">
                <a:ea typeface="宋体" panose="02010600030101010101" pitchFamily="2" charset="-122"/>
              </a:rPr>
              <a:t>stat</a:t>
            </a:r>
            <a:endParaRPr lang="en-US" altLang="zh-CN" sz="2400" baseline="-25000" dirty="0">
              <a:ea typeface="宋体" panose="02010600030101010101" pitchFamily="2" charset="-122"/>
            </a:endParaRPr>
          </a:p>
          <a:p>
            <a:pPr lvl="1" eaLnBrk="1" hangingPunct="1">
              <a:lnSpc>
                <a:spcPct val="95000"/>
              </a:lnSpc>
              <a:buFontTx/>
              <a:buNone/>
            </a:pPr>
            <a:r>
              <a:rPr lang="en-US" altLang="zh-CN" sz="2400" dirty="0">
                <a:ea typeface="宋体" panose="02010600030101010101" pitchFamily="2" charset="-122"/>
              </a:rPr>
              <a:t>For </a:t>
            </a:r>
            <a:r>
              <a:rPr lang="en-US" altLang="zh-CN" sz="2400" i="1" dirty="0">
                <a:ea typeface="宋体" panose="02010600030101010101" pitchFamily="2" charset="-122"/>
              </a:rPr>
              <a:t>H</a:t>
            </a:r>
            <a:r>
              <a:rPr lang="en-US" altLang="zh-CN" sz="2400" baseline="-25000" dirty="0">
                <a:ea typeface="宋体" panose="02010600030101010101" pitchFamily="2" charset="-122"/>
              </a:rPr>
              <a:t>a</a:t>
            </a:r>
            <a:r>
              <a:rPr lang="en-US" altLang="zh-CN" sz="2400" dirty="0">
                <a:ea typeface="宋体" panose="02010600030101010101" pitchFamily="2" charset="-122"/>
              </a:rPr>
              <a:t>: </a:t>
            </a:r>
            <a:r>
              <a:rPr lang="el-GR" altLang="zh-CN" sz="2400" dirty="0">
                <a:cs typeface="Arial" panose="020B0604020202020204" pitchFamily="34" charset="0"/>
              </a:rPr>
              <a:t>μ</a:t>
            </a:r>
            <a:r>
              <a:rPr lang="en-US" altLang="zh-CN" sz="2400" dirty="0">
                <a:latin typeface="Symbol" panose="05050102010706020507" pitchFamily="18" charset="2"/>
                <a:ea typeface="宋体" panose="02010600030101010101" pitchFamily="2" charset="-122"/>
              </a:rPr>
              <a:t> </a:t>
            </a:r>
            <a:r>
              <a:rPr lang="en-US" altLang="zh-CN" sz="2400" dirty="0">
                <a:ea typeface="宋体" panose="02010600030101010101" pitchFamily="2" charset="-122"/>
              </a:rPr>
              <a:t>&lt; </a:t>
            </a:r>
            <a:r>
              <a:rPr lang="el-GR" altLang="zh-CN" sz="2400" dirty="0">
                <a:cs typeface="Arial" panose="020B0604020202020204" pitchFamily="34" charset="0"/>
              </a:rPr>
              <a:t>μ</a:t>
            </a:r>
            <a:r>
              <a:rPr lang="en-US" altLang="zh-CN" sz="2400" baseline="-25000" dirty="0">
                <a:ea typeface="宋体" panose="02010600030101010101" pitchFamily="2" charset="-122"/>
              </a:rPr>
              <a:t>0 </a:t>
            </a:r>
            <a:r>
              <a:rPr lang="en-US" altLang="zh-CN" sz="2400" dirty="0">
                <a:ea typeface="宋体" panose="02010600030101010101" pitchFamily="2" charset="-122"/>
                <a:sym typeface="Symbol" panose="05050102010706020507" pitchFamily="18" charset="2"/>
              </a:rPr>
              <a:t> </a:t>
            </a:r>
            <a:r>
              <a:rPr lang="en-US" altLang="zh-CN" sz="2400" i="1" dirty="0">
                <a:ea typeface="宋体" panose="02010600030101010101" pitchFamily="2" charset="-122"/>
              </a:rPr>
              <a:t>P </a:t>
            </a:r>
            <a:r>
              <a:rPr lang="en-US" altLang="zh-CN" sz="2400" dirty="0">
                <a:ea typeface="宋体" panose="02010600030101010101" pitchFamily="2" charset="-122"/>
              </a:rPr>
              <a:t>= </a:t>
            </a:r>
            <a:r>
              <a:rPr lang="en-US" altLang="zh-CN" sz="2400" dirty="0" err="1">
                <a:ea typeface="宋体" panose="02010600030101010101" pitchFamily="2" charset="-122"/>
              </a:rPr>
              <a:t>Pr</a:t>
            </a:r>
            <a:r>
              <a:rPr lang="en-US" altLang="zh-CN" sz="2400" dirty="0">
                <a:ea typeface="宋体" panose="02010600030101010101" pitchFamily="2" charset="-122"/>
              </a:rPr>
              <a:t>(Z &lt; </a:t>
            </a:r>
            <a:r>
              <a:rPr lang="en-US" altLang="zh-CN" sz="2400" i="1" dirty="0" err="1">
                <a:ea typeface="宋体" panose="02010600030101010101" pitchFamily="2" charset="-122"/>
              </a:rPr>
              <a:t>z</a:t>
            </a:r>
            <a:r>
              <a:rPr lang="en-US" altLang="zh-CN" sz="2400" baseline="-25000" dirty="0" err="1">
                <a:ea typeface="宋体" panose="02010600030101010101" pitchFamily="2" charset="-122"/>
              </a:rPr>
              <a:t>stat</a:t>
            </a:r>
            <a:r>
              <a:rPr lang="en-US" altLang="zh-CN" sz="2400" dirty="0">
                <a:ea typeface="宋体" panose="02010600030101010101" pitchFamily="2" charset="-122"/>
              </a:rPr>
              <a:t>) = left tail beyond </a:t>
            </a:r>
            <a:r>
              <a:rPr lang="en-US" altLang="zh-CN" sz="2400" dirty="0" err="1">
                <a:ea typeface="宋体" panose="02010600030101010101" pitchFamily="2" charset="-122"/>
              </a:rPr>
              <a:t>z</a:t>
            </a:r>
            <a:r>
              <a:rPr lang="en-US" altLang="zh-CN" sz="2400" baseline="-25000" dirty="0" err="1">
                <a:ea typeface="宋体" panose="02010600030101010101" pitchFamily="2" charset="-122"/>
              </a:rPr>
              <a:t>stat</a:t>
            </a:r>
            <a:endParaRPr lang="en-US" altLang="zh-CN" sz="2400" baseline="-25000" dirty="0">
              <a:ea typeface="宋体" panose="02010600030101010101" pitchFamily="2" charset="-122"/>
            </a:endParaRPr>
          </a:p>
          <a:p>
            <a:pPr lvl="1" eaLnBrk="1" hangingPunct="1">
              <a:lnSpc>
                <a:spcPct val="95000"/>
              </a:lnSpc>
              <a:buFontTx/>
              <a:buNone/>
            </a:pPr>
            <a:r>
              <a:rPr lang="en-US" altLang="zh-CN" sz="2400" dirty="0">
                <a:ea typeface="宋体" panose="02010600030101010101" pitchFamily="2" charset="-122"/>
              </a:rPr>
              <a:t>For </a:t>
            </a:r>
            <a:r>
              <a:rPr lang="en-US" altLang="zh-CN" sz="2400" i="1" dirty="0">
                <a:ea typeface="宋体" panose="02010600030101010101" pitchFamily="2" charset="-122"/>
              </a:rPr>
              <a:t>H</a:t>
            </a:r>
            <a:r>
              <a:rPr lang="en-US" altLang="zh-CN" sz="2400" baseline="-25000" dirty="0">
                <a:ea typeface="宋体" panose="02010600030101010101" pitchFamily="2" charset="-122"/>
              </a:rPr>
              <a:t>a</a:t>
            </a:r>
            <a:r>
              <a:rPr lang="en-US" altLang="zh-CN" sz="2400" dirty="0">
                <a:ea typeface="宋体" panose="02010600030101010101" pitchFamily="2" charset="-122"/>
              </a:rPr>
              <a:t>: </a:t>
            </a:r>
            <a:r>
              <a:rPr lang="el-GR" altLang="zh-CN" sz="2400" dirty="0">
                <a:cs typeface="Arial" panose="020B0604020202020204" pitchFamily="34" charset="0"/>
              </a:rPr>
              <a:t>μ</a:t>
            </a:r>
            <a:r>
              <a:rPr lang="en-US" altLang="zh-CN" sz="2400" dirty="0">
                <a:latin typeface="Symbol" panose="05050102010706020507" pitchFamily="18" charset="2"/>
                <a:ea typeface="宋体" panose="02010600030101010101" pitchFamily="2" charset="-122"/>
              </a:rPr>
              <a:t> ¹ </a:t>
            </a:r>
            <a:r>
              <a:rPr lang="el-GR" altLang="zh-CN" sz="2400" dirty="0">
                <a:cs typeface="Arial" panose="020B0604020202020204" pitchFamily="34" charset="0"/>
              </a:rPr>
              <a:t>μ</a:t>
            </a:r>
            <a:r>
              <a:rPr lang="en-US" altLang="zh-CN" sz="2400" baseline="-25000" dirty="0">
                <a:ea typeface="宋体" panose="02010600030101010101" pitchFamily="2" charset="-122"/>
              </a:rPr>
              <a:t>0 </a:t>
            </a:r>
            <a:r>
              <a:rPr lang="en-US" altLang="zh-CN" sz="2400" dirty="0">
                <a:ea typeface="宋体" panose="02010600030101010101" pitchFamily="2" charset="-122"/>
                <a:sym typeface="Symbol" panose="05050102010706020507" pitchFamily="18" charset="2"/>
              </a:rPr>
              <a:t> </a:t>
            </a:r>
            <a:r>
              <a:rPr lang="en-US" altLang="zh-CN" sz="2400" i="1" dirty="0">
                <a:ea typeface="宋体" panose="02010600030101010101" pitchFamily="2" charset="-122"/>
              </a:rPr>
              <a:t>P </a:t>
            </a:r>
            <a:r>
              <a:rPr lang="en-US" altLang="zh-CN" sz="2400" dirty="0">
                <a:ea typeface="宋体" panose="02010600030101010101" pitchFamily="2" charset="-122"/>
              </a:rPr>
              <a:t>= 2 </a:t>
            </a:r>
            <a:r>
              <a:rPr lang="en-US" altLang="zh-CN" sz="2400" dirty="0">
                <a:ea typeface="宋体" panose="02010600030101010101" pitchFamily="2" charset="-122"/>
                <a:cs typeface="Arial" panose="020B0604020202020204" pitchFamily="34" charset="0"/>
              </a:rPr>
              <a:t>× </a:t>
            </a:r>
            <a:r>
              <a:rPr lang="en-US" altLang="zh-CN" sz="2400" dirty="0">
                <a:ea typeface="宋体" panose="02010600030101010101" pitchFamily="2" charset="-122"/>
              </a:rPr>
              <a:t>one-tailed </a:t>
            </a:r>
            <a:r>
              <a:rPr lang="en-US" altLang="zh-CN" sz="2400" i="1" dirty="0">
                <a:ea typeface="宋体" panose="02010600030101010101" pitchFamily="2" charset="-122"/>
              </a:rPr>
              <a:t>P</a:t>
            </a:r>
            <a:r>
              <a:rPr lang="en-US" altLang="zh-CN" sz="2400" dirty="0">
                <a:ea typeface="宋体" panose="02010600030101010101" pitchFamily="2" charset="-122"/>
              </a:rPr>
              <a:t>-value</a:t>
            </a:r>
          </a:p>
          <a:p>
            <a:pPr eaLnBrk="1" hangingPunct="1">
              <a:lnSpc>
                <a:spcPct val="95000"/>
              </a:lnSpc>
            </a:pPr>
            <a:r>
              <a:rPr lang="en-US" altLang="zh-CN" sz="2800" dirty="0">
                <a:ea typeface="宋体" panose="02010600030101010101" pitchFamily="2" charset="-122"/>
              </a:rPr>
              <a:t>Use Test Table or software to find these probabilities.</a:t>
            </a:r>
          </a:p>
          <a:p>
            <a:pPr lvl="1" eaLnBrk="1" hangingPunct="1">
              <a:lnSpc>
                <a:spcPct val="95000"/>
              </a:lnSpc>
              <a:buFontTx/>
              <a:buNone/>
            </a:pPr>
            <a:endParaRPr lang="en-US" altLang="zh-CN" sz="24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fade">
                                      <p:cBhvr>
                                        <p:cTn id="7" dur="1000"/>
                                        <p:tgtEl>
                                          <p:spTgt spid="154627">
                                            <p:txEl>
                                              <p:pRg st="0" end="0"/>
                                            </p:txEl>
                                          </p:spTgt>
                                        </p:tgtEl>
                                      </p:cBhvr>
                                    </p:animEffect>
                                    <p:anim calcmode="lin" valueType="num">
                                      <p:cBhvr>
                                        <p:cTn id="8"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4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4627">
                                            <p:txEl>
                                              <p:pRg st="1" end="1"/>
                                            </p:txEl>
                                          </p:spTgt>
                                        </p:tgtEl>
                                        <p:attrNameLst>
                                          <p:attrName>style.visibility</p:attrName>
                                        </p:attrNameLst>
                                      </p:cBhvr>
                                      <p:to>
                                        <p:strVal val="visible"/>
                                      </p:to>
                                    </p:set>
                                    <p:animEffect transition="in" filter="fade">
                                      <p:cBhvr>
                                        <p:cTn id="14" dur="1000"/>
                                        <p:tgtEl>
                                          <p:spTgt spid="154627">
                                            <p:txEl>
                                              <p:pRg st="1" end="1"/>
                                            </p:txEl>
                                          </p:spTgt>
                                        </p:tgtEl>
                                      </p:cBhvr>
                                    </p:animEffect>
                                    <p:anim calcmode="lin" valueType="num">
                                      <p:cBhvr>
                                        <p:cTn id="15"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4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4627">
                                            <p:txEl>
                                              <p:pRg st="2" end="2"/>
                                            </p:txEl>
                                          </p:spTgt>
                                        </p:tgtEl>
                                        <p:attrNameLst>
                                          <p:attrName>style.visibility</p:attrName>
                                        </p:attrNameLst>
                                      </p:cBhvr>
                                      <p:to>
                                        <p:strVal val="visible"/>
                                      </p:to>
                                    </p:set>
                                    <p:animEffect transition="in" filter="fade">
                                      <p:cBhvr>
                                        <p:cTn id="21" dur="1000"/>
                                        <p:tgtEl>
                                          <p:spTgt spid="154627">
                                            <p:txEl>
                                              <p:pRg st="2" end="2"/>
                                            </p:txEl>
                                          </p:spTgt>
                                        </p:tgtEl>
                                      </p:cBhvr>
                                    </p:animEffect>
                                    <p:anim calcmode="lin" valueType="num">
                                      <p:cBhvr>
                                        <p:cTn id="22"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462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4627">
                                            <p:txEl>
                                              <p:pRg st="3" end="3"/>
                                            </p:txEl>
                                          </p:spTgt>
                                        </p:tgtEl>
                                        <p:attrNameLst>
                                          <p:attrName>style.visibility</p:attrName>
                                        </p:attrNameLst>
                                      </p:cBhvr>
                                      <p:to>
                                        <p:strVal val="visible"/>
                                      </p:to>
                                    </p:set>
                                    <p:animEffect transition="in" filter="fade">
                                      <p:cBhvr>
                                        <p:cTn id="26" dur="1000"/>
                                        <p:tgtEl>
                                          <p:spTgt spid="154627">
                                            <p:txEl>
                                              <p:pRg st="3" end="3"/>
                                            </p:txEl>
                                          </p:spTgt>
                                        </p:tgtEl>
                                      </p:cBhvr>
                                    </p:animEffect>
                                    <p:anim calcmode="lin" valueType="num">
                                      <p:cBhvr>
                                        <p:cTn id="27" dur="10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462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Effect transition="in" filter="fade">
                                      <p:cBhvr>
                                        <p:cTn id="31" dur="1000"/>
                                        <p:tgtEl>
                                          <p:spTgt spid="154627">
                                            <p:txEl>
                                              <p:pRg st="4" end="4"/>
                                            </p:txEl>
                                          </p:spTgt>
                                        </p:tgtEl>
                                      </p:cBhvr>
                                    </p:animEffect>
                                    <p:anim calcmode="lin" valueType="num">
                                      <p:cBhvr>
                                        <p:cTn id="32" dur="1000" fill="hold"/>
                                        <p:tgtEl>
                                          <p:spTgt spid="15462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5462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4627">
                                            <p:txEl>
                                              <p:pRg st="5" end="5"/>
                                            </p:txEl>
                                          </p:spTgt>
                                        </p:tgtEl>
                                        <p:attrNameLst>
                                          <p:attrName>style.visibility</p:attrName>
                                        </p:attrNameLst>
                                      </p:cBhvr>
                                      <p:to>
                                        <p:strVal val="visible"/>
                                      </p:to>
                                    </p:set>
                                    <p:animEffect transition="in" filter="fade">
                                      <p:cBhvr>
                                        <p:cTn id="36" dur="1000"/>
                                        <p:tgtEl>
                                          <p:spTgt spid="154627">
                                            <p:txEl>
                                              <p:pRg st="5" end="5"/>
                                            </p:txEl>
                                          </p:spTgt>
                                        </p:tgtEl>
                                      </p:cBhvr>
                                    </p:animEffect>
                                    <p:anim calcmode="lin" valueType="num">
                                      <p:cBhvr>
                                        <p:cTn id="37" dur="1000" fill="hold"/>
                                        <p:tgtEl>
                                          <p:spTgt spid="15462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546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4627">
                                            <p:txEl>
                                              <p:pRg st="6" end="6"/>
                                            </p:txEl>
                                          </p:spTgt>
                                        </p:tgtEl>
                                        <p:attrNameLst>
                                          <p:attrName>style.visibility</p:attrName>
                                        </p:attrNameLst>
                                      </p:cBhvr>
                                      <p:to>
                                        <p:strVal val="visible"/>
                                      </p:to>
                                    </p:set>
                                    <p:animEffect transition="in" filter="fade">
                                      <p:cBhvr>
                                        <p:cTn id="43" dur="1000"/>
                                        <p:tgtEl>
                                          <p:spTgt spid="154627">
                                            <p:txEl>
                                              <p:pRg st="6" end="6"/>
                                            </p:txEl>
                                          </p:spTgt>
                                        </p:tgtEl>
                                      </p:cBhvr>
                                    </p:animEffect>
                                    <p:anim calcmode="lin" valueType="num">
                                      <p:cBhvr>
                                        <p:cTn id="44" dur="1000" fill="hold"/>
                                        <p:tgtEl>
                                          <p:spTgt spid="15462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546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3">
            <a:extLst>
              <a:ext uri="{FF2B5EF4-FFF2-40B4-BE49-F238E27FC236}">
                <a16:creationId xmlns:a16="http://schemas.microsoft.com/office/drawing/2014/main" id="{1865C82C-8319-4A30-BA95-1B1CCD8BA82C}"/>
              </a:ext>
            </a:extLst>
          </p:cNvPr>
          <p:cNvSpPr>
            <a:spLocks noGrp="1" noChangeArrowheads="1"/>
          </p:cNvSpPr>
          <p:nvPr>
            <p:ph type="title"/>
          </p:nvPr>
        </p:nvSpPr>
        <p:spPr>
          <a:xfrm>
            <a:off x="454660" y="153254"/>
            <a:ext cx="7571740" cy="1116746"/>
          </a:xfrm>
        </p:spPr>
        <p:txBody>
          <a:bodyPr>
            <a:normAutofit fontScale="90000"/>
          </a:bodyPr>
          <a:lstStyle/>
          <a:p>
            <a:pPr eaLnBrk="1" hangingPunct="1"/>
            <a:r>
              <a:rPr lang="en-US" altLang="zh-CN" dirty="0">
                <a:solidFill>
                  <a:schemeClr val="tx1"/>
                </a:solidFill>
                <a:ea typeface="宋体" panose="02010600030101010101" pitchFamily="2" charset="-122"/>
              </a:rPr>
              <a:t>One-sided </a:t>
            </a:r>
            <a:r>
              <a:rPr lang="en-US" altLang="zh-CN" i="1" dirty="0">
                <a:solidFill>
                  <a:schemeClr val="tx1"/>
                </a:solidFill>
                <a:ea typeface="宋体" panose="02010600030101010101" pitchFamily="2" charset="-122"/>
              </a:rPr>
              <a:t>P</a:t>
            </a:r>
            <a:r>
              <a:rPr lang="en-US" altLang="zh-CN" dirty="0">
                <a:solidFill>
                  <a:schemeClr val="tx1"/>
                </a:solidFill>
                <a:ea typeface="宋体" panose="02010600030101010101" pitchFamily="2" charset="-122"/>
              </a:rPr>
              <a:t>-value for </a:t>
            </a:r>
            <a:r>
              <a:rPr lang="en-US" altLang="zh-CN" i="1" dirty="0" err="1">
                <a:solidFill>
                  <a:schemeClr val="tx1"/>
                </a:solidFill>
                <a:ea typeface="宋体" panose="02010600030101010101" pitchFamily="2" charset="-122"/>
              </a:rPr>
              <a:t>z</a:t>
            </a:r>
            <a:r>
              <a:rPr lang="en-US" altLang="zh-CN" baseline="-25000" dirty="0" err="1">
                <a:solidFill>
                  <a:schemeClr val="tx1"/>
                </a:solidFill>
                <a:ea typeface="宋体" panose="02010600030101010101" pitchFamily="2" charset="-122"/>
              </a:rPr>
              <a:t>stat</a:t>
            </a:r>
            <a:r>
              <a:rPr lang="en-US" altLang="zh-CN" dirty="0">
                <a:solidFill>
                  <a:schemeClr val="tx1"/>
                </a:solidFill>
                <a:ea typeface="宋体" panose="02010600030101010101" pitchFamily="2" charset="-122"/>
              </a:rPr>
              <a:t> of 0.6</a:t>
            </a:r>
          </a:p>
        </p:txBody>
      </p:sp>
      <p:pic>
        <p:nvPicPr>
          <p:cNvPr id="23555" name="Picture 5">
            <a:extLst>
              <a:ext uri="{FF2B5EF4-FFF2-40B4-BE49-F238E27FC236}">
                <a16:creationId xmlns:a16="http://schemas.microsoft.com/office/drawing/2014/main" id="{C20EB921-EA59-47BB-8741-940E62D30595}"/>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1371600"/>
            <a:ext cx="8839200" cy="4635500"/>
          </a:xfrm>
          <a:noFill/>
        </p:spPr>
      </p:pic>
      <p:sp>
        <p:nvSpPr>
          <p:cNvPr id="23556" name="Rectangle 6">
            <a:extLst>
              <a:ext uri="{FF2B5EF4-FFF2-40B4-BE49-F238E27FC236}">
                <a16:creationId xmlns:a16="http://schemas.microsoft.com/office/drawing/2014/main" id="{8CB68714-E7C1-48A8-92C1-6EE4205F55FF}"/>
              </a:ext>
            </a:extLst>
          </p:cNvPr>
          <p:cNvSpPr>
            <a:spLocks noChangeArrowheads="1"/>
          </p:cNvSpPr>
          <p:nvPr/>
        </p:nvSpPr>
        <p:spPr bwMode="auto">
          <a:xfrm>
            <a:off x="6457950" y="1504950"/>
            <a:ext cx="184150" cy="530225"/>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zh-CN" altLang="zh-CN"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0" rIns="0" bIns="0" rtlCol="0">
            <a:spAutoFit/>
          </a:bodyPr>
          <a:lstStyle>
            <a:defPPr>
              <a:defRPr lang="zh-CN"/>
            </a:defPPr>
            <a:lvl1pPr marL="0" algn="l" defTabSz="685800" rtl="0" eaLnBrk="1" latinLnBrk="0" hangingPunct="1">
              <a:defRPr sz="1050" b="0" i="0" kern="1200">
                <a:solidFill>
                  <a:schemeClr val="tx1"/>
                </a:solidFill>
                <a:latin typeface="Arial"/>
                <a:ea typeface="+mn-ea"/>
                <a:cs typeface="Arial"/>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4288"/>
            <a:fld id="{81D60167-4931-47E6-BA6A-407CBD079E47}" type="slidenum">
              <a:rPr lang="en-US" altLang="zh-CN" smtClean="0"/>
              <a:pPr marL="84288"/>
              <a:t>2</a:t>
            </a:fld>
            <a:endParaRPr dirty="0"/>
          </a:p>
        </p:txBody>
      </p:sp>
      <p:sp>
        <p:nvSpPr>
          <p:cNvPr id="9" name="文本框 8">
            <a:extLst>
              <a:ext uri="{FF2B5EF4-FFF2-40B4-BE49-F238E27FC236}">
                <a16:creationId xmlns:a16="http://schemas.microsoft.com/office/drawing/2014/main" id="{A58D9C78-F6A7-4CB7-8A6C-05F89EE673C4}"/>
              </a:ext>
            </a:extLst>
          </p:cNvPr>
          <p:cNvSpPr txBox="1"/>
          <p:nvPr/>
        </p:nvSpPr>
        <p:spPr>
          <a:xfrm>
            <a:off x="2445444" y="4673813"/>
            <a:ext cx="3638296" cy="280974"/>
          </a:xfrm>
          <a:prstGeom prst="rect">
            <a:avLst/>
          </a:prstGeom>
          <a:noFill/>
        </p:spPr>
        <p:txBody>
          <a:bodyPr wrap="square">
            <a:spAutoFit/>
          </a:bodyPr>
          <a:lstStyle/>
          <a:p>
            <a:pPr algn="l"/>
            <a:r>
              <a:rPr lang="pt-BR" altLang="zh-CN" sz="1226" dirty="0">
                <a:latin typeface="Roboto"/>
              </a:rPr>
              <a:t>Trump’s 2,000 Lies – A Documentary</a:t>
            </a:r>
          </a:p>
        </p:txBody>
      </p:sp>
      <p:pic>
        <p:nvPicPr>
          <p:cNvPr id="19" name="图片 18">
            <a:extLst>
              <a:ext uri="{FF2B5EF4-FFF2-40B4-BE49-F238E27FC236}">
                <a16:creationId xmlns:a16="http://schemas.microsoft.com/office/drawing/2014/main" id="{FDA14AE8-E510-4440-8807-D34DFE87E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98" y="825500"/>
            <a:ext cx="8089722" cy="476884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7">
            <a:extLst>
              <a:ext uri="{FF2B5EF4-FFF2-40B4-BE49-F238E27FC236}">
                <a16:creationId xmlns:a16="http://schemas.microsoft.com/office/drawing/2014/main" id="{7F22BA7C-6535-4D76-A0EB-7E166F62BFA8}"/>
              </a:ext>
            </a:extLst>
          </p:cNvPr>
          <p:cNvSpPr>
            <a:spLocks noGrp="1" noChangeArrowheads="1"/>
          </p:cNvSpPr>
          <p:nvPr>
            <p:ph type="title"/>
          </p:nvPr>
        </p:nvSpPr>
        <p:spPr>
          <a:xfrm>
            <a:off x="588010" y="204054"/>
            <a:ext cx="7686040" cy="986571"/>
          </a:xfrm>
        </p:spPr>
        <p:txBody>
          <a:bodyPr>
            <a:normAutofit fontScale="90000"/>
          </a:bodyPr>
          <a:lstStyle/>
          <a:p>
            <a:pPr eaLnBrk="1" hangingPunct="1"/>
            <a:r>
              <a:rPr lang="en-US" altLang="zh-CN" dirty="0">
                <a:solidFill>
                  <a:schemeClr val="tx1"/>
                </a:solidFill>
                <a:ea typeface="宋体" panose="02010600030101010101" pitchFamily="2" charset="-122"/>
              </a:rPr>
              <a:t>One-sided</a:t>
            </a:r>
            <a:r>
              <a:rPr lang="en-US" altLang="zh-CN" i="1" dirty="0">
                <a:solidFill>
                  <a:schemeClr val="tx1"/>
                </a:solidFill>
                <a:ea typeface="宋体" panose="02010600030101010101" pitchFamily="2" charset="-122"/>
              </a:rPr>
              <a:t> P</a:t>
            </a:r>
            <a:r>
              <a:rPr lang="en-US" altLang="zh-CN" dirty="0">
                <a:solidFill>
                  <a:schemeClr val="tx1"/>
                </a:solidFill>
                <a:ea typeface="宋体" panose="02010600030101010101" pitchFamily="2" charset="-122"/>
              </a:rPr>
              <a:t>-value for </a:t>
            </a:r>
            <a:r>
              <a:rPr lang="en-US" altLang="zh-CN" i="1" dirty="0" err="1">
                <a:solidFill>
                  <a:schemeClr val="tx1"/>
                </a:solidFill>
                <a:ea typeface="宋体" panose="02010600030101010101" pitchFamily="2" charset="-122"/>
              </a:rPr>
              <a:t>z</a:t>
            </a:r>
            <a:r>
              <a:rPr lang="en-US" altLang="zh-CN" baseline="-25000" dirty="0" err="1">
                <a:solidFill>
                  <a:schemeClr val="tx1"/>
                </a:solidFill>
                <a:ea typeface="宋体" panose="02010600030101010101" pitchFamily="2" charset="-122"/>
              </a:rPr>
              <a:t>stat</a:t>
            </a:r>
            <a:r>
              <a:rPr lang="en-US" altLang="zh-CN" dirty="0">
                <a:solidFill>
                  <a:schemeClr val="tx1"/>
                </a:solidFill>
                <a:ea typeface="宋体" panose="02010600030101010101" pitchFamily="2" charset="-122"/>
              </a:rPr>
              <a:t> of 3.0</a:t>
            </a:r>
          </a:p>
        </p:txBody>
      </p:sp>
      <p:pic>
        <p:nvPicPr>
          <p:cNvPr id="24578" name="Picture 5">
            <a:extLst>
              <a:ext uri="{FF2B5EF4-FFF2-40B4-BE49-F238E27FC236}">
                <a16:creationId xmlns:a16="http://schemas.microsoft.com/office/drawing/2014/main" id="{61109A46-3D9D-44CD-A4F8-790320F4BABF}"/>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1273175"/>
            <a:ext cx="8693150" cy="47498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1B5B76D-42C5-46CB-9246-6C406370E031}"/>
              </a:ext>
            </a:extLst>
          </p:cNvPr>
          <p:cNvSpPr>
            <a:spLocks noGrp="1" noChangeArrowheads="1"/>
          </p:cNvSpPr>
          <p:nvPr>
            <p:ph type="title"/>
          </p:nvPr>
        </p:nvSpPr>
        <p:spPr/>
        <p:txBody>
          <a:bodyPr/>
          <a:lstStyle/>
          <a:p>
            <a:pPr eaLnBrk="1" hangingPunct="1"/>
            <a:r>
              <a:rPr lang="en-US" altLang="zh-CN" sz="4800">
                <a:ea typeface="宋体" panose="02010600030101010101" pitchFamily="2" charset="-122"/>
              </a:rPr>
              <a:t>Two-Sided </a:t>
            </a:r>
            <a:r>
              <a:rPr lang="en-US" altLang="zh-CN" sz="4800" i="1">
                <a:ea typeface="宋体" panose="02010600030101010101" pitchFamily="2" charset="-122"/>
              </a:rPr>
              <a:t>P</a:t>
            </a:r>
            <a:r>
              <a:rPr lang="en-US" altLang="zh-CN" sz="4800">
                <a:ea typeface="宋体" panose="02010600030101010101" pitchFamily="2" charset="-122"/>
              </a:rPr>
              <a:t>-Value</a:t>
            </a:r>
          </a:p>
        </p:txBody>
      </p:sp>
      <p:sp>
        <p:nvSpPr>
          <p:cNvPr id="25603" name="Rectangle 3">
            <a:extLst>
              <a:ext uri="{FF2B5EF4-FFF2-40B4-BE49-F238E27FC236}">
                <a16:creationId xmlns:a16="http://schemas.microsoft.com/office/drawing/2014/main" id="{BA9D879E-B2F3-4270-A91D-B794F25866B3}"/>
              </a:ext>
            </a:extLst>
          </p:cNvPr>
          <p:cNvSpPr>
            <a:spLocks noGrp="1" noChangeArrowheads="1"/>
          </p:cNvSpPr>
          <p:nvPr>
            <p:ph type="body" sz="half" idx="1"/>
          </p:nvPr>
        </p:nvSpPr>
        <p:spPr>
          <a:xfrm>
            <a:off x="457200" y="1600200"/>
            <a:ext cx="3744913" cy="4525963"/>
          </a:xfrm>
        </p:spPr>
        <p:txBody>
          <a:bodyPr>
            <a:normAutofit/>
          </a:bodyPr>
          <a:lstStyle/>
          <a:p>
            <a:pPr eaLnBrk="1" hangingPunct="1"/>
            <a:r>
              <a:rPr lang="en-US" altLang="zh-CN" sz="2800" dirty="0">
                <a:ea typeface="宋体" panose="02010600030101010101" pitchFamily="2" charset="-122"/>
              </a:rPr>
              <a:t>One-sided </a:t>
            </a: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a:t>
            </a:r>
            <a:r>
              <a:rPr lang="en-US" altLang="zh-CN" sz="2800" dirty="0">
                <a:ea typeface="宋体" panose="02010600030101010101" pitchFamily="2" charset="-122"/>
                <a:sym typeface="Symbol" panose="05050102010706020507" pitchFamily="18" charset="2"/>
              </a:rPr>
              <a:t> AUC in tail beyond </a:t>
            </a:r>
            <a:r>
              <a:rPr lang="en-US" altLang="zh-CN" sz="2800" dirty="0" err="1">
                <a:ea typeface="宋体" panose="02010600030101010101" pitchFamily="2" charset="-122"/>
                <a:sym typeface="Symbol" panose="05050102010706020507" pitchFamily="18" charset="2"/>
              </a:rPr>
              <a:t>z</a:t>
            </a:r>
            <a:r>
              <a:rPr lang="en-US" altLang="zh-CN" sz="2800" baseline="-25000" dirty="0" err="1">
                <a:ea typeface="宋体" panose="02010600030101010101" pitchFamily="2" charset="-122"/>
                <a:sym typeface="Symbol" panose="05050102010706020507" pitchFamily="18" charset="2"/>
              </a:rPr>
              <a:t>stat</a:t>
            </a:r>
            <a:r>
              <a:rPr lang="en-US" altLang="zh-CN" sz="2800" dirty="0">
                <a:ea typeface="宋体" panose="02010600030101010101" pitchFamily="2" charset="-122"/>
                <a:sym typeface="Symbol" panose="05050102010706020507" pitchFamily="18" charset="2"/>
              </a:rPr>
              <a:t> </a:t>
            </a:r>
          </a:p>
          <a:p>
            <a:pPr eaLnBrk="1" hangingPunct="1"/>
            <a:r>
              <a:rPr lang="en-US" altLang="zh-CN" sz="2800" dirty="0">
                <a:ea typeface="宋体" panose="02010600030101010101" pitchFamily="2" charset="-122"/>
                <a:sym typeface="Symbol" panose="05050102010706020507" pitchFamily="18" charset="2"/>
              </a:rPr>
              <a:t>Two-sided </a:t>
            </a: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a:t>
            </a:r>
            <a:r>
              <a:rPr lang="en-US" altLang="zh-CN" sz="2800" dirty="0">
                <a:ea typeface="宋体" panose="02010600030101010101" pitchFamily="2" charset="-122"/>
                <a:sym typeface="Symbol" panose="05050102010706020507" pitchFamily="18" charset="2"/>
              </a:rPr>
              <a:t> consider potential deviations in both directions  double the one-sided </a:t>
            </a:r>
            <a:r>
              <a:rPr lang="en-US" altLang="zh-CN" sz="2800" i="1" dirty="0">
                <a:ea typeface="宋体" panose="02010600030101010101" pitchFamily="2" charset="-122"/>
                <a:sym typeface="Symbol" panose="05050102010706020507" pitchFamily="18" charset="2"/>
              </a:rPr>
              <a:t>P</a:t>
            </a:r>
            <a:r>
              <a:rPr lang="en-US" altLang="zh-CN" sz="2800" dirty="0">
                <a:ea typeface="宋体" panose="02010600030101010101" pitchFamily="2" charset="-122"/>
                <a:sym typeface="Symbol" panose="05050102010706020507" pitchFamily="18" charset="2"/>
              </a:rPr>
              <a:t>-value</a:t>
            </a:r>
            <a:endParaRPr lang="en-US" altLang="zh-CN" sz="2800" dirty="0">
              <a:ea typeface="宋体" panose="02010600030101010101" pitchFamily="2" charset="-122"/>
            </a:endParaRPr>
          </a:p>
        </p:txBody>
      </p:sp>
      <p:pic>
        <p:nvPicPr>
          <p:cNvPr id="25604" name="Picture 12">
            <a:extLst>
              <a:ext uri="{FF2B5EF4-FFF2-40B4-BE49-F238E27FC236}">
                <a16:creationId xmlns:a16="http://schemas.microsoft.com/office/drawing/2014/main" id="{AF84A733-0033-49D9-9BEC-909F5D956FB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78375" y="1628775"/>
            <a:ext cx="3935413" cy="2046288"/>
          </a:xfrm>
          <a:noFill/>
          <a:ln w="6350">
            <a:solidFill>
              <a:schemeClr val="tx1"/>
            </a:solidFill>
            <a:miter lim="800000"/>
            <a:headEnd/>
            <a:tailEnd/>
          </a:ln>
        </p:spPr>
      </p:pic>
      <p:sp>
        <p:nvSpPr>
          <p:cNvPr id="25605" name="Text Box 14">
            <a:extLst>
              <a:ext uri="{FF2B5EF4-FFF2-40B4-BE49-F238E27FC236}">
                <a16:creationId xmlns:a16="http://schemas.microsoft.com/office/drawing/2014/main" id="{88FDACA0-D0FB-4020-85EB-A5B2EC889F41}"/>
              </a:ext>
            </a:extLst>
          </p:cNvPr>
          <p:cNvSpPr txBox="1">
            <a:spLocks noChangeArrowheads="1"/>
          </p:cNvSpPr>
          <p:nvPr/>
        </p:nvSpPr>
        <p:spPr bwMode="auto">
          <a:xfrm>
            <a:off x="4510088" y="3894138"/>
            <a:ext cx="43497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Symbol" panose="05050102010706020507" pitchFamily="18" charset="2"/>
              </a:rPr>
              <a:t>Examples: If one-sided </a:t>
            </a:r>
            <a:r>
              <a:rPr kumimoji="0" lang="en-US" altLang="zh-CN" sz="28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P</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 0.0010, then two-sided </a:t>
            </a:r>
            <a:r>
              <a:rPr kumimoji="0" lang="en-US" altLang="zh-CN" sz="28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P</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 2 × 0.0010 = 0.0020. If one-sided </a:t>
            </a:r>
            <a:r>
              <a:rPr kumimoji="0" lang="en-US" altLang="zh-CN" sz="28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P </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0.2743, then two-sided </a:t>
            </a:r>
            <a:r>
              <a:rPr kumimoji="0" lang="en-US" altLang="zh-CN" sz="28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P</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 2 × 0.2743 = 0.5486.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60B7B14-8973-4859-9C21-B42FEF726924}"/>
              </a:ext>
            </a:extLst>
          </p:cNvPr>
          <p:cNvSpPr>
            <a:spLocks noGrp="1" noChangeArrowheads="1"/>
          </p:cNvSpPr>
          <p:nvPr>
            <p:ph type="title"/>
          </p:nvPr>
        </p:nvSpPr>
        <p:spPr>
          <a:xfrm>
            <a:off x="822960" y="286605"/>
            <a:ext cx="7543800" cy="1053246"/>
          </a:xfrm>
        </p:spPr>
        <p:txBody>
          <a:bodyPr/>
          <a:lstStyle/>
          <a:p>
            <a:pPr eaLnBrk="1" hangingPunct="1"/>
            <a:r>
              <a:rPr lang="en-US" altLang="zh-CN" sz="5400" dirty="0">
                <a:ea typeface="宋体" panose="02010600030101010101" pitchFamily="2" charset="-122"/>
              </a:rPr>
              <a:t>Interpretation </a:t>
            </a:r>
          </a:p>
        </p:txBody>
      </p:sp>
      <p:sp>
        <p:nvSpPr>
          <p:cNvPr id="156675" name="Rectangle 3">
            <a:extLst>
              <a:ext uri="{FF2B5EF4-FFF2-40B4-BE49-F238E27FC236}">
                <a16:creationId xmlns:a16="http://schemas.microsoft.com/office/drawing/2014/main" id="{95ABA4B1-E1C6-48C0-8A54-266EFD939691}"/>
              </a:ext>
            </a:extLst>
          </p:cNvPr>
          <p:cNvSpPr>
            <a:spLocks noGrp="1" noChangeArrowheads="1"/>
          </p:cNvSpPr>
          <p:nvPr>
            <p:ph idx="1"/>
          </p:nvPr>
        </p:nvSpPr>
        <p:spPr>
          <a:xfrm>
            <a:off x="457200" y="1530350"/>
            <a:ext cx="8229600" cy="4830763"/>
          </a:xfrm>
        </p:spPr>
        <p:txBody>
          <a:bodyPr>
            <a:normAutofit/>
          </a:bodyPr>
          <a:lstStyle/>
          <a:p>
            <a:pPr eaLnBrk="1" hangingPunct="1"/>
            <a:r>
              <a:rPr lang="en-US" altLang="zh-CN" sz="3600" i="1" dirty="0">
                <a:ea typeface="宋体" panose="02010600030101010101" pitchFamily="2" charset="-122"/>
              </a:rPr>
              <a:t>P</a:t>
            </a:r>
            <a:r>
              <a:rPr lang="en-US" altLang="zh-CN" sz="3600" dirty="0">
                <a:ea typeface="宋体" panose="02010600030101010101" pitchFamily="2" charset="-122"/>
              </a:rPr>
              <a:t>-value answer the question: What is the probability of the observed test statistic … </a:t>
            </a:r>
            <a:r>
              <a:rPr lang="en-US" altLang="zh-CN" sz="3600" b="1" dirty="0">
                <a:ea typeface="宋体" panose="02010600030101010101" pitchFamily="2" charset="-122"/>
              </a:rPr>
              <a:t>when </a:t>
            </a:r>
            <a:r>
              <a:rPr lang="en-US" altLang="zh-CN" sz="3600" b="1" i="1" dirty="0">
                <a:ea typeface="宋体" panose="02010600030101010101" pitchFamily="2" charset="-122"/>
              </a:rPr>
              <a:t>H</a:t>
            </a:r>
            <a:r>
              <a:rPr lang="en-US" altLang="zh-CN" sz="3600" b="1" baseline="-25000" dirty="0">
                <a:ea typeface="宋体" panose="02010600030101010101" pitchFamily="2" charset="-122"/>
              </a:rPr>
              <a:t>0</a:t>
            </a:r>
            <a:r>
              <a:rPr lang="en-US" altLang="zh-CN" sz="3600" b="1" i="1" dirty="0">
                <a:ea typeface="宋体" panose="02010600030101010101" pitchFamily="2" charset="-122"/>
              </a:rPr>
              <a:t> is true</a:t>
            </a:r>
            <a:r>
              <a:rPr lang="en-US" altLang="zh-CN" sz="3600" b="1" dirty="0">
                <a:ea typeface="宋体" panose="02010600030101010101" pitchFamily="2" charset="-122"/>
              </a:rPr>
              <a:t>?</a:t>
            </a:r>
            <a:r>
              <a:rPr lang="en-US" altLang="zh-CN" sz="3600" dirty="0">
                <a:ea typeface="宋体" panose="02010600030101010101" pitchFamily="2" charset="-122"/>
                <a:sym typeface="Symbol" panose="05050102010706020507" pitchFamily="18" charset="2"/>
              </a:rPr>
              <a:t>  </a:t>
            </a:r>
          </a:p>
          <a:p>
            <a:pPr eaLnBrk="1" hangingPunct="1"/>
            <a:r>
              <a:rPr lang="en-US" altLang="zh-CN" sz="3600" dirty="0">
                <a:ea typeface="宋体" panose="02010600030101010101" pitchFamily="2" charset="-122"/>
                <a:sym typeface="Symbol" panose="05050102010706020507" pitchFamily="18" charset="2"/>
              </a:rPr>
              <a:t>Thus, smaller and smaller </a:t>
            </a:r>
            <a:r>
              <a:rPr lang="en-US" altLang="zh-CN" sz="3600" i="1" dirty="0">
                <a:ea typeface="宋体" panose="02010600030101010101" pitchFamily="2" charset="-122"/>
                <a:sym typeface="Symbol" panose="05050102010706020507" pitchFamily="18" charset="2"/>
              </a:rPr>
              <a:t>P</a:t>
            </a:r>
            <a:r>
              <a:rPr lang="en-US" altLang="zh-CN" sz="3600" dirty="0">
                <a:ea typeface="宋体" panose="02010600030101010101" pitchFamily="2" charset="-122"/>
                <a:sym typeface="Symbol" panose="05050102010706020507" pitchFamily="18" charset="2"/>
              </a:rPr>
              <a:t>-values provide stronger and stronger evidence against </a:t>
            </a:r>
            <a:r>
              <a:rPr lang="en-US" altLang="zh-CN" sz="3600" i="1" dirty="0">
                <a:ea typeface="宋体" panose="02010600030101010101" pitchFamily="2" charset="-122"/>
                <a:sym typeface="Symbol" panose="05050102010706020507" pitchFamily="18" charset="2"/>
              </a:rPr>
              <a:t>H</a:t>
            </a:r>
            <a:r>
              <a:rPr lang="en-US" altLang="zh-CN" sz="3600" baseline="-25000" dirty="0">
                <a:ea typeface="宋体" panose="02010600030101010101" pitchFamily="2" charset="-122"/>
                <a:sym typeface="Symbol" panose="05050102010706020507" pitchFamily="18" charset="2"/>
              </a:rPr>
              <a:t>0</a:t>
            </a:r>
          </a:p>
          <a:p>
            <a:pPr eaLnBrk="1" hangingPunct="1"/>
            <a:r>
              <a:rPr lang="en-US" altLang="zh-CN" sz="3600" dirty="0">
                <a:ea typeface="宋体" panose="02010600030101010101" pitchFamily="2" charset="-122"/>
                <a:sym typeface="Symbol" panose="05050102010706020507" pitchFamily="18" charset="2"/>
              </a:rPr>
              <a:t>Small </a:t>
            </a:r>
            <a:r>
              <a:rPr lang="en-US" altLang="zh-CN" sz="3600" i="1" dirty="0">
                <a:ea typeface="宋体" panose="02010600030101010101" pitchFamily="2" charset="-122"/>
                <a:sym typeface="Symbol" panose="05050102010706020507" pitchFamily="18" charset="2"/>
              </a:rPr>
              <a:t>P</a:t>
            </a:r>
            <a:r>
              <a:rPr lang="en-US" altLang="zh-CN" sz="3600" dirty="0">
                <a:ea typeface="宋体" panose="02010600030101010101" pitchFamily="2" charset="-122"/>
                <a:sym typeface="Symbol" panose="05050102010706020507" pitchFamily="18" charset="2"/>
              </a:rPr>
              <a:t>-value  strong evidence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667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667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667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4119BEA-CFA5-4940-A72B-D0B246185118}"/>
              </a:ext>
            </a:extLst>
          </p:cNvPr>
          <p:cNvSpPr>
            <a:spLocks noGrp="1" noChangeArrowheads="1"/>
          </p:cNvSpPr>
          <p:nvPr>
            <p:ph type="title"/>
          </p:nvPr>
        </p:nvSpPr>
        <p:spPr>
          <a:xfrm>
            <a:off x="822960" y="286605"/>
            <a:ext cx="7543800" cy="964346"/>
          </a:xfrm>
        </p:spPr>
        <p:txBody>
          <a:bodyPr/>
          <a:lstStyle/>
          <a:p>
            <a:pPr eaLnBrk="1" hangingPunct="1"/>
            <a:r>
              <a:rPr lang="en-US" altLang="zh-CN" dirty="0">
                <a:ea typeface="宋体" panose="02010600030101010101" pitchFamily="2" charset="-122"/>
              </a:rPr>
              <a:t>Interpretation </a:t>
            </a:r>
          </a:p>
        </p:txBody>
      </p:sp>
      <p:sp>
        <p:nvSpPr>
          <p:cNvPr id="239619" name="Rectangle 3">
            <a:extLst>
              <a:ext uri="{FF2B5EF4-FFF2-40B4-BE49-F238E27FC236}">
                <a16:creationId xmlns:a16="http://schemas.microsoft.com/office/drawing/2014/main" id="{20C614AE-1BFE-4F04-B0C5-6B6BD543D775}"/>
              </a:ext>
            </a:extLst>
          </p:cNvPr>
          <p:cNvSpPr>
            <a:spLocks noGrp="1" noChangeArrowheads="1"/>
          </p:cNvSpPr>
          <p:nvPr>
            <p:ph idx="1"/>
          </p:nvPr>
        </p:nvSpPr>
        <p:spPr>
          <a:xfrm>
            <a:off x="457200" y="1328738"/>
            <a:ext cx="8229600" cy="4567237"/>
          </a:xfrm>
        </p:spPr>
        <p:txBody>
          <a:bodyPr>
            <a:normAutofit lnSpcReduction="10000"/>
          </a:bodyPr>
          <a:lstStyle/>
          <a:p>
            <a:pPr eaLnBrk="1" hangingPunct="1">
              <a:buFontTx/>
              <a:buNone/>
              <a:defRPr/>
            </a:pPr>
            <a:r>
              <a:rPr lang="en-US" sz="2800" b="1" dirty="0">
                <a:sym typeface="Symbol" pitchFamily="18" charset="2"/>
              </a:rPr>
              <a:t>Conventions*</a:t>
            </a:r>
            <a:endParaRPr lang="en-US" sz="2800" b="1" dirty="0">
              <a:effectLst>
                <a:outerShdw blurRad="38100" dist="38100" dir="2700000" algn="tl">
                  <a:srgbClr val="C0C0C0"/>
                </a:outerShdw>
              </a:effectLst>
              <a:sym typeface="Symbol" pitchFamily="18" charset="2"/>
            </a:endParaRPr>
          </a:p>
          <a:p>
            <a:pPr eaLnBrk="1" hangingPunct="1">
              <a:buFontTx/>
              <a:buNone/>
              <a:defRPr/>
            </a:pPr>
            <a:r>
              <a:rPr lang="en-US" sz="2800" i="1" dirty="0"/>
              <a:t>P</a:t>
            </a:r>
            <a:r>
              <a:rPr lang="en-US" sz="2800" dirty="0"/>
              <a:t> &gt; 0.10 </a:t>
            </a:r>
            <a:r>
              <a:rPr lang="en-US" sz="2800" dirty="0">
                <a:sym typeface="Symbol" pitchFamily="18" charset="2"/>
              </a:rPr>
              <a:t> non-significant evidence against </a:t>
            </a:r>
            <a:r>
              <a:rPr lang="en-US" sz="2800" i="1" dirty="0">
                <a:sym typeface="Symbol" pitchFamily="18" charset="2"/>
              </a:rPr>
              <a:t>H</a:t>
            </a:r>
            <a:r>
              <a:rPr lang="en-US" sz="2800" baseline="-25000" dirty="0">
                <a:sym typeface="Symbol" pitchFamily="18" charset="2"/>
              </a:rPr>
              <a:t>0</a:t>
            </a:r>
            <a:endParaRPr lang="en-US" sz="2800" dirty="0">
              <a:sym typeface="Symbol" pitchFamily="18" charset="2"/>
            </a:endParaRPr>
          </a:p>
          <a:p>
            <a:pPr eaLnBrk="1" hangingPunct="1">
              <a:buFontTx/>
              <a:buNone/>
              <a:defRPr/>
            </a:pPr>
            <a:r>
              <a:rPr lang="en-US" sz="2800" dirty="0">
                <a:sym typeface="Symbol" pitchFamily="18" charset="2"/>
              </a:rPr>
              <a:t>0.05 &lt; </a:t>
            </a:r>
            <a:r>
              <a:rPr lang="en-US" sz="2800" i="1" dirty="0">
                <a:sym typeface="Symbol" pitchFamily="18" charset="2"/>
              </a:rPr>
              <a:t>P</a:t>
            </a:r>
            <a:r>
              <a:rPr lang="en-US" sz="2800" dirty="0">
                <a:sym typeface="Symbol" pitchFamily="18" charset="2"/>
              </a:rPr>
              <a:t>  0.10  marginally significant evidence</a:t>
            </a:r>
          </a:p>
          <a:p>
            <a:pPr eaLnBrk="1" hangingPunct="1">
              <a:buFontTx/>
              <a:buNone/>
              <a:defRPr/>
            </a:pPr>
            <a:r>
              <a:rPr lang="en-US" sz="2800" dirty="0">
                <a:sym typeface="Symbol" pitchFamily="18" charset="2"/>
              </a:rPr>
              <a:t>0.01 &lt; </a:t>
            </a:r>
            <a:r>
              <a:rPr lang="en-US" sz="2800" i="1" dirty="0">
                <a:sym typeface="Symbol" pitchFamily="18" charset="2"/>
              </a:rPr>
              <a:t>P </a:t>
            </a:r>
            <a:r>
              <a:rPr lang="en-US" sz="2800" dirty="0">
                <a:sym typeface="Symbol" pitchFamily="18" charset="2"/>
              </a:rPr>
              <a:t> 0.05  significant evidence against </a:t>
            </a:r>
            <a:r>
              <a:rPr lang="en-US" sz="2800" i="1" dirty="0">
                <a:sym typeface="Symbol" pitchFamily="18" charset="2"/>
              </a:rPr>
              <a:t>H</a:t>
            </a:r>
            <a:r>
              <a:rPr lang="en-US" sz="2800" baseline="-25000" dirty="0">
                <a:sym typeface="Symbol" pitchFamily="18" charset="2"/>
              </a:rPr>
              <a:t>0</a:t>
            </a:r>
            <a:r>
              <a:rPr lang="en-US" sz="2800" dirty="0">
                <a:sym typeface="Symbol" pitchFamily="18" charset="2"/>
              </a:rPr>
              <a:t> </a:t>
            </a:r>
          </a:p>
          <a:p>
            <a:pPr eaLnBrk="1" hangingPunct="1">
              <a:buFontTx/>
              <a:buNone/>
              <a:defRPr/>
            </a:pPr>
            <a:r>
              <a:rPr lang="en-US" sz="2800" i="1" dirty="0">
                <a:sym typeface="Symbol" pitchFamily="18" charset="2"/>
              </a:rPr>
              <a:t>P</a:t>
            </a:r>
            <a:r>
              <a:rPr lang="en-US" sz="2800" dirty="0">
                <a:sym typeface="Symbol" pitchFamily="18" charset="2"/>
              </a:rPr>
              <a:t>  0.01  highly significant evidence against </a:t>
            </a:r>
            <a:r>
              <a:rPr lang="en-US" sz="2800" i="1" dirty="0">
                <a:sym typeface="Symbol" pitchFamily="18" charset="2"/>
              </a:rPr>
              <a:t>H</a:t>
            </a:r>
            <a:r>
              <a:rPr lang="en-US" sz="2800" baseline="-25000" dirty="0">
                <a:sym typeface="Symbol" pitchFamily="18" charset="2"/>
              </a:rPr>
              <a:t>0</a:t>
            </a:r>
            <a:r>
              <a:rPr lang="en-US" sz="2800" dirty="0">
                <a:sym typeface="Symbol" pitchFamily="18" charset="2"/>
              </a:rPr>
              <a:t> </a:t>
            </a:r>
          </a:p>
          <a:p>
            <a:pPr eaLnBrk="1" hangingPunct="1">
              <a:buFontTx/>
              <a:buNone/>
              <a:defRPr/>
            </a:pPr>
            <a:endParaRPr lang="en-US" sz="2800" dirty="0">
              <a:sym typeface="Symbol" pitchFamily="18" charset="2"/>
            </a:endParaRPr>
          </a:p>
          <a:p>
            <a:pPr eaLnBrk="1" hangingPunct="1">
              <a:buFontTx/>
              <a:buNone/>
              <a:defRPr/>
            </a:pPr>
            <a:r>
              <a:rPr lang="en-US" sz="2800" b="1" dirty="0">
                <a:sym typeface="Symbol" pitchFamily="18" charset="2"/>
              </a:rPr>
              <a:t>Examples</a:t>
            </a:r>
          </a:p>
          <a:p>
            <a:pPr lvl="1" eaLnBrk="1" hangingPunct="1">
              <a:buFontTx/>
              <a:buNone/>
              <a:defRPr/>
            </a:pPr>
            <a:r>
              <a:rPr lang="en-US" i="1" dirty="0">
                <a:sym typeface="Symbol" pitchFamily="18" charset="2"/>
              </a:rPr>
              <a:t>P =</a:t>
            </a:r>
            <a:r>
              <a:rPr lang="en-US" dirty="0">
                <a:sym typeface="Symbol" pitchFamily="18" charset="2"/>
              </a:rPr>
              <a:t>.27 </a:t>
            </a:r>
            <a:r>
              <a:rPr lang="en-US" sz="2400" dirty="0">
                <a:sym typeface="Symbol" pitchFamily="18" charset="2"/>
              </a:rPr>
              <a:t> </a:t>
            </a:r>
            <a:r>
              <a:rPr lang="en-US" dirty="0">
                <a:sym typeface="Symbol" pitchFamily="18" charset="2"/>
              </a:rPr>
              <a:t>non-significant evidence against </a:t>
            </a:r>
            <a:r>
              <a:rPr lang="en-US" i="1" dirty="0">
                <a:sym typeface="Symbol" pitchFamily="18" charset="2"/>
              </a:rPr>
              <a:t>H</a:t>
            </a:r>
            <a:r>
              <a:rPr lang="en-US" baseline="-25000" dirty="0">
                <a:sym typeface="Symbol" pitchFamily="18" charset="2"/>
              </a:rPr>
              <a:t>0</a:t>
            </a:r>
            <a:r>
              <a:rPr lang="en-US" dirty="0">
                <a:sym typeface="Symbol" pitchFamily="18" charset="2"/>
              </a:rPr>
              <a:t> </a:t>
            </a:r>
          </a:p>
          <a:p>
            <a:pPr lvl="1" eaLnBrk="1" hangingPunct="1">
              <a:buFontTx/>
              <a:buNone/>
              <a:defRPr/>
            </a:pPr>
            <a:r>
              <a:rPr lang="en-US" i="1" dirty="0">
                <a:sym typeface="Symbol" pitchFamily="18" charset="2"/>
              </a:rPr>
              <a:t>P</a:t>
            </a:r>
            <a:r>
              <a:rPr lang="en-US" dirty="0">
                <a:sym typeface="Symbol" pitchFamily="18" charset="2"/>
              </a:rPr>
              <a:t> =.01 </a:t>
            </a:r>
            <a:r>
              <a:rPr lang="en-US" sz="2400" dirty="0">
                <a:sym typeface="Symbol" pitchFamily="18" charset="2"/>
              </a:rPr>
              <a:t> </a:t>
            </a:r>
            <a:r>
              <a:rPr lang="en-US" dirty="0">
                <a:sym typeface="Symbol" pitchFamily="18" charset="2"/>
              </a:rPr>
              <a:t>highly significant evidence against </a:t>
            </a:r>
            <a:r>
              <a:rPr lang="en-US" i="1" dirty="0">
                <a:sym typeface="Symbol" pitchFamily="18" charset="2"/>
              </a:rPr>
              <a:t>H</a:t>
            </a:r>
            <a:r>
              <a:rPr lang="en-US" baseline="-25000" dirty="0">
                <a:sym typeface="Symbol" pitchFamily="18" charset="2"/>
              </a:rPr>
              <a:t>0</a:t>
            </a:r>
            <a:r>
              <a:rPr lang="en-US" dirty="0">
                <a:sym typeface="Symbol" pitchFamily="18" charset="2"/>
              </a:rPr>
              <a:t> </a:t>
            </a:r>
          </a:p>
        </p:txBody>
      </p:sp>
      <p:sp>
        <p:nvSpPr>
          <p:cNvPr id="27652" name="Text Box 4">
            <a:extLst>
              <a:ext uri="{FF2B5EF4-FFF2-40B4-BE49-F238E27FC236}">
                <a16:creationId xmlns:a16="http://schemas.microsoft.com/office/drawing/2014/main" id="{D153B19D-4EC3-4448-A850-C4BE1C23C8BF}"/>
              </a:ext>
            </a:extLst>
          </p:cNvPr>
          <p:cNvSpPr txBox="1">
            <a:spLocks noChangeArrowheads="1"/>
          </p:cNvSpPr>
          <p:nvPr/>
        </p:nvSpPr>
        <p:spPr bwMode="auto">
          <a:xfrm>
            <a:off x="758825" y="6059488"/>
            <a:ext cx="7729538" cy="473075"/>
          </a:xfrm>
          <a:prstGeom prst="rect">
            <a:avLst/>
          </a:prstGeom>
          <a:solidFill>
            <a:schemeClr val="accent1"/>
          </a:solidFill>
          <a:ln w="1587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It is </a:t>
            </a: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unwise</a:t>
            </a: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to draw firm borders for “significance”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961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961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6" end="6"/>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23961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7" end="7"/>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23961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3961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32A06C7-C6A8-4801-8B26-9E5FC2B42317}"/>
              </a:ext>
            </a:extLst>
          </p:cNvPr>
          <p:cNvSpPr>
            <a:spLocks noGrp="1" noChangeArrowheads="1"/>
          </p:cNvSpPr>
          <p:nvPr>
            <p:ph type="title"/>
          </p:nvPr>
        </p:nvSpPr>
        <p:spPr>
          <a:xfrm>
            <a:off x="422910" y="242155"/>
            <a:ext cx="8105140" cy="1205646"/>
          </a:xfrm>
        </p:spPr>
        <p:txBody>
          <a:bodyPr/>
          <a:lstStyle/>
          <a:p>
            <a:pPr eaLnBrk="1" hangingPunct="1"/>
            <a:r>
              <a:rPr lang="en-US" altLang="zh-CN" sz="3600" dirty="0">
                <a:ea typeface="宋体" panose="02010600030101010101" pitchFamily="2" charset="-122"/>
                <a:cs typeface="Arial" panose="020B0604020202020204" pitchFamily="34" charset="0"/>
              </a:rPr>
              <a:t>§4</a:t>
            </a:r>
            <a:r>
              <a:rPr lang="en-US" altLang="zh-CN" sz="3600" dirty="0">
                <a:ea typeface="宋体" panose="02010600030101010101" pitchFamily="2" charset="-122"/>
              </a:rPr>
              <a:t>  </a:t>
            </a:r>
            <a:r>
              <a:rPr lang="el-GR" altLang="zh-CN" sz="3600" dirty="0">
                <a:cs typeface="Arial" panose="020B0604020202020204" pitchFamily="34" charset="0"/>
                <a:sym typeface="Symbol" panose="05050102010706020507" pitchFamily="18" charset="2"/>
              </a:rPr>
              <a:t>α</a:t>
            </a:r>
            <a:r>
              <a:rPr lang="en-US" altLang="zh-CN" sz="3600" dirty="0">
                <a:ea typeface="宋体" panose="02010600030101010101" pitchFamily="2" charset="-122"/>
                <a:cs typeface="Arial" panose="020B0604020202020204" pitchFamily="34" charset="0"/>
                <a:sym typeface="Symbol" panose="05050102010706020507" pitchFamily="18" charset="2"/>
              </a:rPr>
              <a:t>-</a:t>
            </a:r>
            <a:r>
              <a:rPr lang="en-US" altLang="zh-CN" sz="4000" dirty="0">
                <a:ea typeface="宋体" panose="02010600030101010101" pitchFamily="2" charset="-122"/>
              </a:rPr>
              <a:t>Level (Used in some situations)</a:t>
            </a:r>
          </a:p>
        </p:txBody>
      </p:sp>
      <p:sp>
        <p:nvSpPr>
          <p:cNvPr id="222211" name="Rectangle 3">
            <a:extLst>
              <a:ext uri="{FF2B5EF4-FFF2-40B4-BE49-F238E27FC236}">
                <a16:creationId xmlns:a16="http://schemas.microsoft.com/office/drawing/2014/main" id="{940E7141-ECF3-47DD-8EE2-E3028E7BC115}"/>
              </a:ext>
            </a:extLst>
          </p:cNvPr>
          <p:cNvSpPr>
            <a:spLocks noGrp="1" noChangeArrowheads="1"/>
          </p:cNvSpPr>
          <p:nvPr>
            <p:ph idx="1"/>
          </p:nvPr>
        </p:nvSpPr>
        <p:spPr/>
        <p:txBody>
          <a:bodyPr>
            <a:normAutofit/>
          </a:bodyPr>
          <a:lstStyle/>
          <a:p>
            <a:pPr eaLnBrk="1" hangingPunct="1"/>
            <a:r>
              <a:rPr lang="en-US" altLang="zh-CN" sz="2800" dirty="0">
                <a:ea typeface="宋体" panose="02010600030101010101" pitchFamily="2" charset="-122"/>
                <a:sym typeface="Symbol" panose="05050102010706020507" pitchFamily="18" charset="2"/>
              </a:rPr>
              <a:t>Let </a:t>
            </a:r>
            <a:r>
              <a:rPr lang="el-GR" altLang="zh-CN" sz="2800" dirty="0">
                <a:cs typeface="Arial" panose="020B0604020202020204" pitchFamily="34" charset="0"/>
                <a:sym typeface="Symbol" panose="05050102010706020507" pitchFamily="18" charset="2"/>
              </a:rPr>
              <a:t>α</a:t>
            </a:r>
            <a:r>
              <a:rPr lang="en-US" altLang="zh-CN" sz="2800" dirty="0">
                <a:ea typeface="宋体" panose="02010600030101010101" pitchFamily="2" charset="-122"/>
                <a:cs typeface="Arial" panose="020B0604020202020204" pitchFamily="34" charset="0"/>
                <a:sym typeface="Symbol" panose="05050102010706020507" pitchFamily="18" charset="2"/>
              </a:rPr>
              <a:t> ≡ probability of erroneously rejecting </a:t>
            </a:r>
            <a:r>
              <a:rPr lang="en-US" altLang="zh-CN" sz="2800" i="1" dirty="0">
                <a:ea typeface="宋体" panose="02010600030101010101" pitchFamily="2" charset="-122"/>
                <a:sym typeface="Symbol" panose="05050102010706020507" pitchFamily="18" charset="2"/>
              </a:rPr>
              <a:t>H</a:t>
            </a:r>
            <a:r>
              <a:rPr lang="en-US" altLang="zh-CN" sz="2800" baseline="-25000" dirty="0">
                <a:ea typeface="宋体" panose="02010600030101010101" pitchFamily="2" charset="-122"/>
                <a:sym typeface="Symbol" panose="05050102010706020507" pitchFamily="18" charset="2"/>
              </a:rPr>
              <a:t>0</a:t>
            </a:r>
            <a:r>
              <a:rPr lang="en-US" altLang="zh-CN" sz="2800" dirty="0">
                <a:ea typeface="宋体" panose="02010600030101010101" pitchFamily="2" charset="-122"/>
                <a:sym typeface="Symbol" panose="05050102010706020507" pitchFamily="18" charset="2"/>
              </a:rPr>
              <a:t> </a:t>
            </a:r>
          </a:p>
          <a:p>
            <a:pPr eaLnBrk="1" hangingPunct="1"/>
            <a:r>
              <a:rPr lang="en-US" altLang="zh-CN" sz="2800" dirty="0">
                <a:ea typeface="宋体" panose="02010600030101010101" pitchFamily="2" charset="-122"/>
                <a:cs typeface="Arial" panose="020B0604020202020204" pitchFamily="34" charset="0"/>
                <a:sym typeface="Symbol" panose="05050102010706020507" pitchFamily="18" charset="2"/>
              </a:rPr>
              <a:t>Set </a:t>
            </a:r>
            <a:r>
              <a:rPr lang="el-GR" altLang="zh-CN" sz="2800" dirty="0">
                <a:cs typeface="Arial" panose="020B0604020202020204" pitchFamily="34" charset="0"/>
                <a:sym typeface="Symbol" panose="05050102010706020507" pitchFamily="18" charset="2"/>
              </a:rPr>
              <a:t>α</a:t>
            </a:r>
            <a:r>
              <a:rPr lang="en-US" altLang="zh-CN" sz="2800" dirty="0">
                <a:ea typeface="宋体" panose="02010600030101010101" pitchFamily="2" charset="-122"/>
                <a:cs typeface="Arial" panose="020B0604020202020204" pitchFamily="34" charset="0"/>
                <a:sym typeface="Symbol" panose="05050102010706020507" pitchFamily="18" charset="2"/>
              </a:rPr>
              <a:t> threshold (e.g., let </a:t>
            </a:r>
            <a:r>
              <a:rPr lang="el-GR" altLang="zh-CN" sz="2800" dirty="0">
                <a:cs typeface="Arial" panose="020B0604020202020204" pitchFamily="34" charset="0"/>
                <a:sym typeface="Symbol" panose="05050102010706020507" pitchFamily="18" charset="2"/>
              </a:rPr>
              <a:t>α</a:t>
            </a:r>
            <a:r>
              <a:rPr lang="en-US" altLang="zh-CN" sz="2800" dirty="0">
                <a:ea typeface="宋体" panose="02010600030101010101" pitchFamily="2" charset="-122"/>
                <a:cs typeface="Arial" panose="020B0604020202020204" pitchFamily="34" charset="0"/>
                <a:sym typeface="Symbol" panose="05050102010706020507" pitchFamily="18" charset="2"/>
              </a:rPr>
              <a:t> = .10, .05, </a:t>
            </a:r>
            <a:r>
              <a:rPr lang="en-US" altLang="zh-CN" sz="2800" i="1" dirty="0">
                <a:ea typeface="宋体" panose="02010600030101010101" pitchFamily="2" charset="-122"/>
                <a:cs typeface="Arial" panose="020B0604020202020204" pitchFamily="34" charset="0"/>
                <a:sym typeface="Symbol" panose="05050102010706020507" pitchFamily="18" charset="2"/>
              </a:rPr>
              <a:t>or whatever</a:t>
            </a:r>
            <a:r>
              <a:rPr lang="en-US" altLang="zh-CN" sz="2800" dirty="0">
                <a:ea typeface="宋体" panose="02010600030101010101" pitchFamily="2" charset="-122"/>
                <a:cs typeface="Arial" panose="020B0604020202020204" pitchFamily="34" charset="0"/>
                <a:sym typeface="Symbol" panose="05050102010706020507" pitchFamily="18" charset="2"/>
              </a:rPr>
              <a:t>)</a:t>
            </a:r>
          </a:p>
          <a:p>
            <a:pPr eaLnBrk="1" hangingPunct="1"/>
            <a:r>
              <a:rPr lang="en-US" altLang="zh-CN" sz="2800" dirty="0">
                <a:ea typeface="宋体" panose="02010600030101010101" pitchFamily="2" charset="-122"/>
                <a:cs typeface="Arial" panose="020B0604020202020204" pitchFamily="34" charset="0"/>
                <a:sym typeface="Symbol" panose="05050102010706020507" pitchFamily="18" charset="2"/>
              </a:rPr>
              <a:t>Reject </a:t>
            </a:r>
            <a:r>
              <a:rPr lang="en-US" altLang="zh-CN" sz="2800" i="1" dirty="0">
                <a:ea typeface="宋体" panose="02010600030101010101" pitchFamily="2" charset="-122"/>
                <a:cs typeface="Arial" panose="020B0604020202020204" pitchFamily="34" charset="0"/>
                <a:sym typeface="Symbol" panose="05050102010706020507" pitchFamily="18" charset="2"/>
              </a:rPr>
              <a:t>H</a:t>
            </a:r>
            <a:r>
              <a:rPr lang="en-US" altLang="zh-CN" sz="2800" baseline="-25000" dirty="0">
                <a:ea typeface="宋体" panose="02010600030101010101" pitchFamily="2" charset="-122"/>
                <a:cs typeface="Arial" panose="020B0604020202020204" pitchFamily="34" charset="0"/>
                <a:sym typeface="Symbol" panose="05050102010706020507" pitchFamily="18" charset="2"/>
              </a:rPr>
              <a:t>0</a:t>
            </a:r>
            <a:r>
              <a:rPr lang="en-US" altLang="zh-CN" sz="2800" dirty="0">
                <a:ea typeface="宋体" panose="02010600030101010101" pitchFamily="2" charset="-122"/>
                <a:cs typeface="Arial" panose="020B0604020202020204" pitchFamily="34" charset="0"/>
                <a:sym typeface="Symbol" panose="05050102010706020507" pitchFamily="18" charset="2"/>
              </a:rPr>
              <a:t> when </a:t>
            </a:r>
            <a:r>
              <a:rPr lang="en-US" altLang="zh-CN" sz="2800" i="1" dirty="0">
                <a:ea typeface="宋体" panose="02010600030101010101" pitchFamily="2" charset="-122"/>
                <a:cs typeface="Arial" panose="020B0604020202020204" pitchFamily="34" charset="0"/>
                <a:sym typeface="Symbol" panose="05050102010706020507" pitchFamily="18" charset="2"/>
              </a:rPr>
              <a:t>P </a:t>
            </a:r>
            <a:r>
              <a:rPr lang="en-US" altLang="zh-CN" sz="2800" dirty="0">
                <a:ea typeface="宋体" panose="02010600030101010101" pitchFamily="2" charset="-122"/>
                <a:cs typeface="Arial" panose="020B0604020202020204" pitchFamily="34" charset="0"/>
                <a:sym typeface="Symbol" panose="05050102010706020507" pitchFamily="18" charset="2"/>
              </a:rPr>
              <a:t>≤ </a:t>
            </a:r>
            <a:r>
              <a:rPr lang="el-GR" altLang="zh-CN" sz="2800" dirty="0">
                <a:cs typeface="Arial" panose="020B0604020202020204" pitchFamily="34" charset="0"/>
                <a:sym typeface="Symbol" panose="05050102010706020507" pitchFamily="18" charset="2"/>
              </a:rPr>
              <a:t>α</a:t>
            </a:r>
            <a:endParaRPr lang="en-US" altLang="zh-CN" sz="2800" dirty="0">
              <a:ea typeface="宋体" panose="02010600030101010101" pitchFamily="2" charset="-122"/>
              <a:cs typeface="Arial" panose="020B0604020202020204" pitchFamily="34" charset="0"/>
              <a:sym typeface="Symbol" panose="05050102010706020507" pitchFamily="18" charset="2"/>
            </a:endParaRPr>
          </a:p>
          <a:p>
            <a:pPr eaLnBrk="1" hangingPunct="1"/>
            <a:r>
              <a:rPr lang="en-US" altLang="zh-CN" sz="2800" dirty="0">
                <a:ea typeface="宋体" panose="02010600030101010101" pitchFamily="2" charset="-122"/>
                <a:cs typeface="Arial" panose="020B0604020202020204" pitchFamily="34" charset="0"/>
                <a:sym typeface="Symbol" panose="05050102010706020507" pitchFamily="18" charset="2"/>
              </a:rPr>
              <a:t>Retain </a:t>
            </a:r>
            <a:r>
              <a:rPr lang="en-US" altLang="zh-CN" sz="2800" i="1" dirty="0">
                <a:ea typeface="宋体" panose="02010600030101010101" pitchFamily="2" charset="-122"/>
                <a:cs typeface="Arial" panose="020B0604020202020204" pitchFamily="34" charset="0"/>
                <a:sym typeface="Symbol" panose="05050102010706020507" pitchFamily="18" charset="2"/>
              </a:rPr>
              <a:t>H</a:t>
            </a:r>
            <a:r>
              <a:rPr lang="en-US" altLang="zh-CN" sz="2800" baseline="-25000" dirty="0">
                <a:ea typeface="宋体" panose="02010600030101010101" pitchFamily="2" charset="-122"/>
                <a:cs typeface="Arial" panose="020B0604020202020204" pitchFamily="34" charset="0"/>
                <a:sym typeface="Symbol" panose="05050102010706020507" pitchFamily="18" charset="2"/>
              </a:rPr>
              <a:t>0</a:t>
            </a:r>
            <a:r>
              <a:rPr lang="en-US" altLang="zh-CN" sz="2800" dirty="0">
                <a:ea typeface="宋体" panose="02010600030101010101" pitchFamily="2" charset="-122"/>
                <a:cs typeface="Arial" panose="020B0604020202020204" pitchFamily="34" charset="0"/>
                <a:sym typeface="Symbol" panose="05050102010706020507" pitchFamily="18" charset="2"/>
              </a:rPr>
              <a:t> when </a:t>
            </a:r>
            <a:r>
              <a:rPr lang="en-US" altLang="zh-CN" sz="2800" i="1" dirty="0">
                <a:ea typeface="宋体" panose="02010600030101010101" pitchFamily="2" charset="-122"/>
                <a:cs typeface="Arial" panose="020B0604020202020204" pitchFamily="34" charset="0"/>
                <a:sym typeface="Symbol" panose="05050102010706020507" pitchFamily="18" charset="2"/>
              </a:rPr>
              <a:t>P </a:t>
            </a:r>
            <a:r>
              <a:rPr lang="en-US" altLang="zh-CN" sz="2800" dirty="0">
                <a:ea typeface="宋体" panose="02010600030101010101" pitchFamily="2" charset="-122"/>
                <a:cs typeface="Arial" panose="020B0604020202020204" pitchFamily="34" charset="0"/>
                <a:sym typeface="Symbol" panose="05050102010706020507" pitchFamily="18" charset="2"/>
              </a:rPr>
              <a:t>&gt; </a:t>
            </a:r>
            <a:r>
              <a:rPr lang="el-GR" altLang="zh-CN" sz="2800" dirty="0">
                <a:cs typeface="Arial" panose="020B0604020202020204" pitchFamily="34" charset="0"/>
                <a:sym typeface="Symbol" panose="05050102010706020507" pitchFamily="18" charset="2"/>
              </a:rPr>
              <a:t>α</a:t>
            </a:r>
          </a:p>
          <a:p>
            <a:pPr eaLnBrk="1" hangingPunct="1"/>
            <a:r>
              <a:rPr lang="en-US" altLang="zh-CN" sz="2800" dirty="0">
                <a:ea typeface="宋体" panose="02010600030101010101" pitchFamily="2" charset="-122"/>
                <a:sym typeface="Symbol" panose="05050102010706020507" pitchFamily="18" charset="2"/>
              </a:rPr>
              <a:t>Example: Set </a:t>
            </a:r>
            <a:r>
              <a:rPr lang="el-GR" altLang="zh-CN" sz="2800" dirty="0">
                <a:cs typeface="Arial" panose="020B0604020202020204" pitchFamily="34" charset="0"/>
                <a:sym typeface="Symbol" panose="05050102010706020507" pitchFamily="18" charset="2"/>
              </a:rPr>
              <a:t>α</a:t>
            </a:r>
            <a:r>
              <a:rPr lang="en-US" altLang="zh-CN" sz="2800" dirty="0">
                <a:ea typeface="宋体" panose="02010600030101010101" pitchFamily="2" charset="-122"/>
                <a:cs typeface="Arial" panose="020B0604020202020204" pitchFamily="34" charset="0"/>
                <a:sym typeface="Symbol" panose="05050102010706020507" pitchFamily="18" charset="2"/>
              </a:rPr>
              <a:t> = .10. Find </a:t>
            </a:r>
            <a:r>
              <a:rPr lang="en-US" altLang="zh-CN" sz="2800" i="1" dirty="0">
                <a:ea typeface="宋体" panose="02010600030101010101" pitchFamily="2" charset="-122"/>
                <a:sym typeface="Symbol" panose="05050102010706020507" pitchFamily="18" charset="2"/>
              </a:rPr>
              <a:t>P </a:t>
            </a:r>
            <a:r>
              <a:rPr lang="en-US" altLang="zh-CN" sz="2800" dirty="0">
                <a:ea typeface="宋体" panose="02010600030101010101" pitchFamily="2" charset="-122"/>
                <a:sym typeface="Symbol" panose="05050102010706020507" pitchFamily="18" charset="2"/>
              </a:rPr>
              <a:t>= 0.27  retain </a:t>
            </a:r>
            <a:r>
              <a:rPr lang="en-US" altLang="zh-CN" sz="2800" i="1" dirty="0">
                <a:ea typeface="宋体" panose="02010600030101010101" pitchFamily="2" charset="-122"/>
                <a:sym typeface="Symbol" panose="05050102010706020507" pitchFamily="18" charset="2"/>
              </a:rPr>
              <a:t>H</a:t>
            </a:r>
            <a:r>
              <a:rPr lang="en-US" altLang="zh-CN" sz="2800" baseline="-25000" dirty="0">
                <a:ea typeface="宋体" panose="02010600030101010101" pitchFamily="2" charset="-122"/>
                <a:sym typeface="Symbol" panose="05050102010706020507" pitchFamily="18" charset="2"/>
              </a:rPr>
              <a:t>0</a:t>
            </a:r>
            <a:endParaRPr lang="en-US" altLang="zh-CN" sz="2800" dirty="0">
              <a:ea typeface="宋体" panose="02010600030101010101" pitchFamily="2" charset="-122"/>
              <a:sym typeface="Symbol" panose="05050102010706020507" pitchFamily="18" charset="2"/>
            </a:endParaRPr>
          </a:p>
          <a:p>
            <a:pPr eaLnBrk="1" hangingPunct="1"/>
            <a:r>
              <a:rPr lang="en-US" altLang="zh-CN" sz="2800" dirty="0">
                <a:ea typeface="宋体" panose="02010600030101010101" pitchFamily="2" charset="-122"/>
                <a:sym typeface="Symbol" panose="05050102010706020507" pitchFamily="18" charset="2"/>
              </a:rPr>
              <a:t>Example: Set </a:t>
            </a:r>
            <a:r>
              <a:rPr lang="el-GR" altLang="zh-CN" sz="2800" dirty="0">
                <a:cs typeface="Arial" panose="020B0604020202020204" pitchFamily="34" charset="0"/>
                <a:sym typeface="Symbol" panose="05050102010706020507" pitchFamily="18" charset="2"/>
              </a:rPr>
              <a:t>α</a:t>
            </a:r>
            <a:r>
              <a:rPr lang="en-US" altLang="zh-CN" sz="2800" dirty="0">
                <a:ea typeface="宋体" panose="02010600030101010101" pitchFamily="2" charset="-122"/>
                <a:cs typeface="Arial" panose="020B0604020202020204" pitchFamily="34" charset="0"/>
                <a:sym typeface="Symbol" panose="05050102010706020507" pitchFamily="18" charset="2"/>
              </a:rPr>
              <a:t> = .01. Find </a:t>
            </a:r>
            <a:r>
              <a:rPr lang="en-US" altLang="zh-CN" sz="2800" i="1" dirty="0">
                <a:ea typeface="宋体" panose="02010600030101010101" pitchFamily="2" charset="-122"/>
                <a:sym typeface="Symbol" panose="05050102010706020507" pitchFamily="18" charset="2"/>
              </a:rPr>
              <a:t>P </a:t>
            </a:r>
            <a:r>
              <a:rPr lang="en-US" altLang="zh-CN" sz="2800" dirty="0">
                <a:ea typeface="宋体" panose="02010600030101010101" pitchFamily="2" charset="-122"/>
                <a:sym typeface="Symbol" panose="05050102010706020507" pitchFamily="18" charset="2"/>
              </a:rPr>
              <a:t>= .001  reject </a:t>
            </a:r>
            <a:r>
              <a:rPr lang="en-US" altLang="zh-CN" sz="2800" i="1" dirty="0">
                <a:ea typeface="宋体" panose="02010600030101010101" pitchFamily="2" charset="-122"/>
                <a:sym typeface="Symbol" panose="05050102010706020507" pitchFamily="18" charset="2"/>
              </a:rPr>
              <a:t>H</a:t>
            </a:r>
            <a:r>
              <a:rPr lang="en-US" altLang="zh-CN" sz="2800" baseline="-25000" dirty="0">
                <a:ea typeface="宋体" panose="02010600030101010101" pitchFamily="2" charset="-122"/>
                <a:sym typeface="Symbol" panose="05050102010706020507" pitchFamily="18" charset="2"/>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22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22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B570F07B-23B6-4AEC-ADA3-FADF8DC1A872}"/>
              </a:ext>
            </a:extLst>
          </p:cNvPr>
          <p:cNvSpPr>
            <a:spLocks noGrp="1" noChangeArrowheads="1"/>
          </p:cNvSpPr>
          <p:nvPr>
            <p:ph type="title"/>
          </p:nvPr>
        </p:nvSpPr>
        <p:spPr>
          <a:xfrm>
            <a:off x="584199" y="242154"/>
            <a:ext cx="7543800" cy="1450757"/>
          </a:xfrm>
        </p:spPr>
        <p:txBody>
          <a:bodyPr/>
          <a:lstStyle/>
          <a:p>
            <a:pPr eaLnBrk="1" hangingPunct="1"/>
            <a:r>
              <a:rPr lang="en-US" altLang="zh-CN" dirty="0">
                <a:ea typeface="宋体" panose="02010600030101010101" pitchFamily="2" charset="-122"/>
              </a:rPr>
              <a:t>(Summary) One-Sample </a:t>
            </a:r>
            <a:r>
              <a:rPr lang="en-US" altLang="zh-CN" i="1" dirty="0">
                <a:ea typeface="宋体" panose="02010600030101010101" pitchFamily="2" charset="-122"/>
              </a:rPr>
              <a:t>z</a:t>
            </a:r>
            <a:r>
              <a:rPr lang="en-US" altLang="zh-CN" dirty="0">
                <a:ea typeface="宋体" panose="02010600030101010101" pitchFamily="2" charset="-122"/>
              </a:rPr>
              <a:t> Test</a:t>
            </a:r>
          </a:p>
        </p:txBody>
      </p:sp>
      <p:sp>
        <p:nvSpPr>
          <p:cNvPr id="7173" name="Rectangle 6">
            <a:extLst>
              <a:ext uri="{FF2B5EF4-FFF2-40B4-BE49-F238E27FC236}">
                <a16:creationId xmlns:a16="http://schemas.microsoft.com/office/drawing/2014/main" id="{EF825A04-C3CF-4D8C-93E8-964ECCA74361}"/>
              </a:ext>
            </a:extLst>
          </p:cNvPr>
          <p:cNvSpPr>
            <a:spLocks noGrp="1" noChangeArrowheads="1"/>
          </p:cNvSpPr>
          <p:nvPr>
            <p:ph sz="half" idx="1"/>
          </p:nvPr>
        </p:nvSpPr>
        <p:spPr>
          <a:xfrm>
            <a:off x="584199" y="1816100"/>
            <a:ext cx="8304213" cy="4667250"/>
          </a:xfrm>
          <a:noFill/>
          <a:ln>
            <a:solidFill>
              <a:schemeClr val="tx1"/>
            </a:solidFill>
            <a:miter lim="800000"/>
            <a:headEnd/>
            <a:tailEnd/>
          </a:ln>
        </p:spPr>
        <p:txBody>
          <a:bodyPr>
            <a:normAutofit/>
          </a:bodyPr>
          <a:lstStyle/>
          <a:p>
            <a:pPr marL="457200" indent="-457200" eaLnBrk="1" hangingPunct="1">
              <a:buFontTx/>
              <a:buAutoNum type="alphaUcPeriod"/>
            </a:pPr>
            <a:r>
              <a:rPr lang="en-US" altLang="zh-CN" sz="2800" dirty="0">
                <a:ea typeface="宋体" panose="02010600030101010101" pitchFamily="2" charset="-122"/>
              </a:rPr>
              <a:t>Hypothesis statements</a:t>
            </a:r>
            <a:r>
              <a:rPr lang="en-US" altLang="zh-CN" sz="2800" i="1" dirty="0">
                <a:ea typeface="宋体" panose="02010600030101010101" pitchFamily="2" charset="-122"/>
              </a:rPr>
              <a:t> </a:t>
            </a:r>
            <a:br>
              <a:rPr lang="en-US" altLang="zh-CN" sz="2800" i="1" dirty="0">
                <a:ea typeface="宋体" panose="02010600030101010101" pitchFamily="2" charset="-122"/>
              </a:rPr>
            </a:br>
            <a:r>
              <a:rPr lang="en-US" altLang="zh-CN" sz="2800" i="1" dirty="0">
                <a:ea typeface="宋体" panose="02010600030101010101" pitchFamily="2" charset="-122"/>
              </a:rPr>
              <a:t>H</a:t>
            </a:r>
            <a:r>
              <a:rPr lang="en-US" altLang="zh-CN" sz="2800" baseline="-25000" dirty="0">
                <a:ea typeface="宋体" panose="02010600030101010101" pitchFamily="2" charset="-122"/>
              </a:rPr>
              <a:t>0</a:t>
            </a:r>
            <a:r>
              <a:rPr lang="en-US" altLang="zh-CN" sz="2800" dirty="0">
                <a:ea typeface="宋体" panose="02010600030101010101" pitchFamily="2" charset="-122"/>
              </a:rPr>
              <a:t>: µ = µ</a:t>
            </a:r>
            <a:r>
              <a:rPr lang="en-US" altLang="zh-CN" sz="2800" baseline="-25000" dirty="0">
                <a:ea typeface="宋体" panose="02010600030101010101" pitchFamily="2" charset="-122"/>
              </a:rPr>
              <a:t>0</a:t>
            </a:r>
            <a:r>
              <a:rPr lang="en-US" altLang="zh-CN" sz="2800" dirty="0">
                <a:ea typeface="宋体" panose="02010600030101010101" pitchFamily="2" charset="-122"/>
              </a:rPr>
              <a:t> vs. </a:t>
            </a:r>
            <a:br>
              <a:rPr lang="en-US" altLang="zh-CN" sz="2800" dirty="0">
                <a:ea typeface="宋体" panose="02010600030101010101" pitchFamily="2" charset="-122"/>
              </a:rPr>
            </a:b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µ </a:t>
            </a:r>
            <a:r>
              <a:rPr lang="en-US" altLang="zh-CN" sz="2800" dirty="0">
                <a:ea typeface="宋体" panose="02010600030101010101" pitchFamily="2" charset="-122"/>
                <a:cs typeface="Arial" panose="020B0604020202020204" pitchFamily="34" charset="0"/>
              </a:rPr>
              <a:t>≠</a:t>
            </a:r>
            <a:r>
              <a:rPr lang="en-US" altLang="zh-CN" sz="2800" dirty="0">
                <a:ea typeface="宋体" panose="02010600030101010101" pitchFamily="2" charset="-122"/>
              </a:rPr>
              <a:t> µ</a:t>
            </a:r>
            <a:r>
              <a:rPr lang="en-US" altLang="zh-CN" sz="2800" baseline="-25000" dirty="0">
                <a:ea typeface="宋体" panose="02010600030101010101" pitchFamily="2" charset="-122"/>
              </a:rPr>
              <a:t>0</a:t>
            </a:r>
            <a:r>
              <a:rPr lang="en-US" altLang="zh-CN" sz="2800" dirty="0">
                <a:ea typeface="宋体" panose="02010600030101010101" pitchFamily="2" charset="-122"/>
              </a:rPr>
              <a:t> (two-sided) or </a:t>
            </a:r>
            <a:br>
              <a:rPr lang="en-US" altLang="zh-CN" sz="2800" dirty="0">
                <a:ea typeface="宋体" panose="02010600030101010101" pitchFamily="2" charset="-122"/>
              </a:rPr>
            </a:b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µ &lt; µ</a:t>
            </a:r>
            <a:r>
              <a:rPr lang="en-US" altLang="zh-CN" sz="2800" baseline="-25000" dirty="0">
                <a:ea typeface="宋体" panose="02010600030101010101" pitchFamily="2" charset="-122"/>
              </a:rPr>
              <a:t>0</a:t>
            </a:r>
            <a:r>
              <a:rPr lang="en-US" altLang="zh-CN" sz="2800" dirty="0">
                <a:ea typeface="宋体" panose="02010600030101010101" pitchFamily="2" charset="-122"/>
              </a:rPr>
              <a:t> (left-sided) or</a:t>
            </a:r>
            <a:br>
              <a:rPr lang="en-US" altLang="zh-CN" sz="2800" dirty="0">
                <a:ea typeface="宋体" panose="02010600030101010101" pitchFamily="2" charset="-122"/>
              </a:rPr>
            </a:b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µ &gt; µ</a:t>
            </a:r>
            <a:r>
              <a:rPr lang="en-US" altLang="zh-CN" sz="2800" baseline="-25000" dirty="0">
                <a:ea typeface="宋体" panose="02010600030101010101" pitchFamily="2" charset="-122"/>
              </a:rPr>
              <a:t>0</a:t>
            </a:r>
            <a:r>
              <a:rPr lang="en-US" altLang="zh-CN" sz="2800" dirty="0">
                <a:ea typeface="宋体" panose="02010600030101010101" pitchFamily="2" charset="-122"/>
              </a:rPr>
              <a:t> (right-sided) </a:t>
            </a:r>
          </a:p>
          <a:p>
            <a:pPr marL="457200" indent="-457200" eaLnBrk="1" hangingPunct="1">
              <a:buFontTx/>
              <a:buAutoNum type="alphaUcPeriod"/>
            </a:pPr>
            <a:r>
              <a:rPr lang="en-US" altLang="zh-CN" sz="2800" dirty="0">
                <a:ea typeface="宋体" panose="02010600030101010101" pitchFamily="2" charset="-122"/>
              </a:rPr>
              <a:t>Test statistic</a:t>
            </a:r>
            <a:br>
              <a:rPr lang="en-US" altLang="zh-CN" sz="2800" dirty="0">
                <a:ea typeface="宋体" panose="02010600030101010101" pitchFamily="2" charset="-122"/>
              </a:rPr>
            </a:br>
            <a:br>
              <a:rPr lang="en-US" altLang="zh-CN" sz="2800" dirty="0">
                <a:ea typeface="宋体" panose="02010600030101010101" pitchFamily="2" charset="-122"/>
              </a:rPr>
            </a:br>
            <a:endParaRPr lang="en-US" altLang="zh-CN" sz="2800" dirty="0">
              <a:ea typeface="宋体" panose="02010600030101010101" pitchFamily="2" charset="-122"/>
            </a:endParaRPr>
          </a:p>
          <a:p>
            <a:pPr marL="457200" indent="-457200" eaLnBrk="1" hangingPunct="1">
              <a:buFontTx/>
              <a:buAutoNum type="alphaUcPeriod"/>
            </a:pPr>
            <a:r>
              <a:rPr lang="en-US" altLang="zh-CN" sz="2800" dirty="0">
                <a:ea typeface="宋体" panose="02010600030101010101" pitchFamily="2" charset="-122"/>
              </a:rPr>
              <a:t>P-value: convert </a:t>
            </a:r>
            <a:r>
              <a:rPr lang="en-US" altLang="zh-CN" sz="2800" i="1" dirty="0" err="1">
                <a:ea typeface="宋体" panose="02010600030101010101" pitchFamily="2" charset="-122"/>
              </a:rPr>
              <a:t>z</a:t>
            </a:r>
            <a:r>
              <a:rPr lang="en-US" altLang="zh-CN" sz="2800" baseline="-25000" dirty="0" err="1">
                <a:ea typeface="宋体" panose="02010600030101010101" pitchFamily="2" charset="-122"/>
              </a:rPr>
              <a:t>stat</a:t>
            </a:r>
            <a:r>
              <a:rPr lang="en-US" altLang="zh-CN" sz="2800" baseline="-25000" dirty="0">
                <a:ea typeface="宋体" panose="02010600030101010101" pitchFamily="2" charset="-122"/>
              </a:rPr>
              <a:t> </a:t>
            </a:r>
            <a:r>
              <a:rPr lang="en-US" altLang="zh-CN" sz="2800" dirty="0">
                <a:ea typeface="宋体" panose="02010600030101010101" pitchFamily="2" charset="-122"/>
              </a:rPr>
              <a:t>to P value</a:t>
            </a:r>
          </a:p>
          <a:p>
            <a:pPr marL="457200" indent="-457200" eaLnBrk="1" hangingPunct="1">
              <a:buFontTx/>
              <a:buAutoNum type="alphaUcPeriod"/>
            </a:pPr>
            <a:r>
              <a:rPr lang="en-US" altLang="zh-CN" sz="2800" dirty="0">
                <a:ea typeface="宋体" panose="02010600030101010101" pitchFamily="2" charset="-122"/>
              </a:rPr>
              <a:t>Significance statement</a:t>
            </a:r>
          </a:p>
        </p:txBody>
      </p:sp>
      <p:graphicFrame>
        <p:nvGraphicFramePr>
          <p:cNvPr id="7170" name="Object 7">
            <a:extLst>
              <a:ext uri="{FF2B5EF4-FFF2-40B4-BE49-F238E27FC236}">
                <a16:creationId xmlns:a16="http://schemas.microsoft.com/office/drawing/2014/main" id="{C47E8FF1-EAB4-4C1F-B616-380802A62AA2}"/>
              </a:ext>
            </a:extLst>
          </p:cNvPr>
          <p:cNvGraphicFramePr>
            <a:graphicFrameLocks noChangeAspect="1"/>
          </p:cNvGraphicFramePr>
          <p:nvPr>
            <p:extLst>
              <p:ext uri="{D42A27DB-BD31-4B8C-83A1-F6EECF244321}">
                <p14:modId xmlns:p14="http://schemas.microsoft.com/office/powerpoint/2010/main" val="508088261"/>
              </p:ext>
            </p:extLst>
          </p:nvPr>
        </p:nvGraphicFramePr>
        <p:xfrm>
          <a:off x="3124200" y="4216719"/>
          <a:ext cx="4112260" cy="940764"/>
        </p:xfrm>
        <a:graphic>
          <a:graphicData uri="http://schemas.openxmlformats.org/presentationml/2006/ole">
            <mc:AlternateContent xmlns:mc="http://schemas.openxmlformats.org/markup-compatibility/2006">
              <mc:Choice xmlns:v="urn:schemas-microsoft-com:vml" Requires="v">
                <p:oleObj spid="_x0000_s7185" name="Equation" r:id="rId3" imgW="1663560" imgH="380880" progId="Equation.3">
                  <p:embed/>
                </p:oleObj>
              </mc:Choice>
              <mc:Fallback>
                <p:oleObj name="Equation" r:id="rId3" imgW="1663560" imgH="380880" progId="Equation.3">
                  <p:embed/>
                  <p:pic>
                    <p:nvPicPr>
                      <p:cNvPr id="7170" name="Object 7">
                        <a:extLst>
                          <a:ext uri="{FF2B5EF4-FFF2-40B4-BE49-F238E27FC236}">
                            <a16:creationId xmlns:a16="http://schemas.microsoft.com/office/drawing/2014/main" id="{C47E8FF1-EAB4-4C1F-B616-380802A62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216719"/>
                        <a:ext cx="4112260" cy="940764"/>
                      </a:xfrm>
                      <a:prstGeom prst="rect">
                        <a:avLst/>
                      </a:prstGeom>
                      <a:noFill/>
                      <a:ln>
                        <a:noFill/>
                      </a:ln>
                      <a:effec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4AF120D-F9F5-4C89-97BD-8CB222B99B10}"/>
              </a:ext>
            </a:extLst>
          </p:cNvPr>
          <p:cNvSpPr>
            <a:spLocks noGrp="1" noChangeArrowheads="1"/>
          </p:cNvSpPr>
          <p:nvPr>
            <p:ph type="title"/>
          </p:nvPr>
        </p:nvSpPr>
        <p:spPr>
          <a:xfrm>
            <a:off x="822960" y="286605"/>
            <a:ext cx="7543800" cy="1161196"/>
          </a:xfrm>
        </p:spPr>
        <p:txBody>
          <a:bodyPr/>
          <a:lstStyle/>
          <a:p>
            <a:pPr eaLnBrk="1" hangingPunct="1"/>
            <a:r>
              <a:rPr lang="en-US" altLang="zh-CN" sz="4800" dirty="0">
                <a:ea typeface="宋体" panose="02010600030101010101" pitchFamily="2" charset="-122"/>
                <a:cs typeface="Arial" panose="020B0604020202020204" pitchFamily="34" charset="0"/>
              </a:rPr>
              <a:t>§</a:t>
            </a:r>
            <a:r>
              <a:rPr lang="en-US" altLang="zh-CN" sz="4800" dirty="0">
                <a:ea typeface="宋体" panose="02010600030101010101" pitchFamily="2" charset="-122"/>
              </a:rPr>
              <a:t>5 Conditions for z test</a:t>
            </a:r>
          </a:p>
        </p:txBody>
      </p:sp>
      <p:sp>
        <p:nvSpPr>
          <p:cNvPr id="240643" name="Rectangle 3">
            <a:extLst>
              <a:ext uri="{FF2B5EF4-FFF2-40B4-BE49-F238E27FC236}">
                <a16:creationId xmlns:a16="http://schemas.microsoft.com/office/drawing/2014/main" id="{7E05586C-8958-4CD8-BD06-B596CF04340F}"/>
              </a:ext>
            </a:extLst>
          </p:cNvPr>
          <p:cNvSpPr>
            <a:spLocks noGrp="1" noChangeArrowheads="1"/>
          </p:cNvSpPr>
          <p:nvPr>
            <p:ph sz="half" idx="1"/>
          </p:nvPr>
        </p:nvSpPr>
        <p:spPr>
          <a:xfrm>
            <a:off x="490538" y="1790700"/>
            <a:ext cx="8332787" cy="4313238"/>
          </a:xfrm>
        </p:spPr>
        <p:txBody>
          <a:bodyPr/>
          <a:lstStyle/>
          <a:p>
            <a:pPr eaLnBrk="1" hangingPunct="1"/>
            <a:r>
              <a:rPr lang="el-GR" altLang="zh-CN" sz="3600" dirty="0">
                <a:cs typeface="Arial" panose="020B0604020202020204" pitchFamily="34" charset="0"/>
              </a:rPr>
              <a:t>σ</a:t>
            </a:r>
            <a:r>
              <a:rPr lang="en-US" altLang="zh-CN" sz="3600" dirty="0">
                <a:ea typeface="宋体" panose="02010600030101010101" pitchFamily="2" charset="-122"/>
                <a:cs typeface="Arial" panose="020B0604020202020204" pitchFamily="34" charset="0"/>
              </a:rPr>
              <a:t> </a:t>
            </a:r>
            <a:r>
              <a:rPr lang="en-US" altLang="zh-CN" sz="3600" dirty="0">
                <a:ea typeface="宋体" panose="02010600030101010101" pitchFamily="2" charset="-122"/>
              </a:rPr>
              <a:t>known (not from data)</a:t>
            </a:r>
          </a:p>
          <a:p>
            <a:pPr eaLnBrk="1" hangingPunct="1"/>
            <a:r>
              <a:rPr lang="en-US" altLang="zh-CN" sz="3600" dirty="0">
                <a:ea typeface="宋体" panose="02010600030101010101" pitchFamily="2" charset="-122"/>
              </a:rPr>
              <a:t>Population approximately Normal or </a:t>
            </a:r>
            <a:r>
              <a:rPr lang="en-US" altLang="zh-CN" sz="3600" dirty="0">
                <a:solidFill>
                  <a:srgbClr val="FF0000"/>
                </a:solidFill>
                <a:ea typeface="宋体" panose="02010600030101010101" pitchFamily="2" charset="-122"/>
              </a:rPr>
              <a:t>large sample </a:t>
            </a:r>
            <a:r>
              <a:rPr lang="en-US" altLang="zh-CN" sz="3600" dirty="0">
                <a:ea typeface="宋体" panose="02010600030101010101" pitchFamily="2" charset="-122"/>
              </a:rPr>
              <a:t>(central limit theorem)</a:t>
            </a:r>
          </a:p>
          <a:p>
            <a:pPr eaLnBrk="1" hangingPunct="1"/>
            <a:r>
              <a:rPr lang="en-US" altLang="zh-CN" sz="3600" dirty="0">
                <a:ea typeface="宋体" panose="02010600030101010101" pitchFamily="2" charset="-122"/>
              </a:rPr>
              <a:t>If not, check out </a:t>
            </a:r>
            <a:r>
              <a:rPr lang="en-US" altLang="zh-CN" sz="3600" dirty="0">
                <a:solidFill>
                  <a:srgbClr val="FF0000"/>
                </a:solidFill>
                <a:ea typeface="宋体" panose="02010600030101010101" pitchFamily="2" charset="-122"/>
              </a:rPr>
              <a:t>student t-test.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1000"/>
                                        <p:tgtEl>
                                          <p:spTgt spid="240643">
                                            <p:txEl>
                                              <p:pRg st="0" end="0"/>
                                            </p:txEl>
                                          </p:spTgt>
                                        </p:tgtEl>
                                      </p:cBhvr>
                                    </p:animEffect>
                                    <p:anim calcmode="lin" valueType="num">
                                      <p:cBhvr>
                                        <p:cTn id="8" dur="10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0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0643">
                                            <p:txEl>
                                              <p:pRg st="1" end="1"/>
                                            </p:txEl>
                                          </p:spTgt>
                                        </p:tgtEl>
                                        <p:attrNameLst>
                                          <p:attrName>style.visibility</p:attrName>
                                        </p:attrNameLst>
                                      </p:cBhvr>
                                      <p:to>
                                        <p:strVal val="visible"/>
                                      </p:to>
                                    </p:set>
                                    <p:animEffect transition="in" filter="fade">
                                      <p:cBhvr>
                                        <p:cTn id="14" dur="1000"/>
                                        <p:tgtEl>
                                          <p:spTgt spid="240643">
                                            <p:txEl>
                                              <p:pRg st="1" end="1"/>
                                            </p:txEl>
                                          </p:spTgt>
                                        </p:tgtEl>
                                      </p:cBhvr>
                                    </p:animEffect>
                                    <p:anim calcmode="lin" valueType="num">
                                      <p:cBhvr>
                                        <p:cTn id="15" dur="10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06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0643">
                                            <p:txEl>
                                              <p:pRg st="2" end="2"/>
                                            </p:txEl>
                                          </p:spTgt>
                                        </p:tgtEl>
                                        <p:attrNameLst>
                                          <p:attrName>style.visibility</p:attrName>
                                        </p:attrNameLst>
                                      </p:cBhvr>
                                      <p:to>
                                        <p:strVal val="visible"/>
                                      </p:to>
                                    </p:set>
                                    <p:animEffect transition="in" filter="fade">
                                      <p:cBhvr>
                                        <p:cTn id="21" dur="1000"/>
                                        <p:tgtEl>
                                          <p:spTgt spid="240643">
                                            <p:txEl>
                                              <p:pRg st="2" end="2"/>
                                            </p:txEl>
                                          </p:spTgt>
                                        </p:tgtEl>
                                      </p:cBhvr>
                                    </p:animEffect>
                                    <p:anim calcmode="lin" valueType="num">
                                      <p:cBhvr>
                                        <p:cTn id="22" dur="1000" fill="hold"/>
                                        <p:tgtEl>
                                          <p:spTgt spid="2406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06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45FCD03-8781-4457-BFF1-D9CD6A1793D5}"/>
              </a:ext>
            </a:extLst>
          </p:cNvPr>
          <p:cNvSpPr>
            <a:spLocks noGrp="1" noChangeArrowheads="1"/>
          </p:cNvSpPr>
          <p:nvPr>
            <p:ph type="title"/>
          </p:nvPr>
        </p:nvSpPr>
        <p:spPr>
          <a:xfrm>
            <a:off x="822960" y="286605"/>
            <a:ext cx="7543800" cy="1129446"/>
          </a:xfrm>
        </p:spPr>
        <p:txBody>
          <a:bodyPr/>
          <a:lstStyle/>
          <a:p>
            <a:pPr eaLnBrk="1" hangingPunct="1"/>
            <a:r>
              <a:rPr lang="en-US" altLang="zh-CN" sz="4000" dirty="0">
                <a:ea typeface="宋体" panose="02010600030101010101" pitchFamily="2" charset="-122"/>
              </a:rPr>
              <a:t>The Lake Wobegon Example</a:t>
            </a:r>
            <a:br>
              <a:rPr lang="en-US" altLang="zh-CN" sz="4000" dirty="0">
                <a:ea typeface="宋体" panose="02010600030101010101" pitchFamily="2" charset="-122"/>
              </a:rPr>
            </a:br>
            <a:r>
              <a:rPr lang="en-US" altLang="zh-CN" sz="2800" dirty="0">
                <a:ea typeface="宋体" panose="02010600030101010101" pitchFamily="2" charset="-122"/>
              </a:rPr>
              <a:t>“where all the children are above average”</a:t>
            </a:r>
          </a:p>
        </p:txBody>
      </p:sp>
      <mc:AlternateContent xmlns:mc="http://schemas.openxmlformats.org/markup-compatibility/2006" xmlns:a14="http://schemas.microsoft.com/office/drawing/2010/main">
        <mc:Choice Requires="a14">
          <p:sp>
            <p:nvSpPr>
              <p:cNvPr id="30723" name="Rectangle 3">
                <a:extLst>
                  <a:ext uri="{FF2B5EF4-FFF2-40B4-BE49-F238E27FC236}">
                    <a16:creationId xmlns:a16="http://schemas.microsoft.com/office/drawing/2014/main" id="{EC9EE38F-E411-407E-BEF5-EEC88800D4FD}"/>
                  </a:ext>
                </a:extLst>
              </p:cNvPr>
              <p:cNvSpPr>
                <a:spLocks noGrp="1" noChangeArrowheads="1"/>
              </p:cNvSpPr>
              <p:nvPr>
                <p:ph idx="1"/>
              </p:nvPr>
            </p:nvSpPr>
            <p:spPr>
              <a:xfrm>
                <a:off x="594360" y="1630363"/>
                <a:ext cx="7772400" cy="4700587"/>
              </a:xfrm>
            </p:spPr>
            <p:txBody>
              <a:bodyPr/>
              <a:lstStyle/>
              <a:p>
                <a:pPr marL="533400" indent="-533400" eaLnBrk="1" hangingPunct="1">
                  <a:lnSpc>
                    <a:spcPct val="90000"/>
                  </a:lnSpc>
                </a:pPr>
                <a:r>
                  <a:rPr lang="en-US" altLang="zh-CN" sz="2800" dirty="0">
                    <a:ea typeface="宋体" panose="02010600030101010101" pitchFamily="2" charset="-122"/>
                  </a:rPr>
                  <a:t>Let X represent Weschler Adult Intelligence scores (WAIS)</a:t>
                </a:r>
              </a:p>
              <a:p>
                <a:pPr marL="533400" indent="-533400" eaLnBrk="1" hangingPunct="1">
                  <a:lnSpc>
                    <a:spcPct val="90000"/>
                  </a:lnSpc>
                </a:pPr>
                <a:r>
                  <a:rPr lang="en-US" altLang="zh-CN" sz="2800" dirty="0">
                    <a:ea typeface="宋体" panose="02010600030101010101" pitchFamily="2" charset="-122"/>
                  </a:rPr>
                  <a:t>Typically, X ~ N(100, 15)</a:t>
                </a:r>
              </a:p>
              <a:p>
                <a:pPr marL="533400" indent="-533400" eaLnBrk="1" hangingPunct="1">
                  <a:lnSpc>
                    <a:spcPct val="90000"/>
                  </a:lnSpc>
                </a:pPr>
                <a:r>
                  <a:rPr lang="en-US" altLang="zh-CN" sz="2800" dirty="0">
                    <a:ea typeface="宋体" panose="02010600030101010101" pitchFamily="2" charset="-122"/>
                  </a:rPr>
                  <a:t>Take a random sample of </a:t>
                </a:r>
                <a:r>
                  <a:rPr lang="en-US" altLang="zh-CN" sz="2800" i="1" dirty="0">
                    <a:ea typeface="宋体" panose="02010600030101010101" pitchFamily="2" charset="-122"/>
                  </a:rPr>
                  <a:t>n </a:t>
                </a:r>
                <a:r>
                  <a:rPr lang="en-US" altLang="zh-CN" sz="2800" dirty="0">
                    <a:ea typeface="宋体" panose="02010600030101010101" pitchFamily="2" charset="-122"/>
                  </a:rPr>
                  <a:t>= 9 from Lake Wobegon population</a:t>
                </a:r>
              </a:p>
              <a:p>
                <a:pPr marL="533400" indent="-533400" eaLnBrk="1" hangingPunct="1">
                  <a:lnSpc>
                    <a:spcPct val="90000"/>
                  </a:lnSpc>
                </a:pPr>
                <a:r>
                  <a:rPr lang="en-US" altLang="zh-CN" sz="2800" dirty="0">
                    <a:ea typeface="宋体" panose="02010600030101010101" pitchFamily="2" charset="-122"/>
                    <a:sym typeface="Symbol" panose="05050102010706020507" pitchFamily="18" charset="2"/>
                  </a:rPr>
                  <a:t>Data  {116, 128, 125, 119, 89, 99, 105, 116, 118}</a:t>
                </a:r>
              </a:p>
              <a:p>
                <a:pPr marL="533400" indent="-533400" eaLnBrk="1" hangingPunct="1">
                  <a:lnSpc>
                    <a:spcPct val="90000"/>
                  </a:lnSpc>
                </a:pPr>
                <a:r>
                  <a:rPr lang="en-US" altLang="zh-CN" sz="2800" dirty="0">
                    <a:ea typeface="宋体" panose="02010600030101010101" pitchFamily="2" charset="-122"/>
                    <a:sym typeface="Symbol" panose="05050102010706020507" pitchFamily="18" charset="2"/>
                  </a:rPr>
                  <a:t>Calculate: </a:t>
                </a:r>
                <a14:m>
                  <m:oMath xmlns:m="http://schemas.openxmlformats.org/officeDocument/2006/math">
                    <m:acc>
                      <m:accPr>
                        <m:chr m:val="̄"/>
                        <m:ctrlPr>
                          <a:rPr lang="zh-CN" altLang="en-US" sz="4000" i="1" smtClean="0">
                            <a:solidFill>
                              <a:srgbClr val="000000"/>
                            </a:solidFill>
                            <a:latin typeface="Cambria Math" panose="02040503050406030204" pitchFamily="18" charset="0"/>
                          </a:rPr>
                        </m:ctrlPr>
                      </m:accPr>
                      <m:e>
                        <m:r>
                          <a:rPr lang="zh-CN" altLang="en-US" sz="4000" i="1">
                            <a:solidFill>
                              <a:srgbClr val="000000"/>
                            </a:solidFill>
                            <a:latin typeface="Cambria Math" panose="02040503050406030204" pitchFamily="18" charset="0"/>
                          </a:rPr>
                          <m:t>𝑥</m:t>
                        </m:r>
                      </m:e>
                    </m:acc>
                    <m:r>
                      <a:rPr lang="zh-CN" altLang="en-US" sz="4000" i="1">
                        <a:solidFill>
                          <a:srgbClr val="000000"/>
                        </a:solidFill>
                        <a:latin typeface="Cambria Math" panose="02040503050406030204" pitchFamily="18" charset="0"/>
                      </a:rPr>
                      <m:t> </m:t>
                    </m:r>
                  </m:oMath>
                </a14:m>
                <a:r>
                  <a:rPr lang="en-US" altLang="zh-CN" sz="2800" dirty="0">
                    <a:ea typeface="宋体" panose="02010600030101010101" pitchFamily="2" charset="-122"/>
                    <a:sym typeface="Symbol" panose="05050102010706020507" pitchFamily="18" charset="2"/>
                  </a:rPr>
                  <a:t>= 112.8 </a:t>
                </a:r>
              </a:p>
              <a:p>
                <a:pPr marL="533400" indent="-533400" eaLnBrk="1" hangingPunct="1">
                  <a:lnSpc>
                    <a:spcPct val="90000"/>
                  </a:lnSpc>
                </a:pPr>
                <a:r>
                  <a:rPr lang="en-US" altLang="zh-CN" sz="2800" dirty="0">
                    <a:ea typeface="宋体" panose="02010600030101010101" pitchFamily="2" charset="-122"/>
                    <a:sym typeface="Symbol" panose="05050102010706020507" pitchFamily="18" charset="2"/>
                  </a:rPr>
                  <a:t>Does sample mean provide strong evidence</a:t>
                </a:r>
                <a:r>
                  <a:rPr lang="en-US" altLang="zh-CN" sz="2800" i="1" dirty="0">
                    <a:ea typeface="宋体" panose="02010600030101010101" pitchFamily="2" charset="-122"/>
                    <a:sym typeface="Symbol" panose="05050102010706020507" pitchFamily="18" charset="2"/>
                  </a:rPr>
                  <a:t> </a:t>
                </a:r>
                <a:r>
                  <a:rPr lang="en-US" altLang="zh-CN" sz="2800" dirty="0">
                    <a:ea typeface="宋体" panose="02010600030101010101" pitchFamily="2" charset="-122"/>
                    <a:sym typeface="Symbol" panose="05050102010706020507" pitchFamily="18" charset="2"/>
                  </a:rPr>
                  <a:t>that population mean </a:t>
                </a:r>
                <a:r>
                  <a:rPr lang="el-GR" altLang="zh-CN" sz="2800" dirty="0">
                    <a:cs typeface="Arial" panose="020B0604020202020204" pitchFamily="34" charset="0"/>
                    <a:sym typeface="Symbol" panose="05050102010706020507" pitchFamily="18" charset="2"/>
                  </a:rPr>
                  <a:t>μ</a:t>
                </a:r>
                <a:r>
                  <a:rPr lang="en-US" altLang="zh-CN" sz="2800" dirty="0">
                    <a:ea typeface="宋体" panose="02010600030101010101" pitchFamily="2" charset="-122"/>
                    <a:sym typeface="Symbol" panose="05050102010706020507" pitchFamily="18" charset="2"/>
                  </a:rPr>
                  <a:t> </a:t>
                </a:r>
                <a:r>
                  <a:rPr lang="en-US" altLang="zh-CN" sz="2800" dirty="0">
                    <a:ea typeface="宋体" panose="02010600030101010101" pitchFamily="2" charset="-122"/>
                    <a:cs typeface="Tahoma" panose="020B0604030504040204" pitchFamily="34" charset="0"/>
                    <a:sym typeface="Symbol" panose="05050102010706020507" pitchFamily="18" charset="2"/>
                  </a:rPr>
                  <a:t>&gt; 100?</a:t>
                </a:r>
                <a:endParaRPr lang="el-GR" altLang="zh-CN" sz="2800" dirty="0">
                  <a:cs typeface="Tahoma" panose="020B0604030504040204" pitchFamily="34" charset="0"/>
                  <a:sym typeface="Symbol" panose="05050102010706020507" pitchFamily="18" charset="2"/>
                </a:endParaRPr>
              </a:p>
            </p:txBody>
          </p:sp>
        </mc:Choice>
        <mc:Fallback xmlns="">
          <p:sp>
            <p:nvSpPr>
              <p:cNvPr id="30723" name="Rectangle 3">
                <a:extLst>
                  <a:ext uri="{FF2B5EF4-FFF2-40B4-BE49-F238E27FC236}">
                    <a16:creationId xmlns:a16="http://schemas.microsoft.com/office/drawing/2014/main" id="{EC9EE38F-E411-407E-BEF5-EEC88800D4FD}"/>
                  </a:ext>
                </a:extLst>
              </p:cNvPr>
              <p:cNvSpPr>
                <a:spLocks noGrp="1" noRot="1" noChangeAspect="1" noMove="1" noResize="1" noEditPoints="1" noAdjustHandles="1" noChangeArrowheads="1" noChangeShapeType="1" noTextEdit="1"/>
              </p:cNvSpPr>
              <p:nvPr>
                <p:ph idx="1"/>
              </p:nvPr>
            </p:nvSpPr>
            <p:spPr>
              <a:xfrm>
                <a:off x="594360" y="1630363"/>
                <a:ext cx="7772400" cy="4700587"/>
              </a:xfrm>
              <a:blipFill>
                <a:blip r:embed="rId2"/>
                <a:stretch>
                  <a:fillRect t="-2073" r="-3686" b="-1166"/>
                </a:stretch>
              </a:blipFill>
            </p:spPr>
            <p:txBody>
              <a:bodyPr/>
              <a:lstStyle/>
              <a:p>
                <a:r>
                  <a:rPr lang="zh-CN" altLang="en-US">
                    <a:noFill/>
                  </a:rPr>
                  <a:t> </a:t>
                </a:r>
              </a:p>
            </p:txBody>
          </p:sp>
        </mc:Fallback>
      </mc:AlternateContent>
      <p:sp>
        <p:nvSpPr>
          <p:cNvPr id="30724" name="Rectangle 5">
            <a:extLst>
              <a:ext uri="{FF2B5EF4-FFF2-40B4-BE49-F238E27FC236}">
                <a16:creationId xmlns:a16="http://schemas.microsoft.com/office/drawing/2014/main" id="{F0DA6CB7-A973-4A4F-B2F4-3F5C58E238C7}"/>
              </a:ext>
            </a:extLst>
          </p:cNvPr>
          <p:cNvSpPr>
            <a:spLocks noChangeArrowheads="1"/>
          </p:cNvSpPr>
          <p:nvPr/>
        </p:nvSpPr>
        <p:spPr bwMode="auto">
          <a:xfrm>
            <a:off x="2362200" y="5181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6059DA0E-9EAA-4702-9B41-00274697ABDD}"/>
              </a:ext>
            </a:extLst>
          </p:cNvPr>
          <p:cNvSpPr>
            <a:spLocks noGrp="1" noChangeArrowheads="1"/>
          </p:cNvSpPr>
          <p:nvPr>
            <p:ph type="title"/>
          </p:nvPr>
        </p:nvSpPr>
        <p:spPr>
          <a:xfrm>
            <a:off x="822960" y="286605"/>
            <a:ext cx="7543800" cy="970696"/>
          </a:xfrm>
        </p:spPr>
        <p:txBody>
          <a:bodyPr/>
          <a:lstStyle/>
          <a:p>
            <a:pPr eaLnBrk="1" hangingPunct="1"/>
            <a:r>
              <a:rPr lang="en-US" altLang="zh-CN" dirty="0">
                <a:ea typeface="宋体" panose="02010600030101010101" pitchFamily="2" charset="-122"/>
              </a:rPr>
              <a:t>Example: “Lake Wobegon”</a:t>
            </a:r>
          </a:p>
        </p:txBody>
      </p:sp>
      <p:graphicFrame>
        <p:nvGraphicFramePr>
          <p:cNvPr id="8194" name="Object 10">
            <a:extLst>
              <a:ext uri="{FF2B5EF4-FFF2-40B4-BE49-F238E27FC236}">
                <a16:creationId xmlns:a16="http://schemas.microsoft.com/office/drawing/2014/main" id="{4D16D257-8488-4393-B306-89671EE656C3}"/>
              </a:ext>
            </a:extLst>
          </p:cNvPr>
          <p:cNvGraphicFramePr>
            <a:graphicFrameLocks noGrp="1" noChangeAspect="1"/>
          </p:cNvGraphicFramePr>
          <p:nvPr>
            <p:ph idx="1"/>
            <p:extLst>
              <p:ext uri="{D42A27DB-BD31-4B8C-83A1-F6EECF244321}">
                <p14:modId xmlns:p14="http://schemas.microsoft.com/office/powerpoint/2010/main" val="1233582942"/>
              </p:ext>
            </p:extLst>
          </p:nvPr>
        </p:nvGraphicFramePr>
        <p:xfrm>
          <a:off x="1163638" y="3502025"/>
          <a:ext cx="6169025" cy="2563813"/>
        </p:xfrm>
        <a:graphic>
          <a:graphicData uri="http://schemas.openxmlformats.org/presentationml/2006/ole">
            <mc:AlternateContent xmlns:mc="http://schemas.openxmlformats.org/markup-compatibility/2006">
              <mc:Choice xmlns:v="urn:schemas-microsoft-com:vml" Requires="v">
                <p:oleObj spid="_x0000_s8208" name="Equation" r:id="rId3" imgW="1803240" imgH="749160" progId="Equation.3">
                  <p:embed/>
                </p:oleObj>
              </mc:Choice>
              <mc:Fallback>
                <p:oleObj name="Equation" r:id="rId3" imgW="1803240" imgH="749160" progId="Equation.3">
                  <p:embed/>
                  <p:pic>
                    <p:nvPicPr>
                      <p:cNvPr id="8194" name="Object 10">
                        <a:extLst>
                          <a:ext uri="{FF2B5EF4-FFF2-40B4-BE49-F238E27FC236}">
                            <a16:creationId xmlns:a16="http://schemas.microsoft.com/office/drawing/2014/main" id="{4D16D257-8488-4393-B306-89671EE65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3502025"/>
                        <a:ext cx="6169025" cy="256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3">
            <a:extLst>
              <a:ext uri="{FF2B5EF4-FFF2-40B4-BE49-F238E27FC236}">
                <a16:creationId xmlns:a16="http://schemas.microsoft.com/office/drawing/2014/main" id="{6B4BCC8F-BDFC-4223-94D2-887B6B0AA00F}"/>
              </a:ext>
            </a:extLst>
          </p:cNvPr>
          <p:cNvSpPr>
            <a:spLocks noGrp="1" noChangeArrowheads="1"/>
          </p:cNvSpPr>
          <p:nvPr>
            <p:ph type="body" idx="4294967295"/>
          </p:nvPr>
        </p:nvSpPr>
        <p:spPr>
          <a:xfrm>
            <a:off x="0" y="1371600"/>
            <a:ext cx="8229600" cy="4754563"/>
          </a:xfrm>
        </p:spPr>
        <p:txBody>
          <a:bodyPr>
            <a:normAutofit/>
          </a:bodyPr>
          <a:lstStyle/>
          <a:p>
            <a:pPr marL="609600" indent="-609600" eaLnBrk="1" hangingPunct="1">
              <a:buFontTx/>
              <a:buAutoNum type="alphaUcPeriod"/>
            </a:pPr>
            <a:r>
              <a:rPr lang="en-US" altLang="zh-CN" sz="2800" b="1" dirty="0">
                <a:ea typeface="宋体" panose="02010600030101010101" pitchFamily="2" charset="-122"/>
              </a:rPr>
              <a:t>Hypotheses: </a:t>
            </a:r>
            <a:br>
              <a:rPr lang="en-US" altLang="zh-CN" sz="2800" b="1" dirty="0">
                <a:ea typeface="宋体" panose="02010600030101010101" pitchFamily="2" charset="-122"/>
              </a:rPr>
            </a:br>
            <a:r>
              <a:rPr lang="en-US" altLang="zh-CN" sz="2800" i="1" dirty="0">
                <a:ea typeface="宋体" panose="02010600030101010101" pitchFamily="2" charset="-122"/>
              </a:rPr>
              <a:t>H</a:t>
            </a:r>
            <a:r>
              <a:rPr lang="en-US" altLang="zh-CN" sz="2800" baseline="-25000" dirty="0">
                <a:ea typeface="宋体" panose="02010600030101010101" pitchFamily="2" charset="-122"/>
              </a:rPr>
              <a:t>0</a:t>
            </a:r>
            <a:r>
              <a:rPr lang="en-US" altLang="zh-CN" sz="2800" dirty="0">
                <a:ea typeface="宋体" panose="02010600030101010101" pitchFamily="2" charset="-122"/>
              </a:rPr>
              <a:t>: µ = 100 versus </a:t>
            </a:r>
            <a:br>
              <a:rPr lang="en-US" altLang="zh-CN" sz="2800" dirty="0">
                <a:ea typeface="宋体" panose="02010600030101010101" pitchFamily="2" charset="-122"/>
              </a:rPr>
            </a:b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µ &gt; 100 (one-sided)</a:t>
            </a:r>
            <a:br>
              <a:rPr lang="en-US" altLang="zh-CN" sz="2800" dirty="0">
                <a:ea typeface="宋体" panose="02010600030101010101" pitchFamily="2" charset="-122"/>
              </a:rPr>
            </a:b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µ  </a:t>
            </a:r>
            <a:r>
              <a:rPr lang="en-US" altLang="zh-CN" sz="2800" dirty="0">
                <a:ea typeface="宋体" panose="02010600030101010101" pitchFamily="2" charset="-122"/>
                <a:cs typeface="Arial" panose="020B0604020202020204" pitchFamily="34" charset="0"/>
              </a:rPr>
              <a:t>≠ </a:t>
            </a:r>
            <a:r>
              <a:rPr lang="en-US" altLang="zh-CN" sz="2800" dirty="0">
                <a:ea typeface="宋体" panose="02010600030101010101" pitchFamily="2" charset="-122"/>
              </a:rPr>
              <a:t>100 (two-sided)</a:t>
            </a:r>
          </a:p>
          <a:p>
            <a:pPr marL="609600" indent="-609600" eaLnBrk="1" hangingPunct="1">
              <a:buFontTx/>
              <a:buAutoNum type="alphaUcPeriod"/>
            </a:pPr>
            <a:r>
              <a:rPr lang="en-US" altLang="zh-CN" sz="2800" b="1" dirty="0">
                <a:ea typeface="宋体" panose="02010600030101010101" pitchFamily="2" charset="-122"/>
              </a:rPr>
              <a:t>Test statistic: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806EDFD3-6F1A-43A1-8BDA-1EDB77F23FCC}"/>
              </a:ext>
            </a:extLst>
          </p:cNvPr>
          <p:cNvSpPr>
            <a:spLocks noGrp="1" noChangeArrowheads="1"/>
          </p:cNvSpPr>
          <p:nvPr>
            <p:ph idx="1"/>
          </p:nvPr>
        </p:nvSpPr>
        <p:spPr>
          <a:xfrm>
            <a:off x="457200" y="736600"/>
            <a:ext cx="8229600" cy="5389563"/>
          </a:xfrm>
        </p:spPr>
        <p:txBody>
          <a:bodyPr>
            <a:normAutofit fontScale="92500" lnSpcReduction="10000"/>
          </a:bodyPr>
          <a:lstStyle/>
          <a:p>
            <a:pPr marL="609600" indent="-609600" eaLnBrk="1" hangingPunct="1">
              <a:lnSpc>
                <a:spcPct val="90000"/>
              </a:lnSpc>
              <a:buFontTx/>
              <a:buNone/>
            </a:pPr>
            <a:r>
              <a:rPr lang="en-US" altLang="zh-CN" sz="2800" b="1">
                <a:ea typeface="宋体" panose="02010600030101010101" pitchFamily="2" charset="-122"/>
              </a:rPr>
              <a:t>C.</a:t>
            </a:r>
            <a:r>
              <a:rPr lang="en-US" altLang="zh-CN" sz="2800" b="1" i="1">
                <a:ea typeface="宋体" panose="02010600030101010101" pitchFamily="2" charset="-122"/>
              </a:rPr>
              <a:t> P-</a:t>
            </a:r>
            <a:r>
              <a:rPr lang="en-US" altLang="zh-CN" sz="2800" b="1">
                <a:ea typeface="宋体" panose="02010600030101010101" pitchFamily="2" charset="-122"/>
              </a:rPr>
              <a:t>value: </a:t>
            </a:r>
            <a:r>
              <a:rPr lang="en-US" altLang="zh-CN" sz="2800" i="1">
                <a:ea typeface="宋体" panose="02010600030101010101" pitchFamily="2" charset="-122"/>
              </a:rPr>
              <a:t>P </a:t>
            </a:r>
            <a:r>
              <a:rPr lang="en-US" altLang="zh-CN" sz="2800">
                <a:ea typeface="宋体" panose="02010600030101010101" pitchFamily="2" charset="-122"/>
              </a:rPr>
              <a:t>= Pr(</a:t>
            </a:r>
            <a:r>
              <a:rPr lang="en-US" altLang="zh-CN" sz="2800" i="1">
                <a:ea typeface="宋体" panose="02010600030101010101" pitchFamily="2" charset="-122"/>
              </a:rPr>
              <a:t>Z</a:t>
            </a:r>
            <a:r>
              <a:rPr lang="en-US" altLang="zh-CN" sz="2800">
                <a:ea typeface="宋体" panose="02010600030101010101" pitchFamily="2" charset="-122"/>
              </a:rPr>
              <a:t> </a:t>
            </a:r>
            <a:r>
              <a:rPr lang="en-US" altLang="zh-CN" sz="2800">
                <a:ea typeface="宋体" panose="02010600030101010101" pitchFamily="2" charset="-122"/>
                <a:cs typeface="Tahoma" panose="020B0604030504040204" pitchFamily="34" charset="0"/>
              </a:rPr>
              <a:t>≥ </a:t>
            </a:r>
            <a:r>
              <a:rPr lang="en-US" altLang="zh-CN" sz="2800">
                <a:ea typeface="宋体" panose="02010600030101010101" pitchFamily="2" charset="-122"/>
              </a:rPr>
              <a:t>2.56) = 0.0052</a:t>
            </a:r>
            <a:endParaRPr lang="en-US" altLang="zh-CN" sz="2800" baseline="-25000">
              <a:ea typeface="宋体" panose="02010600030101010101" pitchFamily="2" charset="-122"/>
            </a:endParaRPr>
          </a:p>
          <a:p>
            <a:pPr marL="609600" indent="-609600" eaLnBrk="1" hangingPunct="1">
              <a:lnSpc>
                <a:spcPct val="90000"/>
              </a:lnSpc>
              <a:buFontTx/>
              <a:buNone/>
            </a:pPr>
            <a:endParaRPr lang="en-US" altLang="zh-CN" sz="2800" b="1">
              <a:ea typeface="宋体" panose="02010600030101010101" pitchFamily="2" charset="-122"/>
            </a:endParaRPr>
          </a:p>
          <a:p>
            <a:pPr marL="609600" indent="-609600" eaLnBrk="1" hangingPunct="1">
              <a:lnSpc>
                <a:spcPct val="90000"/>
              </a:lnSpc>
              <a:buFontTx/>
              <a:buNone/>
            </a:pPr>
            <a:endParaRPr lang="en-US" altLang="zh-CN" sz="2800" b="1">
              <a:ea typeface="宋体" panose="02010600030101010101" pitchFamily="2" charset="-122"/>
            </a:endParaRPr>
          </a:p>
          <a:p>
            <a:pPr marL="609600" indent="-609600" eaLnBrk="1" hangingPunct="1">
              <a:lnSpc>
                <a:spcPct val="90000"/>
              </a:lnSpc>
              <a:buFontTx/>
              <a:buNone/>
            </a:pPr>
            <a:endParaRPr lang="en-US" altLang="zh-CN" sz="2800" b="1">
              <a:ea typeface="宋体" panose="02010600030101010101" pitchFamily="2" charset="-122"/>
            </a:endParaRPr>
          </a:p>
          <a:p>
            <a:pPr marL="609600" indent="-609600" eaLnBrk="1" hangingPunct="1">
              <a:lnSpc>
                <a:spcPct val="90000"/>
              </a:lnSpc>
              <a:buFontTx/>
              <a:buNone/>
            </a:pPr>
            <a:endParaRPr lang="en-US" altLang="zh-CN" sz="2800" b="1">
              <a:ea typeface="宋体" panose="02010600030101010101" pitchFamily="2" charset="-122"/>
            </a:endParaRPr>
          </a:p>
          <a:p>
            <a:pPr marL="609600" indent="-609600" eaLnBrk="1" hangingPunct="1">
              <a:lnSpc>
                <a:spcPct val="90000"/>
              </a:lnSpc>
              <a:buFontTx/>
              <a:buNone/>
            </a:pPr>
            <a:endParaRPr lang="en-US" altLang="zh-CN" sz="2800" b="1">
              <a:ea typeface="宋体" panose="02010600030101010101" pitchFamily="2" charset="-122"/>
            </a:endParaRPr>
          </a:p>
          <a:p>
            <a:pPr marL="609600" indent="-609600" eaLnBrk="1" hangingPunct="1">
              <a:lnSpc>
                <a:spcPct val="90000"/>
              </a:lnSpc>
              <a:buFontTx/>
              <a:buNone/>
            </a:pPr>
            <a:endParaRPr lang="en-US" altLang="zh-CN" sz="2800" b="1">
              <a:ea typeface="宋体" panose="02010600030101010101" pitchFamily="2" charset="-122"/>
            </a:endParaRPr>
          </a:p>
          <a:p>
            <a:pPr marL="609600" indent="-609600" eaLnBrk="1" hangingPunct="1">
              <a:lnSpc>
                <a:spcPct val="90000"/>
              </a:lnSpc>
              <a:buFontTx/>
              <a:buNone/>
            </a:pPr>
            <a:endParaRPr lang="en-US" altLang="zh-CN" sz="2800" b="1">
              <a:ea typeface="宋体" panose="02010600030101010101" pitchFamily="2" charset="-122"/>
            </a:endParaRPr>
          </a:p>
          <a:p>
            <a:pPr marL="609600" indent="-609600" eaLnBrk="1" hangingPunct="1">
              <a:lnSpc>
                <a:spcPct val="90000"/>
              </a:lnSpc>
              <a:buFontTx/>
              <a:buNone/>
            </a:pPr>
            <a:r>
              <a:rPr lang="en-US" altLang="zh-CN" sz="2800">
                <a:ea typeface="宋体" panose="02010600030101010101" pitchFamily="2" charset="-122"/>
              </a:rPr>
              <a:t>	</a:t>
            </a:r>
          </a:p>
          <a:p>
            <a:pPr marL="609600" indent="-609600" eaLnBrk="1" hangingPunct="1">
              <a:lnSpc>
                <a:spcPct val="90000"/>
              </a:lnSpc>
              <a:buFontTx/>
              <a:buNone/>
            </a:pPr>
            <a:br>
              <a:rPr lang="en-US" altLang="zh-CN" sz="2800">
                <a:ea typeface="宋体" panose="02010600030101010101" pitchFamily="2" charset="-122"/>
              </a:rPr>
            </a:br>
            <a:endParaRPr lang="en-US" altLang="zh-CN" sz="2800">
              <a:ea typeface="宋体" panose="02010600030101010101" pitchFamily="2" charset="-122"/>
            </a:endParaRPr>
          </a:p>
          <a:p>
            <a:pPr marL="609600" indent="-609600" eaLnBrk="1" hangingPunct="1">
              <a:lnSpc>
                <a:spcPct val="90000"/>
              </a:lnSpc>
              <a:buFontTx/>
              <a:buNone/>
            </a:pPr>
            <a:endParaRPr lang="en-US" altLang="zh-CN" sz="2800">
              <a:ea typeface="宋体" panose="02010600030101010101" pitchFamily="2" charset="-122"/>
            </a:endParaRPr>
          </a:p>
        </p:txBody>
      </p:sp>
      <p:grpSp>
        <p:nvGrpSpPr>
          <p:cNvPr id="31747" name="Group 6">
            <a:extLst>
              <a:ext uri="{FF2B5EF4-FFF2-40B4-BE49-F238E27FC236}">
                <a16:creationId xmlns:a16="http://schemas.microsoft.com/office/drawing/2014/main" id="{2A14A092-B448-45D0-9BB5-A4CBA65AF2AE}"/>
              </a:ext>
            </a:extLst>
          </p:cNvPr>
          <p:cNvGrpSpPr>
            <a:grpSpLocks/>
          </p:cNvGrpSpPr>
          <p:nvPr/>
        </p:nvGrpSpPr>
        <p:grpSpPr bwMode="auto">
          <a:xfrm>
            <a:off x="1011238" y="1316038"/>
            <a:ext cx="6364287" cy="4097337"/>
            <a:chOff x="1468" y="1012"/>
            <a:chExt cx="2750" cy="2054"/>
          </a:xfrm>
        </p:grpSpPr>
        <p:pic>
          <p:nvPicPr>
            <p:cNvPr id="31750" name="Picture 4">
              <a:extLst>
                <a:ext uri="{FF2B5EF4-FFF2-40B4-BE49-F238E27FC236}">
                  <a16:creationId xmlns:a16="http://schemas.microsoft.com/office/drawing/2014/main" id="{609D693E-DCC1-414A-B756-4515D8A87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 y="1012"/>
              <a:ext cx="2750" cy="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5">
              <a:extLst>
                <a:ext uri="{FF2B5EF4-FFF2-40B4-BE49-F238E27FC236}">
                  <a16:creationId xmlns:a16="http://schemas.microsoft.com/office/drawing/2014/main" id="{E1F5781A-E6A0-42B6-A463-A192B79E7255}"/>
                </a:ext>
              </a:extLst>
            </p:cNvPr>
            <p:cNvSpPr>
              <a:spLocks noChangeArrowheads="1"/>
            </p:cNvSpPr>
            <p:nvPr/>
          </p:nvSpPr>
          <p:spPr bwMode="auto">
            <a:xfrm>
              <a:off x="2481" y="2924"/>
              <a:ext cx="813" cy="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48" name="Text Box 7">
            <a:extLst>
              <a:ext uri="{FF2B5EF4-FFF2-40B4-BE49-F238E27FC236}">
                <a16:creationId xmlns:a16="http://schemas.microsoft.com/office/drawing/2014/main" id="{C10596DC-55F2-4986-9702-86A11978482E}"/>
              </a:ext>
            </a:extLst>
          </p:cNvPr>
          <p:cNvSpPr txBox="1">
            <a:spLocks noChangeArrowheads="1"/>
          </p:cNvSpPr>
          <p:nvPr/>
        </p:nvSpPr>
        <p:spPr bwMode="auto">
          <a:xfrm>
            <a:off x="646113" y="4373563"/>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9" name="Text Box 8">
            <a:extLst>
              <a:ext uri="{FF2B5EF4-FFF2-40B4-BE49-F238E27FC236}">
                <a16:creationId xmlns:a16="http://schemas.microsoft.com/office/drawing/2014/main" id="{39223114-6477-439A-BCDC-FF8431162FE1}"/>
              </a:ext>
            </a:extLst>
          </p:cNvPr>
          <p:cNvSpPr txBox="1">
            <a:spLocks noChangeArrowheads="1"/>
          </p:cNvSpPr>
          <p:nvPr/>
        </p:nvSpPr>
        <p:spPr bwMode="auto">
          <a:xfrm>
            <a:off x="430213" y="5430838"/>
            <a:ext cx="8324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800" b="0" i="1"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P</a:t>
            </a:r>
            <a:r>
              <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=.0052 </a:t>
            </a:r>
            <a:r>
              <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Symbol" panose="05050102010706020507" pitchFamily="18" charset="2"/>
              </a:rPr>
              <a:t> it is unlikely the sample came from this null distribution   </a:t>
            </a:r>
            <a:r>
              <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strong evidence against </a:t>
            </a:r>
            <a:r>
              <a:rPr kumimoji="0" lang="en-US" altLang="zh-CN" sz="2800" b="0" i="1"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H</a:t>
            </a:r>
            <a:r>
              <a:rPr kumimoji="0" lang="en-US" altLang="zh-CN" sz="2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rPr>
              <a:t>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0" rIns="0" bIns="0" rtlCol="0">
            <a:spAutoFit/>
          </a:bodyPr>
          <a:lstStyle>
            <a:defPPr>
              <a:defRPr lang="zh-CN"/>
            </a:defPPr>
            <a:lvl1pPr marL="0" algn="l" defTabSz="685800" rtl="0" eaLnBrk="1" latinLnBrk="0" hangingPunct="1">
              <a:defRPr sz="1050" b="0" i="0" kern="1200">
                <a:solidFill>
                  <a:schemeClr val="tx1"/>
                </a:solidFill>
                <a:latin typeface="Arial"/>
                <a:ea typeface="+mn-ea"/>
                <a:cs typeface="Arial"/>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2869"/>
            <a:fld id="{81D60167-4931-47E6-BA6A-407CBD079E47}" type="slidenum">
              <a:rPr lang="en-US" altLang="zh-CN" smtClean="0"/>
              <a:pPr marL="92869"/>
              <a:t>3</a:t>
            </a:fld>
            <a:endParaRPr dirty="0"/>
          </a:p>
        </p:txBody>
      </p:sp>
      <p:sp>
        <p:nvSpPr>
          <p:cNvPr id="9" name="文本框 8">
            <a:extLst>
              <a:ext uri="{FF2B5EF4-FFF2-40B4-BE49-F238E27FC236}">
                <a16:creationId xmlns:a16="http://schemas.microsoft.com/office/drawing/2014/main" id="{A58D9C78-F6A7-4CB7-8A6C-05F89EE673C4}"/>
              </a:ext>
            </a:extLst>
          </p:cNvPr>
          <p:cNvSpPr txBox="1"/>
          <p:nvPr/>
        </p:nvSpPr>
        <p:spPr>
          <a:xfrm>
            <a:off x="2445444" y="4673813"/>
            <a:ext cx="3638296" cy="280974"/>
          </a:xfrm>
          <a:prstGeom prst="rect">
            <a:avLst/>
          </a:prstGeom>
          <a:noFill/>
        </p:spPr>
        <p:txBody>
          <a:bodyPr wrap="square">
            <a:spAutoFit/>
          </a:bodyPr>
          <a:lstStyle/>
          <a:p>
            <a:pPr algn="l"/>
            <a:r>
              <a:rPr lang="pt-BR" altLang="zh-CN" sz="1226" dirty="0">
                <a:latin typeface="Roboto"/>
              </a:rPr>
              <a:t>Trump’s 2,000 Lies – A Documentary</a:t>
            </a:r>
          </a:p>
        </p:txBody>
      </p:sp>
      <p:pic>
        <p:nvPicPr>
          <p:cNvPr id="15" name="图片 14">
            <a:extLst>
              <a:ext uri="{FF2B5EF4-FFF2-40B4-BE49-F238E27FC236}">
                <a16:creationId xmlns:a16="http://schemas.microsoft.com/office/drawing/2014/main" id="{E5417BE6-2379-47B6-A17A-CE8C252EA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9" y="720725"/>
            <a:ext cx="9070621" cy="5102225"/>
          </a:xfrm>
          <a:prstGeom prst="rect">
            <a:avLst/>
          </a:prstGeom>
        </p:spPr>
      </p:pic>
    </p:spTree>
    <p:extLst>
      <p:ext uri="{BB962C8B-B14F-4D97-AF65-F5344CB8AC3E}">
        <p14:creationId xmlns:p14="http://schemas.microsoft.com/office/powerpoint/2010/main" val="87578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F17D87A8-4A7A-4B4C-A006-5625E479EE6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205715" y="2597150"/>
            <a:ext cx="4816048" cy="4121150"/>
          </a:xfrm>
          <a:noFill/>
        </p:spPr>
      </p:pic>
      <p:sp>
        <p:nvSpPr>
          <p:cNvPr id="32772" name="Rectangle 2">
            <a:extLst>
              <a:ext uri="{FF2B5EF4-FFF2-40B4-BE49-F238E27FC236}">
                <a16:creationId xmlns:a16="http://schemas.microsoft.com/office/drawing/2014/main" id="{B18B9FF3-24EE-4A5C-A162-C25C9D365CDE}"/>
              </a:ext>
            </a:extLst>
          </p:cNvPr>
          <p:cNvSpPr>
            <a:spLocks noGrp="1" noChangeArrowheads="1"/>
          </p:cNvSpPr>
          <p:nvPr>
            <p:ph type="title"/>
          </p:nvPr>
        </p:nvSpPr>
        <p:spPr>
          <a:xfrm>
            <a:off x="485775" y="150813"/>
            <a:ext cx="8229600" cy="1143000"/>
          </a:xfrm>
        </p:spPr>
        <p:txBody>
          <a:bodyPr/>
          <a:lstStyle/>
          <a:p>
            <a:pPr eaLnBrk="1" hangingPunct="1"/>
            <a:r>
              <a:rPr lang="en-US" altLang="zh-CN" sz="4000" dirty="0">
                <a:ea typeface="宋体" panose="02010600030101010101" pitchFamily="2" charset="-122"/>
              </a:rPr>
              <a:t>Two-Sided </a:t>
            </a:r>
            <a:r>
              <a:rPr lang="en-US" altLang="zh-CN" sz="4000" i="1" dirty="0">
                <a:ea typeface="宋体" panose="02010600030101010101" pitchFamily="2" charset="-122"/>
              </a:rPr>
              <a:t>P</a:t>
            </a:r>
            <a:r>
              <a:rPr lang="en-US" altLang="zh-CN" sz="4000" dirty="0">
                <a:ea typeface="宋体" panose="02010600030101010101" pitchFamily="2" charset="-122"/>
              </a:rPr>
              <a:t>-value: Lake Wobegon</a:t>
            </a:r>
          </a:p>
        </p:txBody>
      </p:sp>
      <p:sp>
        <p:nvSpPr>
          <p:cNvPr id="175107" name="Rectangle 3">
            <a:extLst>
              <a:ext uri="{FF2B5EF4-FFF2-40B4-BE49-F238E27FC236}">
                <a16:creationId xmlns:a16="http://schemas.microsoft.com/office/drawing/2014/main" id="{09ABE384-F46A-40C3-A763-59A8AF1FCAC0}"/>
              </a:ext>
            </a:extLst>
          </p:cNvPr>
          <p:cNvSpPr>
            <a:spLocks noGrp="1" noChangeArrowheads="1"/>
          </p:cNvSpPr>
          <p:nvPr>
            <p:ph type="body" sz="half" idx="1"/>
          </p:nvPr>
        </p:nvSpPr>
        <p:spPr>
          <a:xfrm>
            <a:off x="428625" y="1293813"/>
            <a:ext cx="4575175" cy="5114925"/>
          </a:xfrm>
        </p:spPr>
        <p:txBody>
          <a:bodyPr>
            <a:normAutofit/>
          </a:bodyPr>
          <a:lstStyle/>
          <a:p>
            <a:pPr marL="233363" indent="-233363" eaLnBrk="1" hangingPunct="1"/>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µ </a:t>
            </a:r>
            <a:r>
              <a:rPr lang="en-US" altLang="zh-CN" sz="2800" dirty="0">
                <a:ea typeface="宋体" panose="02010600030101010101" pitchFamily="2" charset="-122"/>
                <a:cs typeface="Arial" panose="020B0604020202020204" pitchFamily="34" charset="0"/>
              </a:rPr>
              <a:t>≠</a:t>
            </a:r>
            <a:r>
              <a:rPr lang="en-US" altLang="zh-CN" sz="2800" dirty="0">
                <a:ea typeface="宋体" panose="02010600030101010101" pitchFamily="2" charset="-122"/>
              </a:rPr>
              <a:t>100 </a:t>
            </a:r>
          </a:p>
          <a:p>
            <a:pPr marL="233363" indent="-233363" eaLnBrk="1" hangingPunct="1"/>
            <a:r>
              <a:rPr lang="en-US" altLang="zh-CN" sz="2800" dirty="0">
                <a:ea typeface="宋体" panose="02010600030101010101" pitchFamily="2" charset="-122"/>
              </a:rPr>
              <a:t>Considers random deviations “up” and “down” from </a:t>
            </a:r>
            <a:r>
              <a:rPr lang="el-GR" altLang="zh-CN" sz="2800" dirty="0">
                <a:cs typeface="Arial" panose="020B0604020202020204" pitchFamily="34" charset="0"/>
              </a:rPr>
              <a:t>μ</a:t>
            </a:r>
            <a:r>
              <a:rPr lang="en-US" altLang="zh-CN" sz="2800" baseline="-25000" dirty="0">
                <a:ea typeface="宋体" panose="02010600030101010101" pitchFamily="2" charset="-122"/>
                <a:cs typeface="Arial" panose="020B0604020202020204" pitchFamily="34" charset="0"/>
              </a:rPr>
              <a:t>0 </a:t>
            </a:r>
            <a:r>
              <a:rPr lang="en-US" altLang="zh-CN" sz="2800" dirty="0">
                <a:ea typeface="宋体" panose="02010600030101010101" pitchFamily="2" charset="-122"/>
                <a:sym typeface="Symbol" panose="05050102010706020507" pitchFamily="18" charset="2"/>
              </a:rPr>
              <a:t>t</a:t>
            </a:r>
            <a:r>
              <a:rPr lang="en-US" altLang="zh-CN" sz="2800" dirty="0">
                <a:ea typeface="宋体" panose="02010600030101010101" pitchFamily="2" charset="-122"/>
              </a:rPr>
              <a:t>ails above and below </a:t>
            </a:r>
            <a:r>
              <a:rPr lang="en-US" altLang="zh-CN" sz="2800" dirty="0">
                <a:ea typeface="宋体" panose="02010600030101010101" pitchFamily="2" charset="-122"/>
                <a:cs typeface="Arial" panose="020B0604020202020204" pitchFamily="34" charset="0"/>
              </a:rPr>
              <a:t>±</a:t>
            </a:r>
            <a:r>
              <a:rPr lang="en-US" altLang="zh-CN" sz="2800" dirty="0" err="1">
                <a:ea typeface="宋体" panose="02010600030101010101" pitchFamily="2" charset="-122"/>
              </a:rPr>
              <a:t>z</a:t>
            </a:r>
            <a:r>
              <a:rPr lang="en-US" altLang="zh-CN" sz="2800" baseline="-25000" dirty="0" err="1">
                <a:ea typeface="宋体" panose="02010600030101010101" pitchFamily="2" charset="-122"/>
              </a:rPr>
              <a:t>stat</a:t>
            </a:r>
            <a:r>
              <a:rPr lang="en-US" altLang="zh-CN" sz="2800" dirty="0">
                <a:ea typeface="宋体" panose="02010600030101010101" pitchFamily="2" charset="-122"/>
                <a:cs typeface="Arial" panose="020B0604020202020204" pitchFamily="34" charset="0"/>
              </a:rPr>
              <a:t> </a:t>
            </a:r>
            <a:endParaRPr lang="en-US" altLang="zh-CN" sz="2800" i="1" dirty="0">
              <a:ea typeface="宋体" panose="02010600030101010101" pitchFamily="2" charset="-122"/>
              <a:cs typeface="Arial" panose="020B0604020202020204" pitchFamily="34" charset="0"/>
            </a:endParaRPr>
          </a:p>
          <a:p>
            <a:pPr marL="233363" indent="-233363" eaLnBrk="1" hangingPunct="1"/>
            <a:r>
              <a:rPr lang="en-US" altLang="zh-CN" sz="2800" dirty="0">
                <a:ea typeface="宋体" panose="02010600030101010101" pitchFamily="2" charset="-122"/>
              </a:rPr>
              <a:t>Thus, two-sided </a:t>
            </a:r>
            <a:r>
              <a:rPr lang="en-US" altLang="zh-CN" sz="2800" i="1" dirty="0">
                <a:ea typeface="宋体" panose="02010600030101010101" pitchFamily="2" charset="-122"/>
              </a:rPr>
              <a:t>P</a:t>
            </a:r>
            <a:r>
              <a:rPr lang="en-US" altLang="zh-CN" sz="2800" dirty="0">
                <a:ea typeface="宋体" panose="02010600030101010101" pitchFamily="2" charset="-122"/>
              </a:rPr>
              <a:t> </a:t>
            </a:r>
            <a:br>
              <a:rPr lang="en-US" altLang="zh-CN" sz="2800" dirty="0">
                <a:ea typeface="宋体" panose="02010600030101010101" pitchFamily="2" charset="-122"/>
              </a:rPr>
            </a:br>
            <a:r>
              <a:rPr lang="en-US" altLang="zh-CN" sz="2800" dirty="0">
                <a:ea typeface="宋体" panose="02010600030101010101" pitchFamily="2" charset="-122"/>
              </a:rPr>
              <a:t>= 2 </a:t>
            </a:r>
            <a:r>
              <a:rPr lang="en-US" altLang="zh-CN" sz="2800" dirty="0">
                <a:ea typeface="宋体" panose="02010600030101010101" pitchFamily="2" charset="-122"/>
                <a:cs typeface="Tahoma" panose="020B0604030504040204" pitchFamily="34" charset="0"/>
              </a:rPr>
              <a:t>× 0.0052 </a:t>
            </a:r>
            <a:br>
              <a:rPr lang="en-US" altLang="zh-CN" sz="2800" dirty="0">
                <a:ea typeface="宋体" panose="02010600030101010101" pitchFamily="2" charset="-122"/>
                <a:cs typeface="Tahoma" panose="020B0604030504040204" pitchFamily="34" charset="0"/>
              </a:rPr>
            </a:br>
            <a:r>
              <a:rPr lang="en-US" altLang="zh-CN" sz="2800" dirty="0">
                <a:ea typeface="宋体" panose="02010600030101010101" pitchFamily="2" charset="-122"/>
                <a:cs typeface="Tahoma" panose="020B0604030504040204" pitchFamily="34" charset="0"/>
              </a:rPr>
              <a:t>= 0.0104</a:t>
            </a:r>
            <a:endParaRPr lang="en-US" altLang="zh-CN" sz="28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1000"/>
                                        <p:tgtEl>
                                          <p:spTgt spid="175107">
                                            <p:txEl>
                                              <p:pRg st="0" end="0"/>
                                            </p:txEl>
                                          </p:spTgt>
                                        </p:tgtEl>
                                      </p:cBhvr>
                                    </p:animEffect>
                                    <p:anim calcmode="lin" valueType="num">
                                      <p:cBhvr>
                                        <p:cTn id="8" dur="10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5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Effect transition="in" filter="fade">
                                      <p:cBhvr>
                                        <p:cTn id="14" dur="1000"/>
                                        <p:tgtEl>
                                          <p:spTgt spid="175107">
                                            <p:txEl>
                                              <p:pRg st="1" end="1"/>
                                            </p:txEl>
                                          </p:spTgt>
                                        </p:tgtEl>
                                      </p:cBhvr>
                                    </p:animEffect>
                                    <p:anim calcmode="lin" valueType="num">
                                      <p:cBhvr>
                                        <p:cTn id="15" dur="1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Effect transition="in" filter="fade">
                                      <p:cBhvr>
                                        <p:cTn id="21" dur="1000"/>
                                        <p:tgtEl>
                                          <p:spTgt spid="175107">
                                            <p:txEl>
                                              <p:pRg st="2" end="2"/>
                                            </p:txEl>
                                          </p:spTgt>
                                        </p:tgtEl>
                                      </p:cBhvr>
                                    </p:animEffect>
                                    <p:anim calcmode="lin" valueType="num">
                                      <p:cBhvr>
                                        <p:cTn id="22" dur="10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5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0B07C95-F303-49F2-AC7B-75F170376830}"/>
              </a:ext>
            </a:extLst>
          </p:cNvPr>
          <p:cNvSpPr>
            <a:spLocks noGrp="1" noChangeArrowheads="1"/>
          </p:cNvSpPr>
          <p:nvPr>
            <p:ph type="title"/>
          </p:nvPr>
        </p:nvSpPr>
        <p:spPr>
          <a:xfrm>
            <a:off x="822960" y="286605"/>
            <a:ext cx="7543800" cy="850046"/>
          </a:xfrm>
        </p:spPr>
        <p:txBody>
          <a:bodyPr/>
          <a:lstStyle/>
          <a:p>
            <a:pPr eaLnBrk="1" hangingPunct="1"/>
            <a:r>
              <a:rPr lang="en-US" altLang="zh-CN" sz="4800" dirty="0">
                <a:ea typeface="宋体" panose="02010600030101010101" pitchFamily="2" charset="-122"/>
                <a:cs typeface="Arial" panose="020B0604020202020204" pitchFamily="34" charset="0"/>
              </a:rPr>
              <a:t>§6 Power and Sample Size</a:t>
            </a:r>
            <a:endParaRPr lang="en-US" altLang="zh-CN" sz="4800" dirty="0">
              <a:ea typeface="宋体" panose="02010600030101010101" pitchFamily="2" charset="-122"/>
            </a:endParaRPr>
          </a:p>
        </p:txBody>
      </p:sp>
      <p:graphicFrame>
        <p:nvGraphicFramePr>
          <p:cNvPr id="193596" name="Group 60">
            <a:extLst>
              <a:ext uri="{FF2B5EF4-FFF2-40B4-BE49-F238E27FC236}">
                <a16:creationId xmlns:a16="http://schemas.microsoft.com/office/drawing/2014/main" id="{69291ECD-E870-445A-A318-CE7AEB0BC3F3}"/>
              </a:ext>
            </a:extLst>
          </p:cNvPr>
          <p:cNvGraphicFramePr>
            <a:graphicFrameLocks noGrp="1"/>
          </p:cNvGraphicFramePr>
          <p:nvPr>
            <p:extLst>
              <p:ext uri="{D42A27DB-BD31-4B8C-83A1-F6EECF244321}">
                <p14:modId xmlns:p14="http://schemas.microsoft.com/office/powerpoint/2010/main" val="415223575"/>
              </p:ext>
            </p:extLst>
          </p:nvPr>
        </p:nvGraphicFramePr>
        <p:xfrm>
          <a:off x="217488" y="3024188"/>
          <a:ext cx="8661400" cy="2239962"/>
        </p:xfrm>
        <a:graphic>
          <a:graphicData uri="http://schemas.openxmlformats.org/drawingml/2006/table">
            <a:tbl>
              <a:tblPr/>
              <a:tblGrid>
                <a:gridCol w="2573337">
                  <a:extLst>
                    <a:ext uri="{9D8B030D-6E8A-4147-A177-3AD203B41FA5}">
                      <a16:colId xmlns:a16="http://schemas.microsoft.com/office/drawing/2014/main" val="20000"/>
                    </a:ext>
                  </a:extLst>
                </a:gridCol>
                <a:gridCol w="2882900">
                  <a:extLst>
                    <a:ext uri="{9D8B030D-6E8A-4147-A177-3AD203B41FA5}">
                      <a16:colId xmlns:a16="http://schemas.microsoft.com/office/drawing/2014/main" val="20001"/>
                    </a:ext>
                  </a:extLst>
                </a:gridCol>
                <a:gridCol w="3205163">
                  <a:extLst>
                    <a:ext uri="{9D8B030D-6E8A-4147-A177-3AD203B41FA5}">
                      <a16:colId xmlns:a16="http://schemas.microsoft.com/office/drawing/2014/main" val="20002"/>
                    </a:ext>
                  </a:extLst>
                </a:gridCol>
              </a:tblGrid>
              <a:tr h="518233">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endParaRPr kumimoji="0" lang="en-US" sz="2800" b="0" i="0" u="none" strike="noStrike" cap="none" normalizeH="0" baseline="0">
                        <a:ln>
                          <a:noFill/>
                        </a:ln>
                        <a:solidFill>
                          <a:schemeClr val="tx1"/>
                        </a:solidFill>
                        <a:effectLst/>
                        <a:latin typeface="Tahoma" pitchFamily="34" charset="0"/>
                      </a:endParaRPr>
                    </a:p>
                  </a:txBody>
                  <a:tcPr marT="45726" marB="45726" anchor="ctr" anchorCtr="1"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dirty="0">
                          <a:ln>
                            <a:noFill/>
                          </a:ln>
                          <a:solidFill>
                            <a:schemeClr val="tx1"/>
                          </a:solidFill>
                          <a:effectLst/>
                          <a:latin typeface="Tahoma" pitchFamily="34" charset="0"/>
                        </a:rPr>
                        <a:t>Truth</a:t>
                      </a:r>
                    </a:p>
                  </a:txBody>
                  <a:tcPr marT="45726" marB="45726" anchor="b" anchorCtr="1" horzOverflow="overflow">
                    <a:lnL>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1823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dirty="0">
                          <a:ln>
                            <a:noFill/>
                          </a:ln>
                          <a:solidFill>
                            <a:schemeClr val="tx1"/>
                          </a:solidFill>
                          <a:effectLst/>
                          <a:latin typeface="Tahoma" pitchFamily="34" charset="0"/>
                        </a:rPr>
                        <a:t>Decision</a:t>
                      </a:r>
                    </a:p>
                  </a:txBody>
                  <a:tcPr marT="45726" marB="45726" anchor="b" horzOverflow="overflow">
                    <a:lnL cap="flat">
                      <a:noFill/>
                    </a:lnL>
                    <a:lnR>
                      <a:noFill/>
                    </a:lnR>
                    <a:lnT>
                      <a:noFill/>
                    </a:lnT>
                    <a:lnB>
                      <a:noFill/>
                    </a:lnB>
                    <a:lnTlToBr>
                      <a:noFill/>
                    </a:lnTlToBr>
                    <a:lnBlToTr>
                      <a:noFill/>
                    </a:lnBlToTr>
                    <a:noFill/>
                  </a:tcPr>
                </a:tc>
                <a:tc>
                  <a:txBody>
                    <a:bodyPr/>
                    <a:lstStyle/>
                    <a:p>
                      <a:pPr marL="457200" marR="0" lvl="1" indent="0" algn="l" defTabSz="914400" rtl="0" eaLnBrk="1" fontAlgn="base" latinLnBrk="0" hangingPunct="1">
                        <a:lnSpc>
                          <a:spcPct val="100000"/>
                        </a:lnSpc>
                        <a:spcBef>
                          <a:spcPct val="10000"/>
                        </a:spcBef>
                        <a:spcAft>
                          <a:spcPct val="0"/>
                        </a:spcAft>
                        <a:buClrTx/>
                        <a:buSzTx/>
                        <a:buFontTx/>
                        <a:buNone/>
                        <a:tabLst/>
                      </a:pPr>
                      <a:r>
                        <a:rPr kumimoji="0" lang="en-US" sz="2800" b="0" i="1" u="none" strike="noStrike" cap="none" normalizeH="0" baseline="0">
                          <a:ln>
                            <a:noFill/>
                          </a:ln>
                          <a:solidFill>
                            <a:schemeClr val="tx1"/>
                          </a:solidFill>
                          <a:effectLst/>
                          <a:latin typeface="Tahoma" pitchFamily="34" charset="0"/>
                        </a:rPr>
                        <a:t>H</a:t>
                      </a:r>
                      <a:r>
                        <a:rPr kumimoji="0" lang="en-US" sz="2800" b="0" i="0" u="none" strike="noStrike" cap="none" normalizeH="0" baseline="-25000">
                          <a:ln>
                            <a:noFill/>
                          </a:ln>
                          <a:solidFill>
                            <a:schemeClr val="tx1"/>
                          </a:solidFill>
                          <a:effectLst/>
                          <a:latin typeface="Tahoma" pitchFamily="34" charset="0"/>
                        </a:rPr>
                        <a:t>0</a:t>
                      </a:r>
                      <a:r>
                        <a:rPr kumimoji="0" lang="en-US" sz="2800" b="0" i="0" u="none" strike="noStrike" cap="none" normalizeH="0" baseline="0">
                          <a:ln>
                            <a:noFill/>
                          </a:ln>
                          <a:solidFill>
                            <a:schemeClr val="tx1"/>
                          </a:solidFill>
                          <a:effectLst/>
                          <a:latin typeface="Tahoma" pitchFamily="34" charset="0"/>
                        </a:rPr>
                        <a:t> true</a:t>
                      </a:r>
                    </a:p>
                  </a:txBody>
                  <a:tcPr marT="45726" marB="45726" anchor="ctr" anchorCtr="1"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2800" b="0" i="1" u="none" strike="noStrike" cap="none" normalizeH="0" baseline="0">
                          <a:ln>
                            <a:noFill/>
                          </a:ln>
                          <a:solidFill>
                            <a:schemeClr val="tx1"/>
                          </a:solidFill>
                          <a:effectLst/>
                          <a:latin typeface="Tahoma" pitchFamily="34" charset="0"/>
                        </a:rPr>
                        <a:t>H</a:t>
                      </a:r>
                      <a:r>
                        <a:rPr kumimoji="0" lang="en-US" sz="2800" b="0" i="0" u="none" strike="noStrike" cap="none" normalizeH="0" baseline="-25000">
                          <a:ln>
                            <a:noFill/>
                          </a:ln>
                          <a:solidFill>
                            <a:schemeClr val="tx1"/>
                          </a:solidFill>
                          <a:effectLst/>
                          <a:latin typeface="Tahoma" pitchFamily="34" charset="0"/>
                        </a:rPr>
                        <a:t>0</a:t>
                      </a:r>
                      <a:r>
                        <a:rPr kumimoji="0" lang="en-US" sz="2800" b="0" i="0" u="none" strike="noStrike" cap="none" normalizeH="0" baseline="0">
                          <a:ln>
                            <a:noFill/>
                          </a:ln>
                          <a:solidFill>
                            <a:schemeClr val="tx1"/>
                          </a:solidFill>
                          <a:effectLst/>
                          <a:latin typeface="Tahoma" pitchFamily="34" charset="0"/>
                        </a:rPr>
                        <a:t> false</a:t>
                      </a:r>
                    </a:p>
                  </a:txBody>
                  <a:tcPr marT="45726" marB="45726" anchor="ctr" anchorCtr="1"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748">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a:ln>
                            <a:noFill/>
                          </a:ln>
                          <a:solidFill>
                            <a:schemeClr val="tx1"/>
                          </a:solidFill>
                          <a:effectLst/>
                          <a:latin typeface="Tahoma" pitchFamily="34" charset="0"/>
                        </a:rPr>
                        <a:t>Retain </a:t>
                      </a:r>
                      <a:r>
                        <a:rPr kumimoji="0" lang="en-US" sz="2800" b="0" i="1" u="none" strike="noStrike" cap="none" normalizeH="0" baseline="0">
                          <a:ln>
                            <a:noFill/>
                          </a:ln>
                          <a:solidFill>
                            <a:schemeClr val="tx1"/>
                          </a:solidFill>
                          <a:effectLst/>
                          <a:latin typeface="Tahoma" pitchFamily="34" charset="0"/>
                        </a:rPr>
                        <a:t>H</a:t>
                      </a:r>
                      <a:r>
                        <a:rPr kumimoji="0" lang="en-US" sz="2800" b="0" i="0" u="none" strike="noStrike" cap="none" normalizeH="0" baseline="-25000">
                          <a:ln>
                            <a:noFill/>
                          </a:ln>
                          <a:solidFill>
                            <a:schemeClr val="tx1"/>
                          </a:solidFill>
                          <a:effectLst/>
                          <a:latin typeface="Tahoma" pitchFamily="34" charset="0"/>
                        </a:rPr>
                        <a:t>0</a:t>
                      </a:r>
                      <a:r>
                        <a:rPr kumimoji="0" lang="en-US" sz="2800" b="0" i="0" u="none" strike="noStrike" cap="none" normalizeH="0" baseline="0">
                          <a:ln>
                            <a:noFill/>
                          </a:ln>
                          <a:solidFill>
                            <a:schemeClr val="tx1"/>
                          </a:solidFill>
                          <a:effectLst/>
                          <a:latin typeface="Tahoma" pitchFamily="34" charset="0"/>
                        </a:rPr>
                        <a:t> </a:t>
                      </a:r>
                    </a:p>
                  </a:txBody>
                  <a:tcPr marT="45726" marB="45726" anchor="ctr" anchorCtr="1"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dirty="0">
                          <a:ln>
                            <a:noFill/>
                          </a:ln>
                          <a:solidFill>
                            <a:schemeClr val="tx1"/>
                          </a:solidFill>
                          <a:effectLst/>
                          <a:latin typeface="Tahoma" pitchFamily="34" charset="0"/>
                          <a:cs typeface="Arial" charset="0"/>
                        </a:rPr>
                        <a:t>Correct retention</a:t>
                      </a:r>
                    </a:p>
                  </a:txBody>
                  <a:tcPr marT="45726" marB="45726"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dirty="0">
                          <a:ln>
                            <a:noFill/>
                          </a:ln>
                          <a:solidFill>
                            <a:srgbClr val="FF0000"/>
                          </a:solidFill>
                          <a:effectLst/>
                          <a:latin typeface="Tahoma" pitchFamily="34" charset="0"/>
                        </a:rPr>
                        <a:t>Type II error</a:t>
                      </a:r>
                    </a:p>
                  </a:txBody>
                  <a:tcPr marT="45726" marB="45726"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748">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a:ln>
                            <a:noFill/>
                          </a:ln>
                          <a:solidFill>
                            <a:schemeClr val="tx1"/>
                          </a:solidFill>
                          <a:effectLst/>
                          <a:latin typeface="Tahoma" pitchFamily="34" charset="0"/>
                        </a:rPr>
                        <a:t>Reject </a:t>
                      </a:r>
                      <a:r>
                        <a:rPr kumimoji="0" lang="en-US" sz="2800" b="0" i="1" u="none" strike="noStrike" cap="none" normalizeH="0" baseline="0">
                          <a:ln>
                            <a:noFill/>
                          </a:ln>
                          <a:solidFill>
                            <a:schemeClr val="tx1"/>
                          </a:solidFill>
                          <a:effectLst/>
                          <a:latin typeface="Tahoma" pitchFamily="34" charset="0"/>
                        </a:rPr>
                        <a:t>H</a:t>
                      </a:r>
                      <a:r>
                        <a:rPr kumimoji="0" lang="en-US" sz="2800" b="0" i="0" u="none" strike="noStrike" cap="none" normalizeH="0" baseline="-25000">
                          <a:ln>
                            <a:noFill/>
                          </a:ln>
                          <a:solidFill>
                            <a:schemeClr val="tx1"/>
                          </a:solidFill>
                          <a:effectLst/>
                          <a:latin typeface="Tahoma" pitchFamily="34" charset="0"/>
                        </a:rPr>
                        <a:t>0</a:t>
                      </a:r>
                    </a:p>
                  </a:txBody>
                  <a:tcPr marT="45726" marB="45726" anchor="ctr" anchorCtr="1" horzOverflow="overflow">
                    <a:lnL cap="flat">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dirty="0">
                          <a:ln>
                            <a:noFill/>
                          </a:ln>
                          <a:solidFill>
                            <a:srgbClr val="FF0000"/>
                          </a:solidFill>
                          <a:effectLst/>
                          <a:latin typeface="Tahoma" pitchFamily="34" charset="0"/>
                        </a:rPr>
                        <a:t>Type I error</a:t>
                      </a:r>
                    </a:p>
                  </a:txBody>
                  <a:tcPr marT="45726" marB="45726"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dirty="0">
                          <a:ln>
                            <a:noFill/>
                          </a:ln>
                          <a:solidFill>
                            <a:schemeClr val="tx1"/>
                          </a:solidFill>
                          <a:effectLst/>
                          <a:latin typeface="Tahoma" pitchFamily="34" charset="0"/>
                          <a:cs typeface="Arial" charset="0"/>
                        </a:rPr>
                        <a:t>Correct rejection</a:t>
                      </a:r>
                    </a:p>
                  </a:txBody>
                  <a:tcPr marT="45726" marB="45726"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13" name="Text Box 33">
            <a:extLst>
              <a:ext uri="{FF2B5EF4-FFF2-40B4-BE49-F238E27FC236}">
                <a16:creationId xmlns:a16="http://schemas.microsoft.com/office/drawing/2014/main" id="{73958A2C-335C-4A49-A5B3-4FCF97CB437C}"/>
              </a:ext>
            </a:extLst>
          </p:cNvPr>
          <p:cNvSpPr txBox="1">
            <a:spLocks noChangeArrowheads="1"/>
          </p:cNvSpPr>
          <p:nvPr/>
        </p:nvSpPr>
        <p:spPr bwMode="auto">
          <a:xfrm>
            <a:off x="792163" y="5464175"/>
            <a:ext cx="7162800" cy="1169988"/>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altLang="zh-CN" sz="2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α</a:t>
            </a:r>
            <a:r>
              <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probability of a Type I error</a:t>
            </a:r>
            <a:endPar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altLang="zh-CN"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β</a:t>
            </a:r>
            <a:r>
              <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 Probability of a Type II error </a:t>
            </a:r>
            <a:endParaRPr kumimoji="0" lang="el-GR" altLang="zh-CN"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814" name="Text Box 37">
            <a:extLst>
              <a:ext uri="{FF2B5EF4-FFF2-40B4-BE49-F238E27FC236}">
                <a16:creationId xmlns:a16="http://schemas.microsoft.com/office/drawing/2014/main" id="{08F8FF04-E5C0-4967-AABB-7A5756936B6A}"/>
              </a:ext>
            </a:extLst>
          </p:cNvPr>
          <p:cNvSpPr txBox="1">
            <a:spLocks noChangeArrowheads="1"/>
          </p:cNvSpPr>
          <p:nvPr/>
        </p:nvSpPr>
        <p:spPr bwMode="auto">
          <a:xfrm>
            <a:off x="381000" y="1250950"/>
            <a:ext cx="806132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Two types of decision errors: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Type I error = erroneous rejection of true </a:t>
            </a:r>
            <a:r>
              <a:rPr kumimoji="0" lang="en-US" altLang="zh-CN" sz="2800" b="0" i="1"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H</a:t>
            </a:r>
            <a:r>
              <a:rPr kumimoji="0" lang="en-US" altLang="zh-CN" sz="2800" b="0" i="0" u="none" strike="noStrike" kern="1200" cap="none" spc="0" normalizeH="0" baseline="-25000" noProof="0" dirty="0">
                <a:ln>
                  <a:noFill/>
                </a:ln>
                <a:solidFill>
                  <a:srgbClr val="000000"/>
                </a:solidFill>
                <a:effectLst/>
                <a:uLnTx/>
                <a:uFillTx/>
                <a:latin typeface="Tahoma" panose="020B0604030504040204" pitchFamily="34" charset="0"/>
                <a:ea typeface="宋体" panose="02010600030101010101" pitchFamily="2" charset="-122"/>
                <a:cs typeface="+mn-cs"/>
              </a:rPr>
              <a:t>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Type II error = erroneous retention of false </a:t>
            </a:r>
            <a:r>
              <a:rPr kumimoji="0" lang="en-US" altLang="zh-CN" sz="2800" b="0" i="1"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H</a:t>
            </a:r>
            <a:r>
              <a:rPr kumimoji="0" lang="en-US" altLang="zh-CN" sz="2800" b="0" i="0" u="none" strike="noStrike" kern="1200" cap="none" spc="0" normalizeH="0" baseline="-25000" noProof="0" dirty="0">
                <a:ln>
                  <a:noFill/>
                </a:ln>
                <a:solidFill>
                  <a:srgbClr val="000000"/>
                </a:solidFill>
                <a:effectLst/>
                <a:uLnTx/>
                <a:uFillTx/>
                <a:latin typeface="Tahoma" panose="020B0604030504040204" pitchFamily="34" charset="0"/>
                <a:ea typeface="宋体" panose="02010600030101010101" pitchFamily="2" charset="-122"/>
                <a:cs typeface="+mn-cs"/>
              </a:rPr>
              <a:t>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3FDE57F-4F74-4808-B1FB-A1D821CC9847}"/>
              </a:ext>
            </a:extLst>
          </p:cNvPr>
          <p:cNvSpPr>
            <a:spLocks noGrp="1" noChangeArrowheads="1"/>
          </p:cNvSpPr>
          <p:nvPr>
            <p:ph type="title"/>
          </p:nvPr>
        </p:nvSpPr>
        <p:spPr>
          <a:xfrm>
            <a:off x="822960" y="286605"/>
            <a:ext cx="7543800" cy="1034196"/>
          </a:xfrm>
        </p:spPr>
        <p:txBody>
          <a:bodyPr/>
          <a:lstStyle/>
          <a:p>
            <a:pPr eaLnBrk="1" hangingPunct="1"/>
            <a:r>
              <a:rPr lang="en-US" altLang="zh-CN" sz="5400" dirty="0">
                <a:ea typeface="宋体" panose="02010600030101010101" pitchFamily="2" charset="-122"/>
              </a:rPr>
              <a:t>Power</a:t>
            </a:r>
          </a:p>
        </p:txBody>
      </p:sp>
      <p:sp>
        <p:nvSpPr>
          <p:cNvPr id="194563" name="Rectangle 3">
            <a:extLst>
              <a:ext uri="{FF2B5EF4-FFF2-40B4-BE49-F238E27FC236}">
                <a16:creationId xmlns:a16="http://schemas.microsoft.com/office/drawing/2014/main" id="{BFC6CC2E-FA82-4CAA-9791-A66E4D30ECF1}"/>
              </a:ext>
            </a:extLst>
          </p:cNvPr>
          <p:cNvSpPr>
            <a:spLocks noGrp="1" noChangeArrowheads="1"/>
          </p:cNvSpPr>
          <p:nvPr>
            <p:ph idx="1"/>
          </p:nvPr>
        </p:nvSpPr>
        <p:spPr>
          <a:xfrm>
            <a:off x="457200" y="1471613"/>
            <a:ext cx="8229600" cy="4654550"/>
          </a:xfrm>
        </p:spPr>
        <p:txBody>
          <a:bodyPr>
            <a:normAutofit/>
          </a:bodyPr>
          <a:lstStyle/>
          <a:p>
            <a:pPr eaLnBrk="1" hangingPunct="1"/>
            <a:r>
              <a:rPr lang="el-GR" altLang="zh-CN" sz="3600" dirty="0">
                <a:cs typeface="Arial" panose="020B0604020202020204" pitchFamily="34" charset="0"/>
              </a:rPr>
              <a:t>β</a:t>
            </a:r>
            <a:r>
              <a:rPr lang="en-US" altLang="zh-CN" sz="3600" dirty="0">
                <a:ea typeface="宋体" panose="02010600030101010101" pitchFamily="2" charset="-122"/>
                <a:cs typeface="Arial" panose="020B0604020202020204" pitchFamily="34" charset="0"/>
              </a:rPr>
              <a:t> ≡ </a:t>
            </a:r>
            <a:r>
              <a:rPr lang="en-US" altLang="zh-CN" sz="3600" dirty="0">
                <a:ea typeface="宋体" panose="02010600030101010101" pitchFamily="2" charset="-122"/>
              </a:rPr>
              <a:t>probability of a Type II error</a:t>
            </a:r>
          </a:p>
          <a:p>
            <a:pPr lvl="1" eaLnBrk="1" hangingPunct="1">
              <a:buFontTx/>
              <a:buNone/>
            </a:pPr>
            <a:r>
              <a:rPr lang="el-GR" altLang="zh-CN" sz="3600" dirty="0">
                <a:cs typeface="Arial" panose="020B0604020202020204" pitchFamily="34" charset="0"/>
              </a:rPr>
              <a:t>β</a:t>
            </a:r>
            <a:r>
              <a:rPr lang="en-US" altLang="zh-CN" sz="3600" dirty="0">
                <a:ea typeface="宋体" panose="02010600030101010101" pitchFamily="2" charset="-122"/>
                <a:cs typeface="Arial" panose="020B0604020202020204" pitchFamily="34" charset="0"/>
              </a:rPr>
              <a:t> = </a:t>
            </a:r>
            <a:r>
              <a:rPr lang="en-US" altLang="zh-CN" sz="3600" dirty="0" err="1">
                <a:ea typeface="宋体" panose="02010600030101010101" pitchFamily="2" charset="-122"/>
                <a:cs typeface="Arial" panose="020B0604020202020204" pitchFamily="34" charset="0"/>
              </a:rPr>
              <a:t>Pr</a:t>
            </a:r>
            <a:r>
              <a:rPr lang="en-US" altLang="zh-CN" sz="3600" dirty="0">
                <a:ea typeface="宋体" panose="02010600030101010101" pitchFamily="2" charset="-122"/>
                <a:cs typeface="Arial" panose="020B0604020202020204" pitchFamily="34" charset="0"/>
              </a:rPr>
              <a:t>(retain </a:t>
            </a:r>
            <a:r>
              <a:rPr lang="en-US" altLang="zh-CN" sz="3600" i="1" dirty="0">
                <a:ea typeface="宋体" panose="02010600030101010101" pitchFamily="2" charset="-122"/>
                <a:cs typeface="Arial" panose="020B0604020202020204" pitchFamily="34" charset="0"/>
              </a:rPr>
              <a:t>H</a:t>
            </a:r>
            <a:r>
              <a:rPr lang="en-US" altLang="zh-CN" sz="3600" baseline="-25000" dirty="0">
                <a:ea typeface="宋体" panose="02010600030101010101" pitchFamily="2" charset="-122"/>
                <a:cs typeface="Arial" panose="020B0604020202020204" pitchFamily="34" charset="0"/>
              </a:rPr>
              <a:t>0</a:t>
            </a:r>
            <a:r>
              <a:rPr lang="en-US" altLang="zh-CN" sz="3600" dirty="0">
                <a:ea typeface="宋体" panose="02010600030101010101" pitchFamily="2" charset="-122"/>
                <a:cs typeface="Arial" panose="020B0604020202020204" pitchFamily="34" charset="0"/>
              </a:rPr>
              <a:t> | </a:t>
            </a:r>
            <a:r>
              <a:rPr lang="en-US" altLang="zh-CN" sz="3600" i="1" dirty="0">
                <a:ea typeface="宋体" panose="02010600030101010101" pitchFamily="2" charset="-122"/>
                <a:cs typeface="Arial" panose="020B0604020202020204" pitchFamily="34" charset="0"/>
              </a:rPr>
              <a:t>H</a:t>
            </a:r>
            <a:r>
              <a:rPr lang="en-US" altLang="zh-CN" sz="3600" baseline="-25000" dirty="0">
                <a:ea typeface="宋体" panose="02010600030101010101" pitchFamily="2" charset="-122"/>
                <a:cs typeface="Arial" panose="020B0604020202020204" pitchFamily="34" charset="0"/>
              </a:rPr>
              <a:t>0</a:t>
            </a:r>
            <a:r>
              <a:rPr lang="en-US" altLang="zh-CN" sz="3600" dirty="0">
                <a:ea typeface="宋体" panose="02010600030101010101" pitchFamily="2" charset="-122"/>
                <a:cs typeface="Arial" panose="020B0604020202020204" pitchFamily="34" charset="0"/>
              </a:rPr>
              <a:t> false)</a:t>
            </a:r>
            <a:br>
              <a:rPr lang="en-US" altLang="zh-CN" sz="3600" dirty="0">
                <a:ea typeface="宋体" panose="02010600030101010101" pitchFamily="2" charset="-122"/>
                <a:cs typeface="Arial" panose="020B0604020202020204" pitchFamily="34" charset="0"/>
              </a:rPr>
            </a:br>
            <a:r>
              <a:rPr lang="en-US" altLang="zh-CN" sz="3600" dirty="0">
                <a:ea typeface="宋体" panose="02010600030101010101" pitchFamily="2" charset="-122"/>
                <a:cs typeface="Arial" panose="020B0604020202020204" pitchFamily="34" charset="0"/>
              </a:rPr>
              <a:t>(the “|” is read as “given”) </a:t>
            </a:r>
            <a:br>
              <a:rPr lang="en-US" altLang="zh-CN" sz="3600" dirty="0">
                <a:ea typeface="宋体" panose="02010600030101010101" pitchFamily="2" charset="-122"/>
                <a:cs typeface="Arial" panose="020B0604020202020204" pitchFamily="34" charset="0"/>
              </a:rPr>
            </a:br>
            <a:endParaRPr lang="en-US" altLang="zh-CN" sz="3600" dirty="0">
              <a:ea typeface="宋体" panose="02010600030101010101" pitchFamily="2" charset="-122"/>
            </a:endParaRPr>
          </a:p>
          <a:p>
            <a:pPr eaLnBrk="1" hangingPunct="1"/>
            <a:r>
              <a:rPr lang="en-US" altLang="zh-CN" sz="3600" dirty="0">
                <a:ea typeface="宋体" panose="02010600030101010101" pitchFamily="2" charset="-122"/>
              </a:rPr>
              <a:t>1 – </a:t>
            </a:r>
            <a:r>
              <a:rPr lang="el-GR" altLang="zh-CN" sz="3600" dirty="0">
                <a:cs typeface="Arial" panose="020B0604020202020204" pitchFamily="34" charset="0"/>
              </a:rPr>
              <a:t>β</a:t>
            </a:r>
            <a:r>
              <a:rPr lang="en-US" altLang="zh-CN" sz="3600" dirty="0">
                <a:ea typeface="宋体" panose="02010600030101010101" pitchFamily="2" charset="-122"/>
                <a:cs typeface="Arial" panose="020B0604020202020204" pitchFamily="34" charset="0"/>
              </a:rPr>
              <a:t> </a:t>
            </a:r>
            <a:r>
              <a:rPr lang="en-US" altLang="zh-CN" sz="3600" dirty="0">
                <a:latin typeface="Symbol" panose="05050102010706020507" pitchFamily="18" charset="2"/>
                <a:ea typeface="宋体" panose="02010600030101010101" pitchFamily="2" charset="-122"/>
              </a:rPr>
              <a:t>= </a:t>
            </a:r>
            <a:r>
              <a:rPr lang="en-US" altLang="zh-CN" sz="3600" dirty="0">
                <a:ea typeface="宋体" panose="02010600030101010101" pitchFamily="2" charset="-122"/>
              </a:rPr>
              <a:t>“Power” </a:t>
            </a:r>
            <a:r>
              <a:rPr lang="en-US" altLang="zh-CN" sz="3600" dirty="0">
                <a:ea typeface="宋体" panose="02010600030101010101" pitchFamily="2" charset="-122"/>
                <a:cs typeface="Arial" panose="020B0604020202020204" pitchFamily="34" charset="0"/>
              </a:rPr>
              <a:t>≡</a:t>
            </a:r>
            <a:r>
              <a:rPr lang="en-US" altLang="zh-CN" sz="3600" dirty="0">
                <a:ea typeface="宋体" panose="02010600030101010101" pitchFamily="2" charset="-122"/>
              </a:rPr>
              <a:t> probability of avoiding a Type II error</a:t>
            </a:r>
            <a:br>
              <a:rPr lang="en-US" altLang="zh-CN" sz="3600" dirty="0">
                <a:ea typeface="宋体" panose="02010600030101010101" pitchFamily="2" charset="-122"/>
              </a:rPr>
            </a:br>
            <a:r>
              <a:rPr lang="en-US" altLang="zh-CN" sz="3600" dirty="0">
                <a:ea typeface="宋体" panose="02010600030101010101" pitchFamily="2" charset="-122"/>
              </a:rPr>
              <a:t>1– </a:t>
            </a:r>
            <a:r>
              <a:rPr lang="el-GR" altLang="zh-CN" sz="3600" dirty="0">
                <a:cs typeface="Arial" panose="020B0604020202020204" pitchFamily="34" charset="0"/>
              </a:rPr>
              <a:t>β</a:t>
            </a:r>
            <a:r>
              <a:rPr lang="en-US" altLang="zh-CN" sz="3600" dirty="0">
                <a:ea typeface="宋体" panose="02010600030101010101" pitchFamily="2" charset="-122"/>
                <a:cs typeface="Arial" panose="020B0604020202020204" pitchFamily="34" charset="0"/>
              </a:rPr>
              <a:t> = </a:t>
            </a:r>
            <a:r>
              <a:rPr lang="en-US" altLang="zh-CN" sz="3600" dirty="0" err="1">
                <a:ea typeface="宋体" panose="02010600030101010101" pitchFamily="2" charset="-122"/>
                <a:cs typeface="Arial" panose="020B0604020202020204" pitchFamily="34" charset="0"/>
              </a:rPr>
              <a:t>Pr</a:t>
            </a:r>
            <a:r>
              <a:rPr lang="en-US" altLang="zh-CN" sz="3600" dirty="0">
                <a:ea typeface="宋体" panose="02010600030101010101" pitchFamily="2" charset="-122"/>
                <a:cs typeface="Arial" panose="020B0604020202020204" pitchFamily="34" charset="0"/>
              </a:rPr>
              <a:t>(reject </a:t>
            </a:r>
            <a:r>
              <a:rPr lang="en-US" altLang="zh-CN" sz="3600" i="1" dirty="0">
                <a:ea typeface="宋体" panose="02010600030101010101" pitchFamily="2" charset="-122"/>
                <a:cs typeface="Arial" panose="020B0604020202020204" pitchFamily="34" charset="0"/>
              </a:rPr>
              <a:t>H</a:t>
            </a:r>
            <a:r>
              <a:rPr lang="en-US" altLang="zh-CN" sz="3600" baseline="-25000" dirty="0">
                <a:ea typeface="宋体" panose="02010600030101010101" pitchFamily="2" charset="-122"/>
                <a:cs typeface="Arial" panose="020B0604020202020204" pitchFamily="34" charset="0"/>
              </a:rPr>
              <a:t>0</a:t>
            </a:r>
            <a:r>
              <a:rPr lang="en-US" altLang="zh-CN" sz="3600" dirty="0">
                <a:ea typeface="宋体" panose="02010600030101010101" pitchFamily="2" charset="-122"/>
                <a:cs typeface="Arial" panose="020B0604020202020204" pitchFamily="34" charset="0"/>
              </a:rPr>
              <a:t> | </a:t>
            </a:r>
            <a:r>
              <a:rPr lang="en-US" altLang="zh-CN" sz="3600" i="1" dirty="0">
                <a:ea typeface="宋体" panose="02010600030101010101" pitchFamily="2" charset="-122"/>
                <a:cs typeface="Arial" panose="020B0604020202020204" pitchFamily="34" charset="0"/>
              </a:rPr>
              <a:t>H</a:t>
            </a:r>
            <a:r>
              <a:rPr lang="en-US" altLang="zh-CN" sz="3600" baseline="-25000" dirty="0">
                <a:ea typeface="宋体" panose="02010600030101010101" pitchFamily="2" charset="-122"/>
                <a:cs typeface="Arial" panose="020B0604020202020204" pitchFamily="34" charset="0"/>
              </a:rPr>
              <a:t>0</a:t>
            </a:r>
            <a:r>
              <a:rPr lang="en-US" altLang="zh-CN" sz="3600" dirty="0">
                <a:ea typeface="宋体" panose="02010600030101010101" pitchFamily="2" charset="-122"/>
                <a:cs typeface="Arial" panose="020B0604020202020204" pitchFamily="34" charset="0"/>
              </a:rPr>
              <a:t> false)</a:t>
            </a:r>
            <a:endParaRPr lang="en-US" altLang="zh-CN" sz="3600" dirty="0">
              <a:ea typeface="宋体" panose="02010600030101010101" pitchFamily="2" charset="-122"/>
            </a:endParaRPr>
          </a:p>
          <a:p>
            <a:pPr lvl="1" eaLnBrk="1" hangingPunct="1">
              <a:buFontTx/>
              <a:buNone/>
            </a:pPr>
            <a:endParaRPr lang="en-US" altLang="zh-CN" sz="36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fade">
                                      <p:cBhvr>
                                        <p:cTn id="7" dur="1000"/>
                                        <p:tgtEl>
                                          <p:spTgt spid="194563">
                                            <p:txEl>
                                              <p:pRg st="0" end="0"/>
                                            </p:txEl>
                                          </p:spTgt>
                                        </p:tgtEl>
                                      </p:cBhvr>
                                    </p:animEffect>
                                    <p:anim calcmode="lin" valueType="num">
                                      <p:cBhvr>
                                        <p:cTn id="8" dur="10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4563">
                                            <p:txEl>
                                              <p:pRg st="1" end="1"/>
                                            </p:txEl>
                                          </p:spTgt>
                                        </p:tgtEl>
                                        <p:attrNameLst>
                                          <p:attrName>style.visibility</p:attrName>
                                        </p:attrNameLst>
                                      </p:cBhvr>
                                      <p:to>
                                        <p:strVal val="visible"/>
                                      </p:to>
                                    </p:set>
                                    <p:animEffect transition="in" filter="fade">
                                      <p:cBhvr>
                                        <p:cTn id="12" dur="1000"/>
                                        <p:tgtEl>
                                          <p:spTgt spid="194563">
                                            <p:txEl>
                                              <p:pRg st="1" end="1"/>
                                            </p:txEl>
                                          </p:spTgt>
                                        </p:tgtEl>
                                      </p:cBhvr>
                                    </p:animEffect>
                                    <p:anim calcmode="lin" valueType="num">
                                      <p:cBhvr>
                                        <p:cTn id="13" dur="10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45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Effect transition="in" filter="fade">
                                      <p:cBhvr>
                                        <p:cTn id="19" dur="1000"/>
                                        <p:tgtEl>
                                          <p:spTgt spid="194563">
                                            <p:txEl>
                                              <p:pRg st="2" end="2"/>
                                            </p:txEl>
                                          </p:spTgt>
                                        </p:tgtEl>
                                      </p:cBhvr>
                                    </p:animEffect>
                                    <p:anim calcmode="lin" valueType="num">
                                      <p:cBhvr>
                                        <p:cTn id="20" dur="10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945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Rectangle 2">
            <a:extLst>
              <a:ext uri="{FF2B5EF4-FFF2-40B4-BE49-F238E27FC236}">
                <a16:creationId xmlns:a16="http://schemas.microsoft.com/office/drawing/2014/main" id="{C5CF0926-1512-44E1-B01E-8504EE58DC98}"/>
              </a:ext>
            </a:extLst>
          </p:cNvPr>
          <p:cNvSpPr>
            <a:spLocks noGrp="1" noChangeArrowheads="1"/>
          </p:cNvSpPr>
          <p:nvPr>
            <p:ph type="title"/>
          </p:nvPr>
        </p:nvSpPr>
        <p:spPr>
          <a:xfrm>
            <a:off x="822960" y="286605"/>
            <a:ext cx="7543800" cy="940534"/>
          </a:xfrm>
        </p:spPr>
        <p:txBody>
          <a:bodyPr/>
          <a:lstStyle/>
          <a:p>
            <a:pPr eaLnBrk="1" hangingPunct="1"/>
            <a:r>
              <a:rPr lang="en-US" altLang="zh-CN" dirty="0">
                <a:ea typeface="宋体" panose="02010600030101010101" pitchFamily="2" charset="-122"/>
                <a:cs typeface="Tahoma" panose="020B0604030504040204" pitchFamily="34" charset="0"/>
              </a:rPr>
              <a:t>Power of a </a:t>
            </a:r>
            <a:r>
              <a:rPr lang="en-US" altLang="zh-CN" i="1" dirty="0">
                <a:ea typeface="宋体" panose="02010600030101010101" pitchFamily="2" charset="-122"/>
                <a:cs typeface="Tahoma" panose="020B0604030504040204" pitchFamily="34" charset="0"/>
              </a:rPr>
              <a:t>z </a:t>
            </a:r>
            <a:r>
              <a:rPr lang="en-US" altLang="zh-CN" dirty="0">
                <a:ea typeface="宋体" panose="02010600030101010101" pitchFamily="2" charset="-122"/>
                <a:cs typeface="Tahoma" panose="020B0604030504040204" pitchFamily="34" charset="0"/>
              </a:rPr>
              <a:t>test</a:t>
            </a:r>
          </a:p>
        </p:txBody>
      </p:sp>
      <p:sp>
        <p:nvSpPr>
          <p:cNvPr id="9223" name="Rectangle 14">
            <a:extLst>
              <a:ext uri="{FF2B5EF4-FFF2-40B4-BE49-F238E27FC236}">
                <a16:creationId xmlns:a16="http://schemas.microsoft.com/office/drawing/2014/main" id="{9516633D-ECB7-44E1-AC60-BBF2FD2B5E3D}"/>
              </a:ext>
            </a:extLst>
          </p:cNvPr>
          <p:cNvSpPr>
            <a:spLocks noGrp="1" noChangeArrowheads="1"/>
          </p:cNvSpPr>
          <p:nvPr>
            <p:ph idx="1"/>
          </p:nvPr>
        </p:nvSpPr>
        <p:spPr>
          <a:xfrm>
            <a:off x="457200" y="2830513"/>
            <a:ext cx="8229600" cy="3781425"/>
          </a:xfrm>
        </p:spPr>
        <p:txBody>
          <a:bodyPr>
            <a:normAutofit/>
          </a:bodyPr>
          <a:lstStyle/>
          <a:p>
            <a:pPr eaLnBrk="1" hangingPunct="1">
              <a:lnSpc>
                <a:spcPct val="90000"/>
              </a:lnSpc>
              <a:buFontTx/>
              <a:buNone/>
            </a:pPr>
            <a:r>
              <a:rPr lang="en-US" altLang="zh-CN" sz="2800" dirty="0">
                <a:ea typeface="宋体" panose="02010600030101010101" pitchFamily="2" charset="-122"/>
              </a:rPr>
              <a:t>where </a:t>
            </a:r>
          </a:p>
          <a:p>
            <a:pPr eaLnBrk="1" hangingPunct="1">
              <a:lnSpc>
                <a:spcPct val="90000"/>
              </a:lnSpc>
            </a:pPr>
            <a:r>
              <a:rPr lang="en-US" altLang="zh-CN" sz="2800" dirty="0">
                <a:ea typeface="宋体" panose="02010600030101010101" pitchFamily="2" charset="-122"/>
              </a:rPr>
              <a:t>Φ(</a:t>
            </a:r>
            <a:r>
              <a:rPr lang="en-US" altLang="zh-CN" sz="2800" i="1" dirty="0">
                <a:ea typeface="宋体" panose="02010600030101010101" pitchFamily="2" charset="-122"/>
              </a:rPr>
              <a:t>z</a:t>
            </a:r>
            <a:r>
              <a:rPr lang="en-US" altLang="zh-CN" sz="2800" dirty="0">
                <a:ea typeface="宋体" panose="02010600030101010101" pitchFamily="2" charset="-122"/>
              </a:rPr>
              <a:t>) represent the cumulative probability of Standard Normal </a:t>
            </a:r>
            <a:r>
              <a:rPr lang="en-US" altLang="zh-CN" sz="2800" i="1" dirty="0">
                <a:ea typeface="宋体" panose="02010600030101010101" pitchFamily="2" charset="-122"/>
              </a:rPr>
              <a:t>Z</a:t>
            </a:r>
            <a:endParaRPr lang="en-US" altLang="zh-CN" sz="2800" dirty="0">
              <a:ea typeface="宋体" panose="02010600030101010101" pitchFamily="2" charset="-122"/>
            </a:endParaRPr>
          </a:p>
          <a:p>
            <a:pPr eaLnBrk="1" hangingPunct="1">
              <a:lnSpc>
                <a:spcPct val="90000"/>
              </a:lnSpc>
            </a:pPr>
            <a:r>
              <a:rPr lang="en-US" altLang="zh-CN" sz="2800" dirty="0">
                <a:ea typeface="宋体" panose="02010600030101010101" pitchFamily="2" charset="-122"/>
              </a:rPr>
              <a:t>μ</a:t>
            </a:r>
            <a:r>
              <a:rPr lang="en-US" altLang="zh-CN" sz="2800" baseline="-25000" dirty="0">
                <a:ea typeface="宋体" panose="02010600030101010101" pitchFamily="2" charset="-122"/>
              </a:rPr>
              <a:t>0</a:t>
            </a:r>
            <a:r>
              <a:rPr lang="en-US" altLang="zh-CN" sz="2800" dirty="0">
                <a:ea typeface="宋体" panose="02010600030101010101" pitchFamily="2" charset="-122"/>
              </a:rPr>
              <a:t> represent the population mean under the null hypothesis</a:t>
            </a:r>
          </a:p>
          <a:p>
            <a:pPr eaLnBrk="1" hangingPunct="1">
              <a:lnSpc>
                <a:spcPct val="90000"/>
              </a:lnSpc>
            </a:pPr>
            <a:r>
              <a:rPr lang="en-US" altLang="zh-CN" sz="2800" dirty="0" err="1">
                <a:ea typeface="宋体" panose="02010600030101010101" pitchFamily="2" charset="-122"/>
              </a:rPr>
              <a:t>μ</a:t>
            </a:r>
            <a:r>
              <a:rPr lang="en-US" altLang="zh-CN" sz="2800" baseline="-25000" dirty="0" err="1">
                <a:ea typeface="宋体" panose="02010600030101010101" pitchFamily="2" charset="-122"/>
              </a:rPr>
              <a:t>a</a:t>
            </a:r>
            <a:r>
              <a:rPr lang="en-US" altLang="zh-CN" sz="2800" dirty="0">
                <a:ea typeface="宋体" panose="02010600030101010101" pitchFamily="2" charset="-122"/>
              </a:rPr>
              <a:t> represents the population mean under the alternative hypothesis</a:t>
            </a:r>
          </a:p>
        </p:txBody>
      </p:sp>
      <p:sp>
        <p:nvSpPr>
          <p:cNvPr id="9224" name="Rectangle 5">
            <a:extLst>
              <a:ext uri="{FF2B5EF4-FFF2-40B4-BE49-F238E27FC236}">
                <a16:creationId xmlns:a16="http://schemas.microsoft.com/office/drawing/2014/main" id="{8986D0C0-E636-494E-8631-A3CCE01AE2AA}"/>
              </a:ext>
            </a:extLst>
          </p:cNvPr>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7" name="Rectangle 13">
            <a:extLst>
              <a:ext uri="{FF2B5EF4-FFF2-40B4-BE49-F238E27FC236}">
                <a16:creationId xmlns:a16="http://schemas.microsoft.com/office/drawing/2014/main" id="{E1A36F41-E4CC-4C13-80F1-3DE8820BA0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9220" name="Object 4">
                <a:extLst>
                  <a:ext uri="{FF2B5EF4-FFF2-40B4-BE49-F238E27FC236}">
                    <a16:creationId xmlns:a16="http://schemas.microsoft.com/office/drawing/2014/main" id="{F0DFDA9B-D6EA-4903-A6EE-0594929758D4}"/>
                  </a:ext>
                </a:extLst>
              </p:cNvPr>
              <p:cNvSpPr txBox="1"/>
              <p:nvPr/>
            </p:nvSpPr>
            <p:spPr bwMode="auto">
              <a:xfrm>
                <a:off x="1552575" y="1528763"/>
                <a:ext cx="5616575" cy="138430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zh-CN" altLang="en-US" sz="3200" i="1">
                          <a:solidFill>
                            <a:srgbClr val="000000"/>
                          </a:solidFill>
                          <a:latin typeface="Cambria Math" panose="02040503050406030204" pitchFamily="18" charset="0"/>
                        </a:rPr>
                        <m:t>1−</m:t>
                      </m:r>
                      <m:r>
                        <a:rPr lang="zh-CN" altLang="en-US" sz="3200" i="1">
                          <a:solidFill>
                            <a:srgbClr val="000000"/>
                          </a:solidFill>
                          <a:latin typeface="Cambria Math" panose="02040503050406030204" pitchFamily="18" charset="0"/>
                        </a:rPr>
                        <m:t>𝛽</m:t>
                      </m:r>
                      <m:r>
                        <a:rPr lang="zh-CN" altLang="en-US" sz="3200" i="1">
                          <a:solidFill>
                            <a:srgbClr val="000000"/>
                          </a:solidFill>
                          <a:latin typeface="Cambria Math" panose="02040503050406030204" pitchFamily="18" charset="0"/>
                        </a:rPr>
                        <m:t>=</m:t>
                      </m:r>
                      <m:r>
                        <m:rPr>
                          <m:sty m:val="p"/>
                        </m:rPr>
                        <a:rPr lang="zh-CN" altLang="en-US" sz="3200" i="1">
                          <a:solidFill>
                            <a:srgbClr val="000000"/>
                          </a:solidFill>
                          <a:latin typeface="Cambria Math" panose="02040503050406030204" pitchFamily="18" charset="0"/>
                        </a:rPr>
                        <m:t>Φ</m:t>
                      </m:r>
                      <m:d>
                        <m:dPr>
                          <m:ctrlPr>
                            <a:rPr lang="zh-CN" altLang="en-US" sz="3200" i="1">
                              <a:solidFill>
                                <a:srgbClr val="000000"/>
                              </a:solidFill>
                              <a:latin typeface="Cambria Math" panose="02040503050406030204" pitchFamily="18" charset="0"/>
                            </a:rPr>
                          </m:ctrlPr>
                        </m:dPr>
                        <m:e>
                          <m:r>
                            <a:rPr lang="zh-CN" altLang="en-US" sz="3200" i="1">
                              <a:solidFill>
                                <a:srgbClr val="000000"/>
                              </a:solidFill>
                              <a:latin typeface="Cambria Math" panose="02040503050406030204" pitchFamily="18" charset="0"/>
                            </a:rPr>
                            <m:t>−</m:t>
                          </m:r>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𝑧</m:t>
                              </m:r>
                            </m:e>
                            <m:sub>
                              <m:r>
                                <a:rPr lang="zh-CN" altLang="en-US" sz="3200" i="1">
                                  <a:solidFill>
                                    <a:srgbClr val="000000"/>
                                  </a:solidFill>
                                  <a:latin typeface="Cambria Math" panose="02040503050406030204" pitchFamily="18" charset="0"/>
                                </a:rPr>
                                <m:t>1−</m:t>
                              </m:r>
                              <m:f>
                                <m:fPr>
                                  <m:ctrlPr>
                                    <a:rPr lang="zh-CN" altLang="en-US" sz="3200" i="1">
                                      <a:solidFill>
                                        <a:srgbClr val="000000"/>
                                      </a:solidFill>
                                      <a:latin typeface="Cambria Math" panose="02040503050406030204" pitchFamily="18" charset="0"/>
                                    </a:rPr>
                                  </m:ctrlPr>
                                </m:fPr>
                                <m:num>
                                  <m:r>
                                    <a:rPr lang="zh-CN" altLang="en-US" sz="3200" i="1">
                                      <a:solidFill>
                                        <a:srgbClr val="000000"/>
                                      </a:solidFill>
                                      <a:latin typeface="Cambria Math" panose="02040503050406030204" pitchFamily="18" charset="0"/>
                                    </a:rPr>
                                    <m:t>𝛼</m:t>
                                  </m:r>
                                </m:num>
                                <m:den>
                                  <m:r>
                                    <a:rPr lang="zh-CN" altLang="en-US" sz="3200" i="1">
                                      <a:solidFill>
                                        <a:srgbClr val="000000"/>
                                      </a:solidFill>
                                      <a:latin typeface="Cambria Math" panose="02040503050406030204" pitchFamily="18" charset="0"/>
                                    </a:rPr>
                                    <m:t>2</m:t>
                                  </m:r>
                                </m:den>
                              </m:f>
                            </m:sub>
                          </m:sSub>
                          <m:r>
                            <a:rPr lang="zh-CN" altLang="en-US" sz="3200" i="1">
                              <a:solidFill>
                                <a:srgbClr val="000000"/>
                              </a:solidFill>
                              <a:latin typeface="Cambria Math" panose="02040503050406030204" pitchFamily="18" charset="0"/>
                            </a:rPr>
                            <m:t>+</m:t>
                          </m:r>
                          <m:f>
                            <m:fPr>
                              <m:ctrlPr>
                                <a:rPr lang="zh-CN" altLang="en-US" sz="3200" i="1">
                                  <a:solidFill>
                                    <a:srgbClr val="000000"/>
                                  </a:solidFill>
                                  <a:latin typeface="Cambria Math" panose="02040503050406030204" pitchFamily="18" charset="0"/>
                                </a:rPr>
                              </m:ctrlPr>
                            </m:fPr>
                            <m:num>
                              <m:r>
                                <a:rPr lang="zh-CN" altLang="en-US" sz="3200" i="1">
                                  <a:solidFill>
                                    <a:srgbClr val="000000"/>
                                  </a:solidFill>
                                  <a:latin typeface="Cambria Math" panose="02040503050406030204" pitchFamily="18" charset="0"/>
                                </a:rPr>
                                <m:t>|</m:t>
                              </m:r>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𝜇</m:t>
                                  </m:r>
                                </m:e>
                                <m:sub>
                                  <m:r>
                                    <a:rPr lang="zh-CN" altLang="en-US" sz="3200" i="1">
                                      <a:solidFill>
                                        <a:srgbClr val="000000"/>
                                      </a:solidFill>
                                      <a:latin typeface="Cambria Math" panose="02040503050406030204" pitchFamily="18" charset="0"/>
                                    </a:rPr>
                                    <m:t>0</m:t>
                                  </m:r>
                                </m:sub>
                              </m:sSub>
                              <m:r>
                                <a:rPr lang="zh-CN" altLang="en-US" sz="3200" i="1">
                                  <a:solidFill>
                                    <a:srgbClr val="000000"/>
                                  </a:solidFill>
                                  <a:latin typeface="Cambria Math" panose="02040503050406030204" pitchFamily="18" charset="0"/>
                                </a:rPr>
                                <m:t>−</m:t>
                              </m:r>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𝜇</m:t>
                                  </m:r>
                                </m:e>
                                <m:sub>
                                  <m:r>
                                    <a:rPr lang="zh-CN" altLang="en-US" sz="3200" i="1">
                                      <a:solidFill>
                                        <a:srgbClr val="000000"/>
                                      </a:solidFill>
                                      <a:latin typeface="Cambria Math" panose="02040503050406030204" pitchFamily="18" charset="0"/>
                                    </a:rPr>
                                    <m:t>𝑎</m:t>
                                  </m:r>
                                </m:sub>
                              </m:sSub>
                              <m:r>
                                <a:rPr lang="zh-CN" altLang="en-US" sz="3200" i="1">
                                  <a:solidFill>
                                    <a:srgbClr val="000000"/>
                                  </a:solidFill>
                                  <a:latin typeface="Cambria Math" panose="02040503050406030204" pitchFamily="18" charset="0"/>
                                </a:rPr>
                                <m:t>|</m:t>
                              </m:r>
                              <m:rad>
                                <m:radPr>
                                  <m:degHide m:val="on"/>
                                  <m:ctrlPr>
                                    <a:rPr lang="zh-CN" altLang="en-US" sz="3200" i="1">
                                      <a:solidFill>
                                        <a:srgbClr val="000000"/>
                                      </a:solidFill>
                                      <a:latin typeface="Cambria Math" panose="02040503050406030204" pitchFamily="18" charset="0"/>
                                    </a:rPr>
                                  </m:ctrlPr>
                                </m:radPr>
                                <m:deg/>
                                <m:e>
                                  <m:r>
                                    <a:rPr lang="zh-CN" altLang="en-US" sz="3200" i="1">
                                      <a:solidFill>
                                        <a:srgbClr val="000000"/>
                                      </a:solidFill>
                                      <a:latin typeface="Cambria Math" panose="02040503050406030204" pitchFamily="18" charset="0"/>
                                    </a:rPr>
                                    <m:t>𝑛</m:t>
                                  </m:r>
                                </m:e>
                              </m:rad>
                            </m:num>
                            <m:den>
                              <m:r>
                                <a:rPr lang="zh-CN" altLang="en-US" sz="3200" i="1">
                                  <a:solidFill>
                                    <a:srgbClr val="000000"/>
                                  </a:solidFill>
                                  <a:latin typeface="Cambria Math" panose="02040503050406030204" pitchFamily="18" charset="0"/>
                                </a:rPr>
                                <m:t>𝜎</m:t>
                              </m:r>
                            </m:den>
                          </m:f>
                        </m:e>
                      </m:d>
                    </m:oMath>
                  </m:oMathPara>
                </a14:m>
                <a:endParaRPr lang="zh-CN" altLang="en-US" dirty="0"/>
              </a:p>
            </p:txBody>
          </p:sp>
        </mc:Choice>
        <mc:Fallback>
          <p:sp>
            <p:nvSpPr>
              <p:cNvPr id="9220" name="Object 4">
                <a:extLst>
                  <a:ext uri="{FF2B5EF4-FFF2-40B4-BE49-F238E27FC236}">
                    <a16:creationId xmlns:a16="http://schemas.microsoft.com/office/drawing/2014/main" id="{F0DFDA9B-D6EA-4903-A6EE-0594929758D4}"/>
                  </a:ext>
                </a:extLst>
              </p:cNvPr>
              <p:cNvSpPr txBox="1">
                <a:spLocks noRot="1" noChangeAspect="1" noMove="1" noResize="1" noEditPoints="1" noAdjustHandles="1" noChangeArrowheads="1" noChangeShapeType="1" noTextEdit="1"/>
              </p:cNvSpPr>
              <p:nvPr/>
            </p:nvSpPr>
            <p:spPr bwMode="auto">
              <a:xfrm>
                <a:off x="1552575" y="1528763"/>
                <a:ext cx="5616575" cy="1384300"/>
              </a:xfrm>
              <a:prstGeom prst="rect">
                <a:avLst/>
              </a:prstGeom>
              <a:blipFill>
                <a:blip r:embed="rId2"/>
                <a:stretch>
                  <a:fillRect/>
                </a:stretch>
              </a:blipFill>
              <a:ln>
                <a:noFill/>
              </a:ln>
            </p:spPr>
            <p:txBody>
              <a:bodyPr/>
              <a:lstStyle/>
              <a:p>
                <a:r>
                  <a:rPr lang="zh-CN" alt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1" name="Picture 5">
            <a:extLst>
              <a:ext uri="{FF2B5EF4-FFF2-40B4-BE49-F238E27FC236}">
                <a16:creationId xmlns:a16="http://schemas.microsoft.com/office/drawing/2014/main" id="{BA6298F7-D9D8-4661-9195-1D8B7FF96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693738"/>
            <a:ext cx="8966200" cy="54689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D62AFAFC-951F-484E-B589-1CCDE30076C5}"/>
                  </a:ext>
                </a:extLst>
              </p:cNvPr>
              <p:cNvSpPr txBox="1"/>
              <p:nvPr/>
            </p:nvSpPr>
            <p:spPr>
              <a:xfrm>
                <a:off x="4387850" y="2058573"/>
                <a:ext cx="4572000" cy="4929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800" i="1" smtClean="0">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𝑧</m:t>
                          </m:r>
                        </m:e>
                        <m:sub>
                          <m:r>
                            <a:rPr lang="zh-CN" altLang="en-US" sz="1800" i="1">
                              <a:solidFill>
                                <a:srgbClr val="000000"/>
                              </a:solidFill>
                              <a:latin typeface="Cambria Math" panose="02040503050406030204" pitchFamily="18" charset="0"/>
                            </a:rPr>
                            <m:t>1−</m:t>
                          </m:r>
                          <m:f>
                            <m:fPr>
                              <m:ctrlPr>
                                <a:rPr lang="zh-CN" altLang="en-US" sz="1800" i="1">
                                  <a:solidFill>
                                    <a:srgbClr val="000000"/>
                                  </a:solidFill>
                                  <a:latin typeface="Cambria Math" panose="02040503050406030204" pitchFamily="18" charset="0"/>
                                </a:rPr>
                              </m:ctrlPr>
                            </m:fPr>
                            <m:num>
                              <m:r>
                                <a:rPr lang="zh-CN" altLang="en-US" sz="1800" i="1">
                                  <a:solidFill>
                                    <a:srgbClr val="000000"/>
                                  </a:solidFill>
                                  <a:latin typeface="Cambria Math" panose="02040503050406030204" pitchFamily="18" charset="0"/>
                                </a:rPr>
                                <m:t>𝛼</m:t>
                              </m:r>
                            </m:num>
                            <m:den>
                              <m:r>
                                <a:rPr lang="zh-CN" altLang="en-US" sz="1800" i="1">
                                  <a:solidFill>
                                    <a:srgbClr val="000000"/>
                                  </a:solidFill>
                                  <a:latin typeface="Cambria Math" panose="02040503050406030204" pitchFamily="18" charset="0"/>
                                </a:rPr>
                                <m:t>2</m:t>
                              </m:r>
                            </m:den>
                          </m:f>
                        </m:sub>
                      </m:sSub>
                    </m:oMath>
                  </m:oMathPara>
                </a14:m>
                <a:endParaRPr lang="zh-CN" altLang="en-US" dirty="0"/>
              </a:p>
            </p:txBody>
          </p:sp>
        </mc:Choice>
        <mc:Fallback>
          <p:sp>
            <p:nvSpPr>
              <p:cNvPr id="4" name="文本框 3">
                <a:extLst>
                  <a:ext uri="{FF2B5EF4-FFF2-40B4-BE49-F238E27FC236}">
                    <a16:creationId xmlns:a16="http://schemas.microsoft.com/office/drawing/2014/main" id="{D62AFAFC-951F-484E-B589-1CCDE30076C5}"/>
                  </a:ext>
                </a:extLst>
              </p:cNvPr>
              <p:cNvSpPr txBox="1">
                <a:spLocks noRot="1" noChangeAspect="1" noMove="1" noResize="1" noEditPoints="1" noAdjustHandles="1" noChangeArrowheads="1" noChangeShapeType="1" noTextEdit="1"/>
              </p:cNvSpPr>
              <p:nvPr/>
            </p:nvSpPr>
            <p:spPr>
              <a:xfrm>
                <a:off x="4387850" y="2058573"/>
                <a:ext cx="4572000" cy="492955"/>
              </a:xfrm>
              <a:prstGeom prst="rect">
                <a:avLst/>
              </a:prstGeom>
              <a:blipFill>
                <a:blip r:embed="rId4"/>
                <a:stretch>
                  <a:fillRect b="-2469"/>
                </a:stretch>
              </a:blipFill>
            </p:spPr>
            <p:txBody>
              <a:bodyPr/>
              <a:lstStyle/>
              <a:p>
                <a:r>
                  <a:rPr lang="zh-CN" altLang="en-US">
                    <a:noFill/>
                  </a:rPr>
                  <a:t> </a:t>
                </a:r>
              </a:p>
            </p:txBody>
          </p:sp>
        </mc:Fallback>
      </mc:AlternateContent>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p:nvPr/>
        </p:nvSpPr>
        <p:spPr>
          <a:xfrm>
            <a:off x="422275" y="1788337"/>
            <a:ext cx="8299449" cy="574966"/>
          </a:xfrm>
          <a:prstGeom prst="rect">
            <a:avLst/>
          </a:prstGeom>
        </p:spPr>
        <p:txBody>
          <a:bodyPr vert="horz" wrap="square" lIns="0" tIns="0" rIns="0" bIns="0" rtlCol="0">
            <a:spAutoFit/>
          </a:bodyPr>
          <a:lstStyle/>
          <a:p>
            <a:pPr marL="10860" marR="4344">
              <a:lnSpc>
                <a:spcPts val="2223"/>
              </a:lnSpc>
            </a:pPr>
            <a:r>
              <a:rPr sz="2400" dirty="0">
                <a:solidFill>
                  <a:schemeClr val="tx1">
                    <a:lumMod val="75000"/>
                    <a:lumOff val="25000"/>
                  </a:schemeClr>
                </a:solidFill>
                <a:ea typeface="宋体" panose="02010600030101010101" pitchFamily="2" charset="-122"/>
              </a:rPr>
              <a:t>At this point it is important to note the intimate relation between </a:t>
            </a:r>
            <a:r>
              <a:rPr sz="2400" dirty="0">
                <a:solidFill>
                  <a:srgbClr val="FF0000"/>
                </a:solidFill>
                <a:ea typeface="宋体" panose="02010600030101010101" pitchFamily="2" charset="-122"/>
              </a:rPr>
              <a:t>confidence intervals </a:t>
            </a:r>
            <a:r>
              <a:rPr sz="2400" dirty="0">
                <a:solidFill>
                  <a:schemeClr val="tx1">
                    <a:lumMod val="75000"/>
                    <a:lumOff val="25000"/>
                  </a:schemeClr>
                </a:solidFill>
                <a:ea typeface="宋体" panose="02010600030101010101" pitchFamily="2" charset="-122"/>
              </a:rPr>
              <a:t>and hypothesis testing. </a:t>
            </a:r>
          </a:p>
        </p:txBody>
      </p:sp>
      <p:sp>
        <p:nvSpPr>
          <p:cNvPr id="4" name="object 4"/>
          <p:cNvSpPr/>
          <p:nvPr/>
        </p:nvSpPr>
        <p:spPr>
          <a:xfrm>
            <a:off x="1061406" y="2594912"/>
            <a:ext cx="6719535" cy="929874"/>
          </a:xfrm>
          <a:prstGeom prst="rect">
            <a:avLst/>
          </a:prstGeom>
          <a:blipFill>
            <a:blip r:embed="rId2" cstate="print"/>
            <a:stretch>
              <a:fillRect/>
            </a:stretch>
          </a:blipFill>
        </p:spPr>
        <p:txBody>
          <a:bodyPr wrap="square" lIns="0" tIns="0" rIns="0" bIns="0" rtlCol="0"/>
          <a:lstStyle/>
          <a:p>
            <a:endParaRPr sz="1539"/>
          </a:p>
        </p:txBody>
      </p:sp>
      <p:sp>
        <p:nvSpPr>
          <p:cNvPr id="7" name="object 7"/>
          <p:cNvSpPr txBox="1">
            <a:spLocks noGrp="1"/>
          </p:cNvSpPr>
          <p:nvPr>
            <p:ph type="sldNum" sz="quarter" idx="7"/>
          </p:nvPr>
        </p:nvSpPr>
        <p:spPr>
          <a:xfrm>
            <a:off x="6349463" y="5786001"/>
            <a:ext cx="841441" cy="184218"/>
          </a:xfrm>
          <a:prstGeom prst="rect">
            <a:avLst/>
          </a:prstGeom>
        </p:spPr>
        <p:txBody>
          <a:bodyPr vert="horz" wrap="square" lIns="0" tIns="0" rIns="0" bIns="0" rtlCol="0" anchor="ctr">
            <a:spAutoFit/>
          </a:bodyPr>
          <a:lstStyle/>
          <a:p>
            <a:pPr marL="21720"/>
            <a:fld id="{81D60167-4931-47E6-BA6A-407CBD079E47}" type="slidenum">
              <a:rPr dirty="0"/>
              <a:pPr marL="21720"/>
              <a:t>35</a:t>
            </a:fld>
            <a:endParaRPr dirty="0"/>
          </a:p>
        </p:txBody>
      </p:sp>
      <p:sp>
        <p:nvSpPr>
          <p:cNvPr id="8" name="object 2">
            <a:extLst>
              <a:ext uri="{FF2B5EF4-FFF2-40B4-BE49-F238E27FC236}">
                <a16:creationId xmlns:a16="http://schemas.microsoft.com/office/drawing/2014/main" id="{56A74FB9-8860-4C7E-AC9F-C101E7F8464F}"/>
              </a:ext>
            </a:extLst>
          </p:cNvPr>
          <p:cNvSpPr txBox="1">
            <a:spLocks/>
          </p:cNvSpPr>
          <p:nvPr/>
        </p:nvSpPr>
        <p:spPr>
          <a:xfrm>
            <a:off x="640219" y="640328"/>
            <a:ext cx="6450755" cy="722835"/>
          </a:xfrm>
          <a:prstGeom prst="rect">
            <a:avLst/>
          </a:prstGeom>
        </p:spPr>
        <p:txBody>
          <a:bodyPr vert="horz" wrap="square" lIns="0" tIns="106244" rIns="0" bIns="0" rtlCol="0" anchor="b">
            <a:spAutoFit/>
          </a:bodyPr>
          <a:lstStyle>
            <a:lvl1pPr algn="l" defTabSz="914400" rtl="0" eaLnBrk="1" latinLnBrk="0" hangingPunct="1">
              <a:lnSpc>
                <a:spcPct val="85000"/>
              </a:lnSpc>
              <a:spcBef>
                <a:spcPct val="0"/>
              </a:spcBef>
              <a:buNone/>
              <a:defRPr sz="4800" b="0" i="0" kern="1200" spc="-50" baseline="0">
                <a:solidFill>
                  <a:schemeClr val="tx1"/>
                </a:solidFill>
                <a:latin typeface="+mj-lt"/>
                <a:ea typeface="+mj-ea"/>
                <a:cs typeface="+mj-cs"/>
              </a:defRPr>
            </a:lvl1pPr>
          </a:lstStyle>
          <a:p>
            <a:pPr marL="10860">
              <a:lnSpc>
                <a:spcPct val="100000"/>
              </a:lnSpc>
            </a:pPr>
            <a:r>
              <a:rPr lang="en-US" altLang="zh-CN" sz="4000" dirty="0">
                <a:solidFill>
                  <a:schemeClr val="tx1">
                    <a:lumMod val="75000"/>
                    <a:lumOff val="25000"/>
                  </a:schemeClr>
                </a:solidFill>
                <a:ea typeface="宋体" panose="02010600030101010101" pitchFamily="2" charset="-122"/>
              </a:rPr>
              <a:t>Confidence interval</a:t>
            </a:r>
            <a:endParaRPr lang="en-US" sz="4000" dirty="0">
              <a:solidFill>
                <a:schemeClr val="tx1">
                  <a:lumMod val="75000"/>
                  <a:lumOff val="25000"/>
                </a:schemeClr>
              </a:solidFill>
              <a:ea typeface="宋体" panose="02010600030101010101" pitchFamily="2" charset="-122"/>
            </a:endParaRPr>
          </a:p>
        </p:txBody>
      </p:sp>
      <p:sp>
        <p:nvSpPr>
          <p:cNvPr id="10" name="object 3">
            <a:extLst>
              <a:ext uri="{FF2B5EF4-FFF2-40B4-BE49-F238E27FC236}">
                <a16:creationId xmlns:a16="http://schemas.microsoft.com/office/drawing/2014/main" id="{F319240C-7AD6-4B1E-874C-8313C4232CD1}"/>
              </a:ext>
            </a:extLst>
          </p:cNvPr>
          <p:cNvSpPr txBox="1"/>
          <p:nvPr/>
        </p:nvSpPr>
        <p:spPr>
          <a:xfrm>
            <a:off x="476250" y="3624378"/>
            <a:ext cx="8096249" cy="2513509"/>
          </a:xfrm>
          <a:prstGeom prst="rect">
            <a:avLst/>
          </a:prstGeom>
        </p:spPr>
        <p:txBody>
          <a:bodyPr vert="horz" wrap="square" lIns="0" tIns="0" rIns="0" bIns="0" rtlCol="0">
            <a:spAutoFit/>
          </a:bodyPr>
          <a:lstStyle/>
          <a:p>
            <a:pPr marL="10860" marR="61358">
              <a:lnSpc>
                <a:spcPts val="2223"/>
              </a:lnSpc>
            </a:pPr>
            <a:r>
              <a:rPr dirty="0">
                <a:solidFill>
                  <a:schemeClr val="tx1">
                    <a:lumMod val="75000"/>
                    <a:lumOff val="25000"/>
                  </a:schemeClr>
                </a:solidFill>
                <a:ea typeface="宋体" panose="02010600030101010101" pitchFamily="2" charset="-122"/>
              </a:rPr>
              <a:t>In summary, you can always test based on confidence intervals. However, there are some limitations of this approach:</a:t>
            </a:r>
          </a:p>
          <a:p>
            <a:endParaRPr dirty="0">
              <a:solidFill>
                <a:schemeClr val="tx1">
                  <a:lumMod val="75000"/>
                  <a:lumOff val="25000"/>
                </a:schemeClr>
              </a:solidFill>
              <a:ea typeface="宋体" panose="02010600030101010101" pitchFamily="2" charset="-122"/>
            </a:endParaRPr>
          </a:p>
          <a:p>
            <a:pPr marL="10860">
              <a:buChar char="•"/>
              <a:tabLst>
                <a:tab pos="174842" algn="l"/>
              </a:tabLst>
            </a:pPr>
            <a:r>
              <a:rPr dirty="0">
                <a:solidFill>
                  <a:schemeClr val="tx1">
                    <a:lumMod val="75000"/>
                    <a:lumOff val="25000"/>
                  </a:schemeClr>
                </a:solidFill>
                <a:ea typeface="宋体" panose="02010600030101010101" pitchFamily="2" charset="-122"/>
              </a:rPr>
              <a:t>It doesn’t give you a natural way to compute p-values</a:t>
            </a:r>
          </a:p>
          <a:p>
            <a:pPr>
              <a:spcBef>
                <a:spcPts val="9"/>
              </a:spcBef>
              <a:buClr>
                <a:srgbClr val="333399"/>
              </a:buClr>
              <a:buFont typeface="Comic Sans MS"/>
              <a:buChar char="•"/>
            </a:pPr>
            <a:endParaRPr dirty="0">
              <a:solidFill>
                <a:schemeClr val="tx1">
                  <a:lumMod val="75000"/>
                  <a:lumOff val="25000"/>
                </a:schemeClr>
              </a:solidFill>
              <a:ea typeface="宋体" panose="02010600030101010101" pitchFamily="2" charset="-122"/>
            </a:endParaRPr>
          </a:p>
          <a:p>
            <a:pPr marL="10860" marR="4344">
              <a:lnSpc>
                <a:spcPts val="2223"/>
              </a:lnSpc>
              <a:buChar char="•"/>
              <a:tabLst>
                <a:tab pos="174842" algn="l"/>
              </a:tabLst>
            </a:pPr>
            <a:r>
              <a:rPr dirty="0">
                <a:solidFill>
                  <a:schemeClr val="tx1">
                    <a:lumMod val="75000"/>
                    <a:lumOff val="25000"/>
                  </a:schemeClr>
                </a:solidFill>
                <a:ea typeface="宋体" panose="02010600030101010101" pitchFamily="2" charset="-122"/>
              </a:rPr>
              <a:t>You won’t be able to plan your experiment and decide how many samples need to be collected to ensure a certain power of your test</a:t>
            </a:r>
          </a:p>
          <a:p>
            <a:pPr>
              <a:spcBef>
                <a:spcPts val="43"/>
              </a:spcBef>
              <a:buClr>
                <a:srgbClr val="333399"/>
              </a:buClr>
              <a:buFont typeface="Comic Sans MS"/>
              <a:buChar char="•"/>
            </a:pPr>
            <a:endParaRPr dirty="0">
              <a:solidFill>
                <a:schemeClr val="tx1">
                  <a:lumMod val="75000"/>
                  <a:lumOff val="25000"/>
                </a:schemeClr>
              </a:solidFill>
              <a:ea typeface="宋体" panose="02010600030101010101" pitchFamily="2" charset="-122"/>
            </a:endParaRPr>
          </a:p>
          <a:p>
            <a:pPr marL="174299" indent="-163440">
              <a:buChar char="•"/>
              <a:tabLst>
                <a:tab pos="174842" algn="l"/>
              </a:tabLst>
            </a:pPr>
            <a:r>
              <a:rPr dirty="0">
                <a:solidFill>
                  <a:schemeClr val="tx1">
                    <a:lumMod val="75000"/>
                    <a:lumOff val="25000"/>
                  </a:schemeClr>
                </a:solidFill>
                <a:ea typeface="宋体" panose="02010600030101010101" pitchFamily="2" charset="-122"/>
              </a:rPr>
              <a:t>It can become awkward in some testing scenarios…</a:t>
            </a:r>
          </a:p>
        </p:txBody>
      </p:sp>
    </p:spTree>
    <p:extLst>
      <p:ext uri="{BB962C8B-B14F-4D97-AF65-F5344CB8AC3E}">
        <p14:creationId xmlns:p14="http://schemas.microsoft.com/office/powerpoint/2010/main" val="486238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C4A21D3B-515D-42E6-8492-6CB11F5CCFB8}"/>
              </a:ext>
            </a:extLst>
          </p:cNvPr>
          <p:cNvSpPr>
            <a:spLocks noGrp="1" noChangeArrowheads="1"/>
          </p:cNvSpPr>
          <p:nvPr>
            <p:ph type="title"/>
          </p:nvPr>
        </p:nvSpPr>
        <p:spPr>
          <a:xfrm>
            <a:off x="457200" y="274639"/>
            <a:ext cx="8229600" cy="893762"/>
          </a:xfrm>
        </p:spPr>
        <p:txBody>
          <a:bodyPr/>
          <a:lstStyle/>
          <a:p>
            <a:pPr eaLnBrk="1" hangingPunct="1"/>
            <a:r>
              <a:rPr lang="en-US" altLang="zh-CN" dirty="0">
                <a:ea typeface="宋体" panose="02010600030101010101" pitchFamily="2" charset="-122"/>
              </a:rPr>
              <a:t>Calculating Power: Example</a:t>
            </a:r>
          </a:p>
        </p:txBody>
      </p:sp>
      <p:sp>
        <p:nvSpPr>
          <p:cNvPr id="10245" name="Text Box 4">
            <a:extLst>
              <a:ext uri="{FF2B5EF4-FFF2-40B4-BE49-F238E27FC236}">
                <a16:creationId xmlns:a16="http://schemas.microsoft.com/office/drawing/2014/main" id="{C07694BE-C2A8-47BE-B074-2D4A6CCB7BC4}"/>
              </a:ext>
            </a:extLst>
          </p:cNvPr>
          <p:cNvSpPr txBox="1">
            <a:spLocks noChangeArrowheads="1"/>
          </p:cNvSpPr>
          <p:nvPr/>
        </p:nvSpPr>
        <p:spPr bwMode="auto">
          <a:xfrm>
            <a:off x="377825" y="1247775"/>
            <a:ext cx="83645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 study of </a:t>
            </a:r>
            <a:r>
              <a:rPr kumimoji="0" lang="en-US" altLang="zh-CN" sz="28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n</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 16 retains </a:t>
            </a:r>
            <a:r>
              <a:rPr kumimoji="0" lang="en-US" altLang="zh-CN" sz="2800" b="0" i="1"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H</a:t>
            </a:r>
            <a:r>
              <a:rPr kumimoji="0" lang="en-US" altLang="zh-CN" sz="28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0</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μ = 170 at α = 0.05 (two-sided); </a:t>
            </a:r>
            <a:r>
              <a:rPr kumimoji="0" lang="el-GR" altLang="zh-CN"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σ</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is 40. </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What was the power of test’s conditions to identify a </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population mean of 190</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10242" name="Object 5">
            <a:extLst>
              <a:ext uri="{FF2B5EF4-FFF2-40B4-BE49-F238E27FC236}">
                <a16:creationId xmlns:a16="http://schemas.microsoft.com/office/drawing/2014/main" id="{698F4DCB-47F3-4A09-88C6-F05D0AEA2782}"/>
              </a:ext>
            </a:extLst>
          </p:cNvPr>
          <p:cNvGraphicFramePr>
            <a:graphicFrameLocks noChangeAspect="1"/>
          </p:cNvGraphicFramePr>
          <p:nvPr/>
        </p:nvGraphicFramePr>
        <p:xfrm>
          <a:off x="1355725" y="2900363"/>
          <a:ext cx="5946775" cy="3665537"/>
        </p:xfrm>
        <a:graphic>
          <a:graphicData uri="http://schemas.openxmlformats.org/presentationml/2006/ole">
            <mc:AlternateContent xmlns:mc="http://schemas.openxmlformats.org/markup-compatibility/2006">
              <mc:Choice xmlns:v="urn:schemas-microsoft-com:vml" Requires="v">
                <p:oleObj spid="_x0000_s10257" name="Equation" r:id="rId3" imgW="1879560" imgH="1257120" progId="Equation.3">
                  <p:embed/>
                </p:oleObj>
              </mc:Choice>
              <mc:Fallback>
                <p:oleObj name="Equation" r:id="rId3" imgW="1879560" imgH="1257120" progId="Equation.3">
                  <p:embed/>
                  <p:pic>
                    <p:nvPicPr>
                      <p:cNvPr id="10242" name="Object 5">
                        <a:extLst>
                          <a:ext uri="{FF2B5EF4-FFF2-40B4-BE49-F238E27FC236}">
                            <a16:creationId xmlns:a16="http://schemas.microsoft.com/office/drawing/2014/main" id="{698F4DCB-47F3-4A09-88C6-F05D0AEA2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25" y="2900363"/>
                        <a:ext cx="5946775"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B0B10863-53DD-4AB1-96CA-0A00FDD31EF1}"/>
              </a:ext>
            </a:extLst>
          </p:cNvPr>
          <p:cNvSpPr>
            <a:spLocks noGrp="1" noChangeArrowheads="1"/>
          </p:cNvSpPr>
          <p:nvPr>
            <p:ph type="title"/>
          </p:nvPr>
        </p:nvSpPr>
        <p:spPr>
          <a:xfrm>
            <a:off x="454660" y="318355"/>
            <a:ext cx="7543800" cy="634145"/>
          </a:xfrm>
        </p:spPr>
        <p:txBody>
          <a:bodyPr>
            <a:normAutofit fontScale="90000"/>
          </a:bodyPr>
          <a:lstStyle/>
          <a:p>
            <a:pPr eaLnBrk="1" hangingPunct="1"/>
            <a:r>
              <a:rPr lang="en-US" altLang="zh-CN" dirty="0">
                <a:ea typeface="宋体" panose="02010600030101010101" pitchFamily="2" charset="-122"/>
              </a:rPr>
              <a:t>Reasoning Behind Power</a:t>
            </a:r>
            <a:r>
              <a:rPr lang="en-US" altLang="zh-CN" sz="4000" dirty="0">
                <a:ea typeface="宋体" panose="02010600030101010101" pitchFamily="2" charset="-122"/>
              </a:rPr>
              <a:t> </a:t>
            </a:r>
            <a:endParaRPr lang="en-US" altLang="zh-CN" sz="3200" dirty="0">
              <a:ea typeface="宋体" panose="02010600030101010101" pitchFamily="2" charset="-122"/>
            </a:endParaRPr>
          </a:p>
        </p:txBody>
      </p:sp>
      <p:sp>
        <p:nvSpPr>
          <p:cNvPr id="35843" name="Rectangle 5">
            <a:extLst>
              <a:ext uri="{FF2B5EF4-FFF2-40B4-BE49-F238E27FC236}">
                <a16:creationId xmlns:a16="http://schemas.microsoft.com/office/drawing/2014/main" id="{1BF4A32D-51E5-4620-B958-745ACFBBD8CE}"/>
              </a:ext>
            </a:extLst>
          </p:cNvPr>
          <p:cNvSpPr>
            <a:spLocks noGrp="1" noChangeArrowheads="1"/>
          </p:cNvSpPr>
          <p:nvPr>
            <p:ph idx="1"/>
          </p:nvPr>
        </p:nvSpPr>
        <p:spPr>
          <a:xfrm>
            <a:off x="387351" y="1130300"/>
            <a:ext cx="4140200" cy="5162550"/>
          </a:xfrm>
        </p:spPr>
        <p:txBody>
          <a:bodyPr>
            <a:normAutofit lnSpcReduction="10000"/>
          </a:bodyPr>
          <a:lstStyle/>
          <a:p>
            <a:pPr eaLnBrk="1" hangingPunct="1"/>
            <a:r>
              <a:rPr lang="en-US" altLang="zh-CN" sz="2800" dirty="0">
                <a:ea typeface="宋体" panose="02010600030101010101" pitchFamily="2" charset="-122"/>
              </a:rPr>
              <a:t>Competing sampling distributions</a:t>
            </a:r>
          </a:p>
          <a:p>
            <a:pPr lvl="1" eaLnBrk="1" hangingPunct="1">
              <a:buFontTx/>
              <a:buNone/>
            </a:pPr>
            <a:r>
              <a:rPr lang="en-US" altLang="zh-CN" dirty="0">
                <a:ea typeface="宋体" panose="02010600030101010101" pitchFamily="2" charset="-122"/>
              </a:rPr>
              <a:t>Top curve assumes </a:t>
            </a:r>
            <a:r>
              <a:rPr lang="en-US" altLang="zh-CN" i="1" dirty="0">
                <a:ea typeface="宋体" panose="02010600030101010101" pitchFamily="2" charset="-122"/>
              </a:rPr>
              <a:t>H</a:t>
            </a:r>
            <a:r>
              <a:rPr lang="en-US" altLang="zh-CN" baseline="-25000" dirty="0">
                <a:ea typeface="宋体" panose="02010600030101010101" pitchFamily="2" charset="-122"/>
              </a:rPr>
              <a:t>0</a:t>
            </a:r>
            <a:r>
              <a:rPr lang="en-US" altLang="zh-CN" dirty="0">
                <a:ea typeface="宋体" panose="02010600030101010101" pitchFamily="2" charset="-122"/>
              </a:rPr>
              <a:t> is true </a:t>
            </a:r>
          </a:p>
          <a:p>
            <a:pPr lvl="1" eaLnBrk="1" hangingPunct="1">
              <a:buFontTx/>
              <a:buNone/>
            </a:pPr>
            <a:r>
              <a:rPr lang="en-US" altLang="zh-CN" dirty="0">
                <a:ea typeface="宋体" panose="02010600030101010101" pitchFamily="2" charset="-122"/>
              </a:rPr>
              <a:t>Bottom curve assumes </a:t>
            </a:r>
            <a:r>
              <a:rPr lang="en-US" altLang="zh-CN" i="1" dirty="0">
                <a:ea typeface="宋体" panose="02010600030101010101" pitchFamily="2" charset="-122"/>
              </a:rPr>
              <a:t>H</a:t>
            </a:r>
            <a:r>
              <a:rPr lang="en-US" altLang="zh-CN" baseline="-25000" dirty="0">
                <a:ea typeface="宋体" panose="02010600030101010101" pitchFamily="2" charset="-122"/>
              </a:rPr>
              <a:t>a</a:t>
            </a:r>
            <a:r>
              <a:rPr lang="en-US" altLang="zh-CN" dirty="0">
                <a:ea typeface="宋体" panose="02010600030101010101" pitchFamily="2" charset="-122"/>
              </a:rPr>
              <a:t> is true</a:t>
            </a:r>
          </a:p>
          <a:p>
            <a:pPr lvl="1" eaLnBrk="1" hangingPunct="1">
              <a:buFontTx/>
              <a:buNone/>
            </a:pPr>
            <a:r>
              <a:rPr lang="el-GR" altLang="zh-CN" dirty="0">
                <a:cs typeface="Arial" panose="020B0604020202020204" pitchFamily="34" charset="0"/>
              </a:rPr>
              <a:t>α</a:t>
            </a:r>
            <a:r>
              <a:rPr lang="en-US" altLang="zh-CN" dirty="0">
                <a:ea typeface="宋体" panose="02010600030101010101" pitchFamily="2" charset="-122"/>
                <a:cs typeface="Arial" panose="020B0604020202020204" pitchFamily="34" charset="0"/>
              </a:rPr>
              <a:t> is set to 0.05 (two-sided)</a:t>
            </a:r>
          </a:p>
          <a:p>
            <a:pPr eaLnBrk="1" hangingPunct="1"/>
            <a:r>
              <a:rPr lang="en-US" altLang="zh-CN" sz="2800" dirty="0">
                <a:ea typeface="宋体" panose="02010600030101010101" pitchFamily="2" charset="-122"/>
                <a:cs typeface="Arial" panose="020B0604020202020204" pitchFamily="34" charset="0"/>
              </a:rPr>
              <a:t>We will reject </a:t>
            </a:r>
            <a:r>
              <a:rPr lang="en-US" altLang="zh-CN" sz="2800" i="1" dirty="0">
                <a:ea typeface="宋体" panose="02010600030101010101" pitchFamily="2" charset="-122"/>
                <a:cs typeface="Arial" panose="020B0604020202020204" pitchFamily="34" charset="0"/>
              </a:rPr>
              <a:t>H</a:t>
            </a:r>
            <a:r>
              <a:rPr lang="en-US" altLang="zh-CN" sz="2800" baseline="-25000" dirty="0">
                <a:ea typeface="宋体" panose="02010600030101010101" pitchFamily="2" charset="-122"/>
                <a:cs typeface="Arial" panose="020B0604020202020204" pitchFamily="34" charset="0"/>
              </a:rPr>
              <a:t>0</a:t>
            </a:r>
            <a:r>
              <a:rPr lang="en-US" altLang="zh-CN" sz="2800" dirty="0">
                <a:ea typeface="宋体" panose="02010600030101010101" pitchFamily="2" charset="-122"/>
                <a:cs typeface="Arial" panose="020B0604020202020204" pitchFamily="34" charset="0"/>
              </a:rPr>
              <a:t> when a  sample mean exceeds 189.6 (right tail, top curve)</a:t>
            </a:r>
          </a:p>
          <a:p>
            <a:pPr eaLnBrk="1" hangingPunct="1"/>
            <a:r>
              <a:rPr lang="en-US" altLang="zh-CN" sz="2800" dirty="0">
                <a:ea typeface="宋体" panose="02010600030101010101" pitchFamily="2" charset="-122"/>
                <a:cs typeface="Arial" panose="020B0604020202020204" pitchFamily="34" charset="0"/>
              </a:rPr>
              <a:t>The probability of getting a value greater than 189.6 on the bottom curve is 0.5160, corresponding to the power of the test</a:t>
            </a:r>
          </a:p>
        </p:txBody>
      </p:sp>
      <p:pic>
        <p:nvPicPr>
          <p:cNvPr id="2" name="Picture 4">
            <a:extLst>
              <a:ext uri="{FF2B5EF4-FFF2-40B4-BE49-F238E27FC236}">
                <a16:creationId xmlns:a16="http://schemas.microsoft.com/office/drawing/2014/main" id="{AC3688CF-BC32-40EB-BD6D-496C94074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68" y="1427956"/>
            <a:ext cx="4180297" cy="440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C75DBF04-292D-4CCA-8C45-E0E6907C7F12}"/>
              </a:ext>
            </a:extLst>
          </p:cNvPr>
          <p:cNvSpPr>
            <a:spLocks noGrp="1" noChangeArrowheads="1"/>
          </p:cNvSpPr>
          <p:nvPr>
            <p:ph type="title"/>
          </p:nvPr>
        </p:nvSpPr>
        <p:spPr>
          <a:xfrm>
            <a:off x="822960" y="286605"/>
            <a:ext cx="7543800" cy="913546"/>
          </a:xfrm>
        </p:spPr>
        <p:txBody>
          <a:bodyPr/>
          <a:lstStyle/>
          <a:p>
            <a:pPr eaLnBrk="1" hangingPunct="1"/>
            <a:r>
              <a:rPr lang="en-US" altLang="zh-CN" sz="4800" dirty="0">
                <a:ea typeface="宋体" panose="02010600030101010101" pitchFamily="2" charset="-122"/>
              </a:rPr>
              <a:t>Sample Size Requirements</a:t>
            </a:r>
          </a:p>
        </p:txBody>
      </p:sp>
      <p:sp>
        <p:nvSpPr>
          <p:cNvPr id="11269" name="Rectangle 3">
            <a:extLst>
              <a:ext uri="{FF2B5EF4-FFF2-40B4-BE49-F238E27FC236}">
                <a16:creationId xmlns:a16="http://schemas.microsoft.com/office/drawing/2014/main" id="{5B566D11-285C-4128-8342-1FF693CE36DC}"/>
              </a:ext>
            </a:extLst>
          </p:cNvPr>
          <p:cNvSpPr>
            <a:spLocks noGrp="1" noChangeArrowheads="1"/>
          </p:cNvSpPr>
          <p:nvPr>
            <p:ph idx="1"/>
          </p:nvPr>
        </p:nvSpPr>
        <p:spPr>
          <a:xfrm>
            <a:off x="254000" y="1357313"/>
            <a:ext cx="8699500" cy="5332412"/>
          </a:xfrm>
        </p:spPr>
        <p:txBody>
          <a:bodyPr/>
          <a:lstStyle/>
          <a:p>
            <a:pPr marL="0" indent="0" eaLnBrk="1" hangingPunct="1">
              <a:buFontTx/>
              <a:buNone/>
            </a:pPr>
            <a:r>
              <a:rPr lang="en-US" altLang="zh-CN" sz="2800" dirty="0">
                <a:ea typeface="宋体" panose="02010600030101010101" pitchFamily="2" charset="-122"/>
              </a:rPr>
              <a:t>Sample size for one-sample </a:t>
            </a:r>
            <a:r>
              <a:rPr lang="en-US" altLang="zh-CN" sz="2800" i="1" dirty="0">
                <a:ea typeface="宋体" panose="02010600030101010101" pitchFamily="2" charset="-122"/>
              </a:rPr>
              <a:t>z </a:t>
            </a:r>
            <a:r>
              <a:rPr lang="en-US" altLang="zh-CN" sz="2800" dirty="0">
                <a:ea typeface="宋体" panose="02010600030101010101" pitchFamily="2" charset="-122"/>
              </a:rPr>
              <a:t>test: </a:t>
            </a:r>
            <a:br>
              <a:rPr lang="en-US" altLang="zh-CN" sz="2800" dirty="0">
                <a:ea typeface="宋体" panose="02010600030101010101" pitchFamily="2" charset="-122"/>
              </a:rPr>
            </a:br>
            <a:br>
              <a:rPr lang="en-US" altLang="zh-CN" sz="2800" dirty="0">
                <a:ea typeface="宋体" panose="02010600030101010101" pitchFamily="2" charset="-122"/>
              </a:rPr>
            </a:br>
            <a:br>
              <a:rPr lang="en-US" altLang="zh-CN" sz="2800" dirty="0">
                <a:ea typeface="宋体" panose="02010600030101010101" pitchFamily="2" charset="-122"/>
              </a:rPr>
            </a:br>
            <a:endParaRPr lang="en-US" altLang="zh-CN" sz="2800" dirty="0">
              <a:ea typeface="宋体" panose="02010600030101010101" pitchFamily="2" charset="-122"/>
            </a:endParaRPr>
          </a:p>
          <a:p>
            <a:pPr marL="0" indent="0" eaLnBrk="1" hangingPunct="1">
              <a:buFontTx/>
              <a:buNone/>
            </a:pPr>
            <a:endParaRPr lang="en-US" altLang="zh-CN" sz="2800" dirty="0">
              <a:ea typeface="宋体" panose="02010600030101010101" pitchFamily="2" charset="-122"/>
            </a:endParaRPr>
          </a:p>
          <a:p>
            <a:pPr marL="0" indent="0" eaLnBrk="1" hangingPunct="1">
              <a:buFontTx/>
              <a:buNone/>
            </a:pPr>
            <a:r>
              <a:rPr lang="en-US" altLang="zh-CN" sz="2800" dirty="0">
                <a:ea typeface="宋体" panose="02010600030101010101" pitchFamily="2" charset="-122"/>
              </a:rPr>
              <a:t>where </a:t>
            </a:r>
          </a:p>
          <a:p>
            <a:pPr marL="0" indent="0" eaLnBrk="1" hangingPunct="1">
              <a:buFontTx/>
              <a:buNone/>
            </a:pPr>
            <a:r>
              <a:rPr lang="en-US" altLang="zh-CN" sz="2800" dirty="0">
                <a:ea typeface="宋体" panose="02010600030101010101" pitchFamily="2" charset="-122"/>
              </a:rPr>
              <a:t>	1 – β </a:t>
            </a:r>
            <a:r>
              <a:rPr lang="en-US" altLang="zh-CN" sz="2800" dirty="0">
                <a:ea typeface="宋体" panose="02010600030101010101" pitchFamily="2" charset="-122"/>
                <a:cs typeface="Arial" panose="020B0604020202020204" pitchFamily="34" charset="0"/>
              </a:rPr>
              <a:t>≡ </a:t>
            </a:r>
            <a:r>
              <a:rPr lang="en-US" altLang="zh-CN" sz="2800" dirty="0">
                <a:ea typeface="宋体" panose="02010600030101010101" pitchFamily="2" charset="-122"/>
              </a:rPr>
              <a:t>desired power</a:t>
            </a:r>
          </a:p>
          <a:p>
            <a:pPr marL="0" indent="0" eaLnBrk="1" hangingPunct="1">
              <a:buFontTx/>
              <a:buNone/>
            </a:pPr>
            <a:r>
              <a:rPr lang="en-US" altLang="zh-CN" sz="2800" dirty="0">
                <a:ea typeface="宋体" panose="02010600030101010101" pitchFamily="2" charset="-122"/>
              </a:rPr>
              <a:t>	α </a:t>
            </a:r>
            <a:r>
              <a:rPr lang="en-US" altLang="zh-CN" sz="2800" dirty="0">
                <a:ea typeface="宋体" panose="02010600030101010101" pitchFamily="2" charset="-122"/>
                <a:cs typeface="Arial" panose="020B0604020202020204" pitchFamily="34" charset="0"/>
              </a:rPr>
              <a:t>≡ </a:t>
            </a:r>
            <a:r>
              <a:rPr lang="en-US" altLang="zh-CN" sz="2800" dirty="0">
                <a:ea typeface="宋体" panose="02010600030101010101" pitchFamily="2" charset="-122"/>
              </a:rPr>
              <a:t>desired significance level (two-sided) </a:t>
            </a:r>
          </a:p>
          <a:p>
            <a:pPr marL="0" indent="0" eaLnBrk="1" hangingPunct="1">
              <a:buFontTx/>
              <a:buNone/>
            </a:pPr>
            <a:r>
              <a:rPr lang="en-US" altLang="zh-CN" sz="2800" dirty="0">
                <a:ea typeface="宋体" panose="02010600030101010101" pitchFamily="2" charset="-122"/>
              </a:rPr>
              <a:t>	σ </a:t>
            </a:r>
            <a:r>
              <a:rPr lang="en-US" altLang="zh-CN" sz="2800" dirty="0">
                <a:ea typeface="宋体" panose="02010600030101010101" pitchFamily="2" charset="-122"/>
                <a:cs typeface="Arial" panose="020B0604020202020204" pitchFamily="34" charset="0"/>
              </a:rPr>
              <a:t>≡ </a:t>
            </a:r>
            <a:r>
              <a:rPr lang="en-US" altLang="zh-CN" sz="2800" dirty="0">
                <a:ea typeface="宋体" panose="02010600030101010101" pitchFamily="2" charset="-122"/>
              </a:rPr>
              <a:t>population</a:t>
            </a:r>
            <a:r>
              <a:rPr lang="en-US" altLang="zh-CN" sz="2800" dirty="0">
                <a:ea typeface="宋体" panose="02010600030101010101" pitchFamily="2" charset="-122"/>
                <a:cs typeface="Arial" panose="020B0604020202020204" pitchFamily="34" charset="0"/>
              </a:rPr>
              <a:t> </a:t>
            </a:r>
            <a:r>
              <a:rPr lang="en-US" altLang="zh-CN" sz="2800" dirty="0">
                <a:ea typeface="宋体" panose="02010600030101010101" pitchFamily="2" charset="-122"/>
              </a:rPr>
              <a:t>standard deviation</a:t>
            </a:r>
          </a:p>
          <a:p>
            <a:pPr marL="0" indent="0" eaLnBrk="1" hangingPunct="1">
              <a:buFontTx/>
              <a:buNone/>
            </a:pPr>
            <a:r>
              <a:rPr lang="en-US" altLang="zh-CN" sz="2800" dirty="0">
                <a:ea typeface="宋体" panose="02010600030101010101" pitchFamily="2" charset="-122"/>
              </a:rPr>
              <a:t>	Δ = μ</a:t>
            </a:r>
            <a:r>
              <a:rPr lang="en-US" altLang="zh-CN" sz="2800" baseline="-25000" dirty="0">
                <a:ea typeface="宋体" panose="02010600030101010101" pitchFamily="2" charset="-122"/>
              </a:rPr>
              <a:t>0</a:t>
            </a:r>
            <a:r>
              <a:rPr lang="en-US" altLang="zh-CN" sz="2800" dirty="0">
                <a:ea typeface="宋体" panose="02010600030101010101" pitchFamily="2" charset="-122"/>
              </a:rPr>
              <a:t> – </a:t>
            </a:r>
            <a:r>
              <a:rPr lang="en-US" altLang="zh-CN" sz="2800" dirty="0" err="1">
                <a:ea typeface="宋体" panose="02010600030101010101" pitchFamily="2" charset="-122"/>
              </a:rPr>
              <a:t>μ</a:t>
            </a:r>
            <a:r>
              <a:rPr lang="en-US" altLang="zh-CN" sz="2800" baseline="-25000" dirty="0" err="1">
                <a:ea typeface="宋体" panose="02010600030101010101" pitchFamily="2" charset="-122"/>
              </a:rPr>
              <a:t>a</a:t>
            </a:r>
            <a:r>
              <a:rPr lang="en-US" altLang="zh-CN" sz="2800" baseline="-25000" dirty="0">
                <a:ea typeface="宋体" panose="02010600030101010101" pitchFamily="2" charset="-122"/>
              </a:rPr>
              <a:t> </a:t>
            </a:r>
            <a:r>
              <a:rPr lang="en-US" altLang="zh-CN" sz="2800" dirty="0">
                <a:ea typeface="宋体" panose="02010600030101010101" pitchFamily="2" charset="-122"/>
                <a:cs typeface="Arial" panose="020B0604020202020204" pitchFamily="34" charset="0"/>
              </a:rPr>
              <a:t>≡ </a:t>
            </a:r>
            <a:r>
              <a:rPr lang="en-US" altLang="zh-CN" sz="2800" dirty="0">
                <a:ea typeface="宋体" panose="02010600030101010101" pitchFamily="2" charset="-122"/>
              </a:rPr>
              <a:t>the </a:t>
            </a:r>
            <a:r>
              <a:rPr lang="en-US" altLang="zh-CN" sz="2800" b="1" dirty="0">
                <a:ea typeface="宋体" panose="02010600030101010101" pitchFamily="2" charset="-122"/>
              </a:rPr>
              <a:t>difference worth detecting</a:t>
            </a:r>
          </a:p>
        </p:txBody>
      </p:sp>
      <p:sp>
        <p:nvSpPr>
          <p:cNvPr id="11270" name="Rectangle 5">
            <a:extLst>
              <a:ext uri="{FF2B5EF4-FFF2-40B4-BE49-F238E27FC236}">
                <a16:creationId xmlns:a16="http://schemas.microsoft.com/office/drawing/2014/main" id="{EF6377EC-975D-4833-896F-E5B595F2F215}"/>
              </a:ext>
            </a:extLst>
          </p:cNvPr>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11266" name="Object 4">
            <a:extLst>
              <a:ext uri="{FF2B5EF4-FFF2-40B4-BE49-F238E27FC236}">
                <a16:creationId xmlns:a16="http://schemas.microsoft.com/office/drawing/2014/main" id="{1843A7DE-974C-490F-BC67-BBD45161EF97}"/>
              </a:ext>
            </a:extLst>
          </p:cNvPr>
          <p:cNvGraphicFramePr>
            <a:graphicFrameLocks noChangeAspect="1"/>
          </p:cNvGraphicFramePr>
          <p:nvPr/>
        </p:nvGraphicFramePr>
        <p:xfrm>
          <a:off x="2109788" y="2070100"/>
          <a:ext cx="4305300" cy="1712913"/>
        </p:xfrm>
        <a:graphic>
          <a:graphicData uri="http://schemas.openxmlformats.org/presentationml/2006/ole">
            <mc:AlternateContent xmlns:mc="http://schemas.openxmlformats.org/markup-compatibility/2006">
              <mc:Choice xmlns:v="urn:schemas-microsoft-com:vml" Requires="v">
                <p:oleObj spid="_x0000_s11280" name="Equation" r:id="rId3" imgW="1269449" imgH="495085" progId="Equation.3">
                  <p:embed/>
                </p:oleObj>
              </mc:Choice>
              <mc:Fallback>
                <p:oleObj name="Equation" r:id="rId3" imgW="1269449" imgH="495085" progId="Equation.3">
                  <p:embed/>
                  <p:pic>
                    <p:nvPicPr>
                      <p:cNvPr id="11266" name="Object 4">
                        <a:extLst>
                          <a:ext uri="{FF2B5EF4-FFF2-40B4-BE49-F238E27FC236}">
                            <a16:creationId xmlns:a16="http://schemas.microsoft.com/office/drawing/2014/main" id="{1843A7DE-974C-490F-BC67-BBD45161E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788" y="2070100"/>
                        <a:ext cx="43053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8">
            <a:extLst>
              <a:ext uri="{FF2B5EF4-FFF2-40B4-BE49-F238E27FC236}">
                <a16:creationId xmlns:a16="http://schemas.microsoft.com/office/drawing/2014/main" id="{5B58EEB2-F6A1-4EE1-812C-B267BBA4EB53}"/>
              </a:ext>
            </a:extLst>
          </p:cNvPr>
          <p:cNvSpPr>
            <a:spLocks noGrp="1" noChangeArrowheads="1"/>
          </p:cNvSpPr>
          <p:nvPr>
            <p:ph type="title"/>
          </p:nvPr>
        </p:nvSpPr>
        <p:spPr>
          <a:xfrm>
            <a:off x="822960" y="286605"/>
            <a:ext cx="7543800" cy="1015146"/>
          </a:xfrm>
        </p:spPr>
        <p:txBody>
          <a:bodyPr>
            <a:normAutofit/>
          </a:bodyPr>
          <a:lstStyle/>
          <a:p>
            <a:pPr eaLnBrk="1" hangingPunct="1"/>
            <a:r>
              <a:rPr lang="en-US" altLang="zh-CN" sz="4000" dirty="0">
                <a:ea typeface="宋体" panose="02010600030101010101" pitchFamily="2" charset="-122"/>
              </a:rPr>
              <a:t>Example: Sample Size Requirement</a:t>
            </a:r>
          </a:p>
        </p:txBody>
      </p:sp>
      <p:sp>
        <p:nvSpPr>
          <p:cNvPr id="12293" name="Rectangle 17">
            <a:extLst>
              <a:ext uri="{FF2B5EF4-FFF2-40B4-BE49-F238E27FC236}">
                <a16:creationId xmlns:a16="http://schemas.microsoft.com/office/drawing/2014/main" id="{4899E163-88A2-49B4-A513-E0F33FC1A6FE}"/>
              </a:ext>
            </a:extLst>
          </p:cNvPr>
          <p:cNvSpPr>
            <a:spLocks noGrp="1" noChangeArrowheads="1"/>
          </p:cNvSpPr>
          <p:nvPr>
            <p:ph idx="1"/>
          </p:nvPr>
        </p:nvSpPr>
        <p:spPr>
          <a:xfrm>
            <a:off x="457200" y="1600200"/>
            <a:ext cx="8229600" cy="4902200"/>
          </a:xfrm>
        </p:spPr>
        <p:txBody>
          <a:bodyPr/>
          <a:lstStyle/>
          <a:p>
            <a:pPr marL="0" indent="0" eaLnBrk="1" hangingPunct="1">
              <a:buFontTx/>
              <a:buNone/>
            </a:pPr>
            <a:r>
              <a:rPr lang="en-US" altLang="zh-CN" sz="2800" dirty="0">
                <a:ea typeface="宋体" panose="02010600030101010101" pitchFamily="2" charset="-122"/>
              </a:rPr>
              <a:t>How large a sample is needed for a one-sample </a:t>
            </a:r>
            <a:r>
              <a:rPr lang="en-US" altLang="zh-CN" sz="2800" i="1" dirty="0">
                <a:ea typeface="宋体" panose="02010600030101010101" pitchFamily="2" charset="-122"/>
              </a:rPr>
              <a:t>z</a:t>
            </a:r>
            <a:r>
              <a:rPr lang="en-US" altLang="zh-CN" sz="2800" dirty="0">
                <a:ea typeface="宋体" panose="02010600030101010101" pitchFamily="2" charset="-122"/>
              </a:rPr>
              <a:t> test with </a:t>
            </a:r>
            <a:r>
              <a:rPr lang="en-US" altLang="zh-CN" sz="2800" dirty="0">
                <a:solidFill>
                  <a:srgbClr val="FF0000"/>
                </a:solidFill>
                <a:ea typeface="宋体" panose="02010600030101010101" pitchFamily="2" charset="-122"/>
              </a:rPr>
              <a:t>90% power and α = 0.05 </a:t>
            </a:r>
            <a:r>
              <a:rPr lang="en-US" altLang="zh-CN" sz="2800" dirty="0">
                <a:ea typeface="宋体" panose="02010600030101010101" pitchFamily="2" charset="-122"/>
              </a:rPr>
              <a:t>(two-tailed) when σ = 40? Let </a:t>
            </a:r>
            <a:r>
              <a:rPr lang="en-US" altLang="zh-CN" sz="2800" i="1" dirty="0">
                <a:ea typeface="宋体" panose="02010600030101010101" pitchFamily="2" charset="-122"/>
              </a:rPr>
              <a:t>H</a:t>
            </a:r>
            <a:r>
              <a:rPr lang="en-US" altLang="zh-CN" sz="2800" baseline="-25000" dirty="0">
                <a:ea typeface="宋体" panose="02010600030101010101" pitchFamily="2" charset="-122"/>
              </a:rPr>
              <a:t>0</a:t>
            </a:r>
            <a:r>
              <a:rPr lang="en-US" altLang="zh-CN" sz="2800" dirty="0">
                <a:ea typeface="宋体" panose="02010600030101010101" pitchFamily="2" charset="-122"/>
              </a:rPr>
              <a:t>: μ = 170 and </a:t>
            </a:r>
            <a:r>
              <a:rPr lang="en-US" altLang="zh-CN" sz="2800" i="1" dirty="0">
                <a:ea typeface="宋体" panose="02010600030101010101" pitchFamily="2" charset="-122"/>
              </a:rPr>
              <a:t>H</a:t>
            </a:r>
            <a:r>
              <a:rPr lang="en-US" altLang="zh-CN" sz="2800" baseline="-25000" dirty="0">
                <a:ea typeface="宋体" panose="02010600030101010101" pitchFamily="2" charset="-122"/>
              </a:rPr>
              <a:t>a</a:t>
            </a:r>
            <a:r>
              <a:rPr lang="en-US" altLang="zh-CN" sz="2800" dirty="0">
                <a:ea typeface="宋体" panose="02010600030101010101" pitchFamily="2" charset="-122"/>
              </a:rPr>
              <a:t>: μ = 190 (thus, Δ = μ</a:t>
            </a:r>
            <a:r>
              <a:rPr lang="en-US" altLang="zh-CN" sz="2800" baseline="-25000" dirty="0">
                <a:ea typeface="宋体" panose="02010600030101010101" pitchFamily="2" charset="-122"/>
              </a:rPr>
              <a:t>0</a:t>
            </a:r>
            <a:r>
              <a:rPr lang="en-US" altLang="zh-CN" sz="2800" dirty="0">
                <a:ea typeface="宋体" panose="02010600030101010101" pitchFamily="2" charset="-122"/>
              </a:rPr>
              <a:t> − </a:t>
            </a:r>
            <a:r>
              <a:rPr lang="en-US" altLang="zh-CN" sz="2800" dirty="0" err="1">
                <a:ea typeface="宋体" panose="02010600030101010101" pitchFamily="2" charset="-122"/>
              </a:rPr>
              <a:t>μ</a:t>
            </a:r>
            <a:r>
              <a:rPr lang="en-US" altLang="zh-CN" sz="2800" baseline="-25000" dirty="0" err="1">
                <a:ea typeface="宋体" panose="02010600030101010101" pitchFamily="2" charset="-122"/>
              </a:rPr>
              <a:t>a</a:t>
            </a:r>
            <a:r>
              <a:rPr lang="en-US" altLang="zh-CN" sz="2800" dirty="0">
                <a:ea typeface="宋体" panose="02010600030101010101" pitchFamily="2" charset="-122"/>
              </a:rPr>
              <a:t> = 170 – 190 = −20)</a:t>
            </a:r>
          </a:p>
          <a:p>
            <a:pPr marL="0" indent="0" eaLnBrk="1" hangingPunct="1"/>
            <a:endParaRPr lang="en-US" altLang="zh-CN" sz="2800" i="1" dirty="0">
              <a:ea typeface="宋体" panose="02010600030101010101" pitchFamily="2" charset="-122"/>
            </a:endParaRPr>
          </a:p>
          <a:p>
            <a:pPr marL="0" indent="0" eaLnBrk="1" hangingPunct="1"/>
            <a:endParaRPr lang="en-US" altLang="zh-CN" sz="2800" i="1" dirty="0">
              <a:ea typeface="宋体" panose="02010600030101010101" pitchFamily="2" charset="-122"/>
            </a:endParaRPr>
          </a:p>
          <a:p>
            <a:pPr marL="0" indent="0" eaLnBrk="1" hangingPunct="1"/>
            <a:endParaRPr lang="en-US" altLang="zh-CN" sz="2800" i="1" dirty="0">
              <a:ea typeface="宋体" panose="02010600030101010101" pitchFamily="2" charset="-122"/>
            </a:endParaRPr>
          </a:p>
          <a:p>
            <a:pPr marL="0" indent="0" eaLnBrk="1" hangingPunct="1"/>
            <a:endParaRPr lang="en-US" altLang="zh-CN" sz="2800" dirty="0">
              <a:ea typeface="宋体" panose="02010600030101010101" pitchFamily="2" charset="-122"/>
            </a:endParaRPr>
          </a:p>
          <a:p>
            <a:pPr marL="0" indent="0" eaLnBrk="1" hangingPunct="1">
              <a:buFontTx/>
              <a:buNone/>
            </a:pPr>
            <a:r>
              <a:rPr lang="en-US" altLang="zh-CN" sz="2800" dirty="0">
                <a:ea typeface="宋体" panose="02010600030101010101" pitchFamily="2" charset="-122"/>
              </a:rPr>
              <a:t>Round up to 42 to ensure adequate power.</a:t>
            </a:r>
          </a:p>
        </p:txBody>
      </p:sp>
      <p:sp>
        <p:nvSpPr>
          <p:cNvPr id="12294" name="Rectangle 14">
            <a:extLst>
              <a:ext uri="{FF2B5EF4-FFF2-40B4-BE49-F238E27FC236}">
                <a16:creationId xmlns:a16="http://schemas.microsoft.com/office/drawing/2014/main" id="{839EA8F4-8666-450E-B602-F76173B246A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12290" name="Object 13">
            <a:extLst>
              <a:ext uri="{FF2B5EF4-FFF2-40B4-BE49-F238E27FC236}">
                <a16:creationId xmlns:a16="http://schemas.microsoft.com/office/drawing/2014/main" id="{2D95E43B-84C7-4EB2-8161-D95D998C92A7}"/>
              </a:ext>
            </a:extLst>
          </p:cNvPr>
          <p:cNvGraphicFramePr>
            <a:graphicFrameLocks noChangeAspect="1"/>
          </p:cNvGraphicFramePr>
          <p:nvPr/>
        </p:nvGraphicFramePr>
        <p:xfrm>
          <a:off x="600075" y="3711575"/>
          <a:ext cx="7993063" cy="1357313"/>
        </p:xfrm>
        <a:graphic>
          <a:graphicData uri="http://schemas.openxmlformats.org/presentationml/2006/ole">
            <mc:AlternateContent xmlns:mc="http://schemas.openxmlformats.org/markup-compatibility/2006">
              <mc:Choice xmlns:v="urn:schemas-microsoft-com:vml" Requires="v">
                <p:oleObj spid="_x0000_s12304" name="Equation" r:id="rId3" imgW="2565360" imgH="431640" progId="Equation.3">
                  <p:embed/>
                </p:oleObj>
              </mc:Choice>
              <mc:Fallback>
                <p:oleObj name="Equation" r:id="rId3" imgW="2565360" imgH="431640" progId="Equation.3">
                  <p:embed/>
                  <p:pic>
                    <p:nvPicPr>
                      <p:cNvPr id="12290" name="Object 13">
                        <a:extLst>
                          <a:ext uri="{FF2B5EF4-FFF2-40B4-BE49-F238E27FC236}">
                            <a16:creationId xmlns:a16="http://schemas.microsoft.com/office/drawing/2014/main" id="{2D95E43B-84C7-4EB2-8161-D95D998C9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3711575"/>
                        <a:ext cx="79930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C6C6C1C-AA49-45E8-A4F3-5E6FB4F260C8}"/>
              </a:ext>
            </a:extLst>
          </p:cNvPr>
          <p:cNvSpPr>
            <a:spLocks noGrp="1" noChangeArrowheads="1"/>
          </p:cNvSpPr>
          <p:nvPr>
            <p:ph type="ctrTitle"/>
          </p:nvPr>
        </p:nvSpPr>
        <p:spPr>
          <a:xfrm>
            <a:off x="395288" y="374650"/>
            <a:ext cx="7772400" cy="1470025"/>
          </a:xfrm>
        </p:spPr>
        <p:txBody>
          <a:bodyPr/>
          <a:lstStyle/>
          <a:p>
            <a:pPr algn="l" eaLnBrk="1" hangingPunct="1"/>
            <a:r>
              <a:rPr lang="en-US" altLang="zh-CN" dirty="0">
                <a:ea typeface="宋体" panose="02010600030101010101" pitchFamily="2" charset="-122"/>
              </a:rPr>
              <a:t>Outline:</a:t>
            </a:r>
          </a:p>
        </p:txBody>
      </p:sp>
      <p:sp>
        <p:nvSpPr>
          <p:cNvPr id="15363" name="Rectangle 3">
            <a:extLst>
              <a:ext uri="{FF2B5EF4-FFF2-40B4-BE49-F238E27FC236}">
                <a16:creationId xmlns:a16="http://schemas.microsoft.com/office/drawing/2014/main" id="{FFE78FD2-E1E0-416B-ADAB-16E1A3A08CCE}"/>
              </a:ext>
            </a:extLst>
          </p:cNvPr>
          <p:cNvSpPr>
            <a:spLocks noGrp="1" noChangeArrowheads="1"/>
          </p:cNvSpPr>
          <p:nvPr>
            <p:ph type="subTitle" idx="1"/>
          </p:nvPr>
        </p:nvSpPr>
        <p:spPr>
          <a:xfrm>
            <a:off x="557213" y="1998663"/>
            <a:ext cx="8147050" cy="4127500"/>
          </a:xfrm>
        </p:spPr>
        <p:txBody>
          <a:bodyPr/>
          <a:lstStyle/>
          <a:p>
            <a:pPr algn="l" eaLnBrk="1" hangingPunct="1"/>
            <a:r>
              <a:rPr lang="en-US" altLang="zh-CN" dirty="0">
                <a:ea typeface="宋体" panose="02010600030101010101" pitchFamily="2" charset="-122"/>
              </a:rPr>
              <a:t>1 Null and Alternative Hypotheses</a:t>
            </a:r>
          </a:p>
          <a:p>
            <a:pPr algn="l" eaLnBrk="1" hangingPunct="1"/>
            <a:r>
              <a:rPr lang="en-US" altLang="zh-CN" dirty="0">
                <a:ea typeface="宋体" panose="02010600030101010101" pitchFamily="2" charset="-122"/>
              </a:rPr>
              <a:t>2 Test Statistic</a:t>
            </a:r>
            <a:endParaRPr lang="en-US" altLang="zh-CN" dirty="0">
              <a:ea typeface="宋体" panose="02010600030101010101" pitchFamily="2" charset="-122"/>
              <a:cs typeface="Arial" panose="020B0604020202020204" pitchFamily="34" charset="0"/>
            </a:endParaRPr>
          </a:p>
          <a:p>
            <a:pPr algn="l" eaLnBrk="1" hangingPunct="1"/>
            <a:r>
              <a:rPr lang="en-US" altLang="zh-CN" dirty="0">
                <a:ea typeface="宋体" panose="02010600030101010101" pitchFamily="2" charset="-122"/>
                <a:cs typeface="Arial" panose="020B0604020202020204" pitchFamily="34" charset="0"/>
              </a:rPr>
              <a:t>3 </a:t>
            </a:r>
            <a:r>
              <a:rPr lang="en-US" altLang="zh-CN" i="1" dirty="0">
                <a:ea typeface="宋体" panose="02010600030101010101" pitchFamily="2" charset="-122"/>
                <a:cs typeface="Arial" panose="020B0604020202020204" pitchFamily="34" charset="0"/>
              </a:rPr>
              <a:t>P</a:t>
            </a:r>
            <a:r>
              <a:rPr lang="en-US" altLang="zh-CN" dirty="0">
                <a:ea typeface="宋体" panose="02010600030101010101" pitchFamily="2" charset="-122"/>
                <a:cs typeface="Arial" panose="020B0604020202020204" pitchFamily="34" charset="0"/>
              </a:rPr>
              <a:t>-Value</a:t>
            </a:r>
            <a:endParaRPr lang="el-GR" altLang="zh-CN" dirty="0">
              <a:cs typeface="Arial" panose="020B0604020202020204" pitchFamily="34" charset="0"/>
            </a:endParaRPr>
          </a:p>
          <a:p>
            <a:pPr algn="l" eaLnBrk="1" hangingPunct="1"/>
            <a:r>
              <a:rPr lang="en-US" altLang="zh-CN" dirty="0">
                <a:ea typeface="宋体" panose="02010600030101010101" pitchFamily="2" charset="-122"/>
              </a:rPr>
              <a:t>4 Significance Level</a:t>
            </a:r>
          </a:p>
          <a:p>
            <a:pPr algn="l" eaLnBrk="1" hangingPunct="1"/>
            <a:r>
              <a:rPr lang="en-US" altLang="zh-CN" dirty="0">
                <a:ea typeface="宋体" panose="02010600030101010101" pitchFamily="2" charset="-122"/>
              </a:rPr>
              <a:t>5 One-Sample </a:t>
            </a:r>
            <a:r>
              <a:rPr lang="en-US" altLang="zh-CN" i="1" dirty="0">
                <a:ea typeface="宋体" panose="02010600030101010101" pitchFamily="2" charset="-122"/>
              </a:rPr>
              <a:t>z </a:t>
            </a:r>
            <a:r>
              <a:rPr lang="en-US" altLang="zh-CN" dirty="0">
                <a:ea typeface="宋体" panose="02010600030101010101" pitchFamily="2" charset="-122"/>
              </a:rPr>
              <a:t>Test</a:t>
            </a:r>
          </a:p>
          <a:p>
            <a:pPr algn="l" eaLnBrk="1" hangingPunct="1"/>
            <a:r>
              <a:rPr lang="en-US" altLang="zh-CN" dirty="0">
                <a:ea typeface="宋体" panose="02010600030101010101" pitchFamily="2" charset="-122"/>
              </a:rPr>
              <a:t>6 Power and Sample Size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89C6A55C-22A1-4F1A-9901-318CEF4A2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277813"/>
            <a:ext cx="6850063"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a:extLst>
              <a:ext uri="{FF2B5EF4-FFF2-40B4-BE49-F238E27FC236}">
                <a16:creationId xmlns:a16="http://schemas.microsoft.com/office/drawing/2014/main" id="{D601423E-D3B6-40F2-B559-DEA842DCBB5E}"/>
              </a:ext>
            </a:extLst>
          </p:cNvPr>
          <p:cNvSpPr txBox="1">
            <a:spLocks noChangeArrowheads="1"/>
          </p:cNvSpPr>
          <p:nvPr/>
        </p:nvSpPr>
        <p:spPr bwMode="auto">
          <a:xfrm>
            <a:off x="5286375" y="515938"/>
            <a:ext cx="3857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2" name="Text Box 6">
            <a:extLst>
              <a:ext uri="{FF2B5EF4-FFF2-40B4-BE49-F238E27FC236}">
                <a16:creationId xmlns:a16="http://schemas.microsoft.com/office/drawing/2014/main" id="{E53832E4-D997-4B70-96F1-D6B509E86357}"/>
              </a:ext>
            </a:extLst>
          </p:cNvPr>
          <p:cNvSpPr txBox="1">
            <a:spLocks noChangeArrowheads="1"/>
          </p:cNvSpPr>
          <p:nvPr/>
        </p:nvSpPr>
        <p:spPr bwMode="auto">
          <a:xfrm>
            <a:off x="4924425" y="525463"/>
            <a:ext cx="3914775" cy="9556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Illustration: conditions for 90% power.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E9DBDD7-FFF1-4F1A-A4F4-D89ACFA8B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562" y="187348"/>
            <a:ext cx="5738185" cy="5919554"/>
          </a:xfrm>
          <a:prstGeom prst="rect">
            <a:avLst/>
          </a:prstGeom>
        </p:spPr>
      </p:pic>
    </p:spTree>
    <p:extLst>
      <p:ext uri="{BB962C8B-B14F-4D97-AF65-F5344CB8AC3E}">
        <p14:creationId xmlns:p14="http://schemas.microsoft.com/office/powerpoint/2010/main" val="338028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Rectangle 2">
            <a:extLst>
              <a:ext uri="{FF2B5EF4-FFF2-40B4-BE49-F238E27FC236}">
                <a16:creationId xmlns:a16="http://schemas.microsoft.com/office/drawing/2014/main" id="{0B7D5FB0-5A7E-4A48-9D74-99C8B2058F21}"/>
              </a:ext>
            </a:extLst>
          </p:cNvPr>
          <p:cNvSpPr>
            <a:spLocks noGrp="1" noChangeArrowheads="1"/>
          </p:cNvSpPr>
          <p:nvPr>
            <p:ph type="title"/>
          </p:nvPr>
        </p:nvSpPr>
        <p:spPr>
          <a:xfrm>
            <a:off x="403860" y="242155"/>
            <a:ext cx="7543800" cy="926246"/>
          </a:xfrm>
        </p:spPr>
        <p:txBody>
          <a:bodyPr/>
          <a:lstStyle/>
          <a:p>
            <a:pPr eaLnBrk="1" hangingPunct="1"/>
            <a:r>
              <a:rPr lang="en-US" altLang="zh-CN" sz="4000" dirty="0">
                <a:ea typeface="宋体" panose="02010600030101010101" pitchFamily="2" charset="-122"/>
              </a:rPr>
              <a:t>Some Terms</a:t>
            </a:r>
          </a:p>
        </p:txBody>
      </p:sp>
      <p:sp>
        <p:nvSpPr>
          <p:cNvPr id="1030" name="Rectangle 3">
            <a:extLst>
              <a:ext uri="{FF2B5EF4-FFF2-40B4-BE49-F238E27FC236}">
                <a16:creationId xmlns:a16="http://schemas.microsoft.com/office/drawing/2014/main" id="{2B00A312-7A30-4BDC-8E2B-AF97E2089871}"/>
              </a:ext>
            </a:extLst>
          </p:cNvPr>
          <p:cNvSpPr>
            <a:spLocks noGrp="1" noChangeArrowheads="1"/>
          </p:cNvSpPr>
          <p:nvPr>
            <p:ph idx="1"/>
          </p:nvPr>
        </p:nvSpPr>
        <p:spPr>
          <a:xfrm>
            <a:off x="555625" y="1344613"/>
            <a:ext cx="8054975" cy="5164137"/>
          </a:xfrm>
        </p:spPr>
        <p:txBody>
          <a:bodyPr/>
          <a:lstStyle/>
          <a:p>
            <a:pPr eaLnBrk="1" hangingPunct="1">
              <a:lnSpc>
                <a:spcPct val="90000"/>
              </a:lnSpc>
            </a:pPr>
            <a:r>
              <a:rPr lang="en-US" altLang="zh-CN" sz="2800" b="1" dirty="0">
                <a:ea typeface="宋体" panose="02010600030101010101" pitchFamily="2" charset="-122"/>
              </a:rPr>
              <a:t>Population</a:t>
            </a:r>
            <a:r>
              <a:rPr lang="en-US" altLang="zh-CN" sz="2800" dirty="0">
                <a:ea typeface="宋体" panose="02010600030101010101" pitchFamily="2" charset="-122"/>
              </a:rPr>
              <a:t> </a:t>
            </a:r>
            <a:r>
              <a:rPr lang="en-US" altLang="zh-CN" sz="2800" dirty="0">
                <a:ea typeface="宋体" panose="02010600030101010101" pitchFamily="2" charset="-122"/>
                <a:sym typeface="Symbol" panose="05050102010706020507" pitchFamily="18" charset="2"/>
              </a:rPr>
              <a:t> </a:t>
            </a:r>
            <a:r>
              <a:rPr lang="en-US" altLang="zh-CN" sz="2800" dirty="0">
                <a:ea typeface="宋体" panose="02010600030101010101" pitchFamily="2" charset="-122"/>
              </a:rPr>
              <a:t>all possible values</a:t>
            </a:r>
          </a:p>
          <a:p>
            <a:pPr eaLnBrk="1" hangingPunct="1">
              <a:lnSpc>
                <a:spcPct val="90000"/>
              </a:lnSpc>
            </a:pPr>
            <a:r>
              <a:rPr lang="en-US" altLang="zh-CN" sz="2800" b="1" dirty="0">
                <a:ea typeface="宋体" panose="02010600030101010101" pitchFamily="2" charset="-122"/>
              </a:rPr>
              <a:t>Sample</a:t>
            </a:r>
            <a:r>
              <a:rPr lang="en-US" altLang="zh-CN" sz="2800" dirty="0">
                <a:ea typeface="宋体" panose="02010600030101010101" pitchFamily="2" charset="-122"/>
              </a:rPr>
              <a:t> </a:t>
            </a:r>
            <a:r>
              <a:rPr lang="en-US" altLang="zh-CN" sz="2800" dirty="0">
                <a:ea typeface="宋体" panose="02010600030101010101" pitchFamily="2" charset="-122"/>
                <a:sym typeface="Symbol" panose="05050102010706020507" pitchFamily="18" charset="2"/>
              </a:rPr>
              <a:t> a portion of the population</a:t>
            </a:r>
            <a:r>
              <a:rPr lang="en-US" altLang="zh-CN" sz="2800" dirty="0">
                <a:ea typeface="宋体" panose="02010600030101010101" pitchFamily="2" charset="-122"/>
              </a:rPr>
              <a:t> </a:t>
            </a:r>
          </a:p>
          <a:p>
            <a:pPr eaLnBrk="1" hangingPunct="1">
              <a:lnSpc>
                <a:spcPct val="90000"/>
              </a:lnSpc>
            </a:pPr>
            <a:r>
              <a:rPr lang="en-US" altLang="zh-CN" sz="2800" b="1" dirty="0">
                <a:ea typeface="宋体" panose="02010600030101010101" pitchFamily="2" charset="-122"/>
                <a:sym typeface="Symbol" panose="05050102010706020507" pitchFamily="18" charset="2"/>
              </a:rPr>
              <a:t>Statistical inference</a:t>
            </a:r>
            <a:r>
              <a:rPr lang="en-US" altLang="zh-CN" sz="2800" dirty="0">
                <a:ea typeface="宋体" panose="02010600030101010101" pitchFamily="2" charset="-122"/>
                <a:sym typeface="Symbol" panose="05050102010706020507" pitchFamily="18" charset="2"/>
              </a:rPr>
              <a:t>  </a:t>
            </a:r>
            <a:r>
              <a:rPr lang="en-US" altLang="zh-CN" sz="2800" dirty="0">
                <a:ea typeface="宋体" panose="02010600030101010101" pitchFamily="2" charset="-122"/>
              </a:rPr>
              <a:t>generalizing from a sample to a population with calculated degree of certainty </a:t>
            </a:r>
          </a:p>
          <a:p>
            <a:pPr eaLnBrk="1" hangingPunct="1">
              <a:lnSpc>
                <a:spcPct val="90000"/>
              </a:lnSpc>
            </a:pPr>
            <a:r>
              <a:rPr lang="en-US" altLang="zh-CN" sz="2800" dirty="0">
                <a:ea typeface="宋体" panose="02010600030101010101" pitchFamily="2" charset="-122"/>
              </a:rPr>
              <a:t> </a:t>
            </a:r>
            <a:endParaRPr lang="en-US" altLang="zh-CN" sz="2400" i="1" dirty="0">
              <a:ea typeface="宋体" panose="02010600030101010101" pitchFamily="2" charset="-122"/>
            </a:endParaRPr>
          </a:p>
        </p:txBody>
      </p:sp>
      <p:pic>
        <p:nvPicPr>
          <p:cNvPr id="2" name="Picture 4">
            <a:extLst>
              <a:ext uri="{FF2B5EF4-FFF2-40B4-BE49-F238E27FC236}">
                <a16:creationId xmlns:a16="http://schemas.microsoft.com/office/drawing/2014/main" id="{35D13614-5918-4A10-B88B-C226553C0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294"/>
          <a:stretch>
            <a:fillRect/>
          </a:stretch>
        </p:blipFill>
        <p:spPr bwMode="auto">
          <a:xfrm>
            <a:off x="2254250" y="3429000"/>
            <a:ext cx="4006850" cy="296745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Rectangle 2">
            <a:extLst>
              <a:ext uri="{FF2B5EF4-FFF2-40B4-BE49-F238E27FC236}">
                <a16:creationId xmlns:a16="http://schemas.microsoft.com/office/drawing/2014/main" id="{0B7D5FB0-5A7E-4A48-9D74-99C8B2058F21}"/>
              </a:ext>
            </a:extLst>
          </p:cNvPr>
          <p:cNvSpPr>
            <a:spLocks noGrp="1" noChangeArrowheads="1"/>
          </p:cNvSpPr>
          <p:nvPr>
            <p:ph type="title"/>
          </p:nvPr>
        </p:nvSpPr>
        <p:spPr>
          <a:xfrm>
            <a:off x="403860" y="242155"/>
            <a:ext cx="7543800" cy="926246"/>
          </a:xfrm>
        </p:spPr>
        <p:txBody>
          <a:bodyPr/>
          <a:lstStyle/>
          <a:p>
            <a:pPr eaLnBrk="1" hangingPunct="1"/>
            <a:r>
              <a:rPr lang="en-US" altLang="zh-CN" sz="4000" dirty="0">
                <a:ea typeface="宋体" panose="02010600030101010101" pitchFamily="2" charset="-122"/>
              </a:rPr>
              <a:t>Some Terms</a:t>
            </a:r>
          </a:p>
        </p:txBody>
      </p:sp>
      <p:sp>
        <p:nvSpPr>
          <p:cNvPr id="1030" name="Rectangle 3">
            <a:extLst>
              <a:ext uri="{FF2B5EF4-FFF2-40B4-BE49-F238E27FC236}">
                <a16:creationId xmlns:a16="http://schemas.microsoft.com/office/drawing/2014/main" id="{2B00A312-7A30-4BDC-8E2B-AF97E2089871}"/>
              </a:ext>
            </a:extLst>
          </p:cNvPr>
          <p:cNvSpPr>
            <a:spLocks noGrp="1" noChangeArrowheads="1"/>
          </p:cNvSpPr>
          <p:nvPr>
            <p:ph idx="1"/>
          </p:nvPr>
        </p:nvSpPr>
        <p:spPr>
          <a:xfrm>
            <a:off x="555625" y="1344613"/>
            <a:ext cx="8054975" cy="5164137"/>
          </a:xfrm>
        </p:spPr>
        <p:txBody>
          <a:bodyPr/>
          <a:lstStyle/>
          <a:p>
            <a:pPr eaLnBrk="1" hangingPunct="1">
              <a:lnSpc>
                <a:spcPct val="90000"/>
              </a:lnSpc>
            </a:pPr>
            <a:r>
              <a:rPr lang="en-US" altLang="zh-CN" sz="2800" b="1" dirty="0">
                <a:ea typeface="宋体" panose="02010600030101010101" pitchFamily="2" charset="-122"/>
              </a:rPr>
              <a:t>Population</a:t>
            </a:r>
            <a:r>
              <a:rPr lang="en-US" altLang="zh-CN" sz="2800" dirty="0">
                <a:ea typeface="宋体" panose="02010600030101010101" pitchFamily="2" charset="-122"/>
              </a:rPr>
              <a:t> </a:t>
            </a:r>
            <a:r>
              <a:rPr lang="en-US" altLang="zh-CN" sz="2800" dirty="0">
                <a:ea typeface="宋体" panose="02010600030101010101" pitchFamily="2" charset="-122"/>
                <a:sym typeface="Symbol" panose="05050102010706020507" pitchFamily="18" charset="2"/>
              </a:rPr>
              <a:t> </a:t>
            </a:r>
            <a:r>
              <a:rPr lang="en-US" altLang="zh-CN" sz="2800" dirty="0">
                <a:ea typeface="宋体" panose="02010600030101010101" pitchFamily="2" charset="-122"/>
              </a:rPr>
              <a:t>all possible values</a:t>
            </a:r>
          </a:p>
          <a:p>
            <a:pPr eaLnBrk="1" hangingPunct="1">
              <a:lnSpc>
                <a:spcPct val="90000"/>
              </a:lnSpc>
            </a:pPr>
            <a:r>
              <a:rPr lang="en-US" altLang="zh-CN" sz="2800" b="1" dirty="0">
                <a:ea typeface="宋体" panose="02010600030101010101" pitchFamily="2" charset="-122"/>
              </a:rPr>
              <a:t>Sample</a:t>
            </a:r>
            <a:r>
              <a:rPr lang="en-US" altLang="zh-CN" sz="2800" dirty="0">
                <a:ea typeface="宋体" panose="02010600030101010101" pitchFamily="2" charset="-122"/>
              </a:rPr>
              <a:t> </a:t>
            </a:r>
            <a:r>
              <a:rPr lang="en-US" altLang="zh-CN" sz="2800" dirty="0">
                <a:ea typeface="宋体" panose="02010600030101010101" pitchFamily="2" charset="-122"/>
                <a:sym typeface="Symbol" panose="05050102010706020507" pitchFamily="18" charset="2"/>
              </a:rPr>
              <a:t> a portion of the population</a:t>
            </a:r>
            <a:r>
              <a:rPr lang="en-US" altLang="zh-CN" sz="2800" dirty="0">
                <a:ea typeface="宋体" panose="02010600030101010101" pitchFamily="2" charset="-122"/>
              </a:rPr>
              <a:t> </a:t>
            </a:r>
          </a:p>
          <a:p>
            <a:pPr eaLnBrk="1" hangingPunct="1">
              <a:lnSpc>
                <a:spcPct val="90000"/>
              </a:lnSpc>
            </a:pPr>
            <a:r>
              <a:rPr lang="en-US" altLang="zh-CN" sz="2800" b="1" dirty="0">
                <a:ea typeface="宋体" panose="02010600030101010101" pitchFamily="2" charset="-122"/>
                <a:sym typeface="Symbol" panose="05050102010706020507" pitchFamily="18" charset="2"/>
              </a:rPr>
              <a:t>Statistical inference</a:t>
            </a:r>
            <a:r>
              <a:rPr lang="en-US" altLang="zh-CN" sz="2800" dirty="0">
                <a:ea typeface="宋体" panose="02010600030101010101" pitchFamily="2" charset="-122"/>
                <a:sym typeface="Symbol" panose="05050102010706020507" pitchFamily="18" charset="2"/>
              </a:rPr>
              <a:t>  </a:t>
            </a:r>
            <a:r>
              <a:rPr lang="en-US" altLang="zh-CN" sz="2800" dirty="0">
                <a:ea typeface="宋体" panose="02010600030101010101" pitchFamily="2" charset="-122"/>
              </a:rPr>
              <a:t>generalizing from a sample to a population with calculated degree of certainty </a:t>
            </a:r>
          </a:p>
          <a:p>
            <a:pPr eaLnBrk="1" hangingPunct="1">
              <a:lnSpc>
                <a:spcPct val="90000"/>
              </a:lnSpc>
            </a:pPr>
            <a:r>
              <a:rPr lang="en-US" altLang="zh-CN" sz="2800" dirty="0">
                <a:ea typeface="宋体" panose="02010600030101010101" pitchFamily="2" charset="-122"/>
              </a:rPr>
              <a:t> Two forms of statistical inference </a:t>
            </a:r>
          </a:p>
          <a:p>
            <a:pPr lvl="1" eaLnBrk="1" hangingPunct="1">
              <a:lnSpc>
                <a:spcPct val="90000"/>
              </a:lnSpc>
            </a:pPr>
            <a:r>
              <a:rPr lang="en-US" altLang="zh-CN" sz="2400" b="1" dirty="0">
                <a:ea typeface="宋体" panose="02010600030101010101" pitchFamily="2" charset="-122"/>
              </a:rPr>
              <a:t>Hypothesis testing</a:t>
            </a:r>
          </a:p>
          <a:p>
            <a:pPr lvl="1" eaLnBrk="1" hangingPunct="1">
              <a:lnSpc>
                <a:spcPct val="90000"/>
              </a:lnSpc>
            </a:pPr>
            <a:r>
              <a:rPr lang="en-US" altLang="zh-CN" sz="2400" b="1" dirty="0">
                <a:ea typeface="宋体" panose="02010600030101010101" pitchFamily="2" charset="-122"/>
              </a:rPr>
              <a:t>Estimation</a:t>
            </a:r>
            <a:endParaRPr lang="en-US" altLang="zh-CN" sz="2400" dirty="0">
              <a:ea typeface="宋体" panose="02010600030101010101" pitchFamily="2" charset="-122"/>
            </a:endParaRPr>
          </a:p>
          <a:p>
            <a:pPr eaLnBrk="1" hangingPunct="1">
              <a:lnSpc>
                <a:spcPct val="90000"/>
              </a:lnSpc>
            </a:pPr>
            <a:r>
              <a:rPr lang="en-US" altLang="zh-CN" sz="2400" b="1" dirty="0">
                <a:ea typeface="宋体" panose="02010600030101010101" pitchFamily="2" charset="-122"/>
              </a:rPr>
              <a:t>Parameter </a:t>
            </a:r>
            <a:r>
              <a:rPr lang="en-US" altLang="zh-CN" sz="2400" dirty="0">
                <a:ea typeface="宋体" panose="02010600030101010101" pitchFamily="2" charset="-122"/>
                <a:sym typeface="Symbol" panose="05050102010706020507" pitchFamily="18" charset="2"/>
              </a:rPr>
              <a:t> a </a:t>
            </a:r>
            <a:r>
              <a:rPr lang="en-US" altLang="zh-CN" sz="2400" dirty="0">
                <a:ea typeface="宋体" panose="02010600030101010101" pitchFamily="2" charset="-122"/>
              </a:rPr>
              <a:t>characteristic of population, e.g., population mean µ</a:t>
            </a:r>
            <a:endParaRPr lang="el-GR" altLang="zh-CN" sz="2400" i="1" dirty="0">
              <a:latin typeface="Times New Roman" panose="02020603050405020304" pitchFamily="18" charset="0"/>
              <a:cs typeface="Times New Roman" panose="02020603050405020304" pitchFamily="18" charset="0"/>
            </a:endParaRPr>
          </a:p>
          <a:p>
            <a:pPr eaLnBrk="1" hangingPunct="1">
              <a:lnSpc>
                <a:spcPct val="90000"/>
              </a:lnSpc>
            </a:pPr>
            <a:r>
              <a:rPr lang="en-US" altLang="zh-CN" sz="2400" b="1" dirty="0">
                <a:ea typeface="宋体" panose="02010600030101010101" pitchFamily="2" charset="-122"/>
              </a:rPr>
              <a:t>Statistic </a:t>
            </a:r>
            <a:r>
              <a:rPr lang="en-US" altLang="zh-CN" sz="2400" dirty="0">
                <a:ea typeface="宋体" panose="02010600030101010101" pitchFamily="2" charset="-122"/>
                <a:sym typeface="Symbol" panose="05050102010706020507" pitchFamily="18" charset="2"/>
              </a:rPr>
              <a:t></a:t>
            </a:r>
            <a:r>
              <a:rPr lang="en-US" altLang="zh-CN" sz="2400" dirty="0">
                <a:ea typeface="宋体" panose="02010600030101010101" pitchFamily="2" charset="-122"/>
              </a:rPr>
              <a:t> calculated from data in the sample, e.g., sample mean </a:t>
            </a:r>
            <a:endParaRPr lang="en-US" altLang="zh-CN" sz="2400" i="1" dirty="0">
              <a:ea typeface="宋体" panose="02010600030101010101" pitchFamily="2" charset="-122"/>
            </a:endParaRPr>
          </a:p>
        </p:txBody>
      </p:sp>
      <p:graphicFrame>
        <p:nvGraphicFramePr>
          <p:cNvPr id="1026" name="Object 4">
            <a:extLst>
              <a:ext uri="{FF2B5EF4-FFF2-40B4-BE49-F238E27FC236}">
                <a16:creationId xmlns:a16="http://schemas.microsoft.com/office/drawing/2014/main" id="{0254BC74-5954-444B-91B2-223CF48F8BB5}"/>
              </a:ext>
            </a:extLst>
          </p:cNvPr>
          <p:cNvGraphicFramePr>
            <a:graphicFrameLocks noChangeAspect="1"/>
          </p:cNvGraphicFramePr>
          <p:nvPr/>
        </p:nvGraphicFramePr>
        <p:xfrm>
          <a:off x="1428750" y="5972063"/>
          <a:ext cx="298450" cy="398575"/>
        </p:xfrm>
        <a:graphic>
          <a:graphicData uri="http://schemas.openxmlformats.org/presentationml/2006/ole">
            <mc:AlternateContent xmlns:mc="http://schemas.openxmlformats.org/markup-compatibility/2006">
              <mc:Choice xmlns:v="urn:schemas-microsoft-com:vml" Requires="v">
                <p:oleObj spid="_x0000_s13318" name="Equation" r:id="rId4" imgW="114120" imgH="152280" progId="Equation.3">
                  <p:embed/>
                </p:oleObj>
              </mc:Choice>
              <mc:Fallback>
                <p:oleObj name="Equation" r:id="rId4" imgW="114120" imgH="152280" progId="Equation.3">
                  <p:embed/>
                  <p:pic>
                    <p:nvPicPr>
                      <p:cNvPr id="1026" name="Object 4">
                        <a:extLst>
                          <a:ext uri="{FF2B5EF4-FFF2-40B4-BE49-F238E27FC236}">
                            <a16:creationId xmlns:a16="http://schemas.microsoft.com/office/drawing/2014/main" id="{0254BC74-5954-444B-91B2-223CF48F8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5972063"/>
                        <a:ext cx="298450" cy="3985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8334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726578F-01FF-4A53-AB9C-448B388E68C3}"/>
              </a:ext>
            </a:extLst>
          </p:cNvPr>
          <p:cNvSpPr>
            <a:spLocks noGrp="1" noChangeArrowheads="1"/>
          </p:cNvSpPr>
          <p:nvPr>
            <p:ph type="title"/>
          </p:nvPr>
        </p:nvSpPr>
        <p:spPr/>
        <p:txBody>
          <a:bodyPr>
            <a:normAutofit/>
          </a:bodyPr>
          <a:lstStyle/>
          <a:p>
            <a:pPr eaLnBrk="1" hangingPunct="1"/>
            <a:r>
              <a:rPr lang="en-US" altLang="zh-CN" sz="4000" dirty="0">
                <a:ea typeface="宋体" panose="02010600030101010101" pitchFamily="2" charset="-122"/>
              </a:rPr>
              <a:t>Distinctions Between Parameters and Statistics</a:t>
            </a:r>
          </a:p>
        </p:txBody>
      </p:sp>
      <p:graphicFrame>
        <p:nvGraphicFramePr>
          <p:cNvPr id="144443" name="Group 59">
            <a:extLst>
              <a:ext uri="{FF2B5EF4-FFF2-40B4-BE49-F238E27FC236}">
                <a16:creationId xmlns:a16="http://schemas.microsoft.com/office/drawing/2014/main" id="{9410A3ED-A8EA-480B-8576-588770D4D125}"/>
              </a:ext>
            </a:extLst>
          </p:cNvPr>
          <p:cNvGraphicFramePr>
            <a:graphicFrameLocks noGrp="1"/>
          </p:cNvGraphicFramePr>
          <p:nvPr>
            <p:ph sz="half" idx="1"/>
            <p:extLst>
              <p:ext uri="{D42A27DB-BD31-4B8C-83A1-F6EECF244321}">
                <p14:modId xmlns:p14="http://schemas.microsoft.com/office/powerpoint/2010/main" val="1245807726"/>
              </p:ext>
            </p:extLst>
          </p:nvPr>
        </p:nvGraphicFramePr>
        <p:xfrm>
          <a:off x="552450" y="2184400"/>
          <a:ext cx="8274050" cy="3657602"/>
        </p:xfrm>
        <a:graphic>
          <a:graphicData uri="http://schemas.openxmlformats.org/drawingml/2006/table">
            <a:tbl>
              <a:tblPr/>
              <a:tblGrid>
                <a:gridCol w="2465388">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3167062">
                  <a:extLst>
                    <a:ext uri="{9D8B030D-6E8A-4147-A177-3AD203B41FA5}">
                      <a16:colId xmlns:a16="http://schemas.microsoft.com/office/drawing/2014/main" val="20002"/>
                    </a:ext>
                  </a:extLst>
                </a:gridCol>
              </a:tblGrid>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Parameters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Statistics </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Source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Sample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Notation</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Greek (e.g., </a:t>
                      </a:r>
                      <a:r>
                        <a:rPr kumimoji="0" lang="el-GR" sz="2800" b="0" i="0" u="none" strike="noStrike" cap="none" normalizeH="0" baseline="0">
                          <a:ln>
                            <a:noFill/>
                          </a:ln>
                          <a:solidFill>
                            <a:schemeClr val="tx1"/>
                          </a:solidFill>
                          <a:effectLst/>
                          <a:latin typeface="Arial" charset="0"/>
                          <a:cs typeface="Arial" charset="0"/>
                        </a:rPr>
                        <a:t>μ</a:t>
                      </a:r>
                      <a:r>
                        <a:rPr kumimoji="0" lang="en-US" sz="2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Roman (e.g.,   )</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Vary</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Calculated</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 name="Object 4">
            <a:extLst>
              <a:ext uri="{FF2B5EF4-FFF2-40B4-BE49-F238E27FC236}">
                <a16:creationId xmlns:a16="http://schemas.microsoft.com/office/drawing/2014/main" id="{988AF76A-FBC3-40AA-B3F8-6F81B9F382F4}"/>
              </a:ext>
            </a:extLst>
          </p:cNvPr>
          <p:cNvGraphicFramePr>
            <a:graphicFrameLocks noChangeAspect="1"/>
          </p:cNvGraphicFramePr>
          <p:nvPr>
            <p:extLst>
              <p:ext uri="{D42A27DB-BD31-4B8C-83A1-F6EECF244321}">
                <p14:modId xmlns:p14="http://schemas.microsoft.com/office/powerpoint/2010/main" val="1944342873"/>
              </p:ext>
            </p:extLst>
          </p:nvPr>
        </p:nvGraphicFramePr>
        <p:xfrm>
          <a:off x="7823200" y="3755913"/>
          <a:ext cx="298450" cy="398575"/>
        </p:xfrm>
        <a:graphic>
          <a:graphicData uri="http://schemas.openxmlformats.org/presentationml/2006/ole">
            <mc:AlternateContent xmlns:mc="http://schemas.openxmlformats.org/markup-compatibility/2006">
              <mc:Choice xmlns:v="urn:schemas-microsoft-com:vml" Requires="v">
                <p:oleObj spid="_x0000_s14341" name="Equation" r:id="rId4" imgW="114120" imgH="152280" progId="Equation.3">
                  <p:embed/>
                </p:oleObj>
              </mc:Choice>
              <mc:Fallback>
                <p:oleObj name="Equation" r:id="rId4" imgW="114120" imgH="152280" progId="Equation.3">
                  <p:embed/>
                  <p:pic>
                    <p:nvPicPr>
                      <p:cNvPr id="1026" name="Object 4">
                        <a:extLst>
                          <a:ext uri="{FF2B5EF4-FFF2-40B4-BE49-F238E27FC236}">
                            <a16:creationId xmlns:a16="http://schemas.microsoft.com/office/drawing/2014/main" id="{0254BC74-5954-444B-91B2-223CF48F8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200" y="3755913"/>
                        <a:ext cx="298450" cy="398575"/>
                      </a:xfrm>
                      <a:prstGeom prst="rect">
                        <a:avLst/>
                      </a:prstGeom>
                      <a:noFill/>
                      <a:ln>
                        <a:noFill/>
                      </a:ln>
                      <a:effec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EAE98AD5-8DE3-4CCA-B139-6E128BB5AA48}"/>
              </a:ext>
            </a:extLst>
          </p:cNvPr>
          <p:cNvSpPr>
            <a:spLocks noGrp="1" noChangeArrowheads="1"/>
          </p:cNvSpPr>
          <p:nvPr>
            <p:ph type="title"/>
          </p:nvPr>
        </p:nvSpPr>
        <p:spPr>
          <a:xfrm>
            <a:off x="241300" y="274638"/>
            <a:ext cx="8688388" cy="968375"/>
          </a:xfrm>
        </p:spPr>
        <p:txBody>
          <a:bodyPr/>
          <a:lstStyle/>
          <a:p>
            <a:pPr eaLnBrk="1" hangingPunct="1"/>
            <a:r>
              <a:rPr lang="en-US" altLang="zh-CN" sz="3600" dirty="0">
                <a:ea typeface="宋体" panose="02010600030101010101" pitchFamily="2" charset="-122"/>
              </a:rPr>
              <a:t>Sampling Distributions of a Mean</a:t>
            </a:r>
          </a:p>
        </p:txBody>
      </p:sp>
      <p:graphicFrame>
        <p:nvGraphicFramePr>
          <p:cNvPr id="2050" name="Object 5">
            <a:extLst>
              <a:ext uri="{FF2B5EF4-FFF2-40B4-BE49-F238E27FC236}">
                <a16:creationId xmlns:a16="http://schemas.microsoft.com/office/drawing/2014/main" id="{9674BC09-B276-4BD0-B67C-7C4CCD701386}"/>
              </a:ext>
            </a:extLst>
          </p:cNvPr>
          <p:cNvGraphicFramePr>
            <a:graphicFrameLocks noGrp="1" noChangeAspect="1"/>
          </p:cNvGraphicFramePr>
          <p:nvPr>
            <p:ph sz="half" idx="2"/>
          </p:nvPr>
        </p:nvGraphicFramePr>
        <p:xfrm>
          <a:off x="622300" y="3025775"/>
          <a:ext cx="3752850" cy="2346325"/>
        </p:xfrm>
        <a:graphic>
          <a:graphicData uri="http://schemas.openxmlformats.org/presentationml/2006/ole">
            <mc:AlternateContent xmlns:mc="http://schemas.openxmlformats.org/markup-compatibility/2006">
              <mc:Choice xmlns:v="urn:schemas-microsoft-com:vml" Requires="v">
                <p:oleObj spid="_x0000_s2064" name="Equation" r:id="rId4" imgW="914400" imgH="571320" progId="Equation.3">
                  <p:embed/>
                </p:oleObj>
              </mc:Choice>
              <mc:Fallback>
                <p:oleObj name="Equation" r:id="rId4" imgW="914400" imgH="571320" progId="Equation.3">
                  <p:embed/>
                  <p:pic>
                    <p:nvPicPr>
                      <p:cNvPr id="2050" name="Object 5">
                        <a:extLst>
                          <a:ext uri="{FF2B5EF4-FFF2-40B4-BE49-F238E27FC236}">
                            <a16:creationId xmlns:a16="http://schemas.microsoft.com/office/drawing/2014/main" id="{9674BC09-B276-4BD0-B67C-7C4CCD701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3025775"/>
                        <a:ext cx="3752850" cy="234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3">
            <a:extLst>
              <a:ext uri="{FF2B5EF4-FFF2-40B4-BE49-F238E27FC236}">
                <a16:creationId xmlns:a16="http://schemas.microsoft.com/office/drawing/2014/main" id="{A3F269D5-8C18-4A66-8C3A-3B38C3F828D6}"/>
              </a:ext>
            </a:extLst>
          </p:cNvPr>
          <p:cNvSpPr txBox="1">
            <a:spLocks noChangeArrowheads="1"/>
          </p:cNvSpPr>
          <p:nvPr/>
        </p:nvSpPr>
        <p:spPr bwMode="auto">
          <a:xfrm>
            <a:off x="455613" y="1455738"/>
            <a:ext cx="8153400" cy="955675"/>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The </a:t>
            </a:r>
            <a:r>
              <a:rPr kumimoji="0" lang="en-US" altLang="zh-CN" sz="2800" b="1"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sampling distributions of a mean (SDM)  </a:t>
            </a:r>
            <a:r>
              <a:rPr kumimoji="0" lang="en-US" altLang="zh-CN" sz="2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describes the behavior of a sampling mean</a:t>
            </a:r>
            <a:endParaRPr kumimoji="0" lang="en-US" altLang="zh-CN" sz="2800" b="0" i="1"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Tahoma" panose="020B0604030504040204" pitchFamily="34" charset="0"/>
            </a:endParaRPr>
          </a:p>
        </p:txBody>
      </p:sp>
      <p:pic>
        <p:nvPicPr>
          <p:cNvPr id="2054" name="Picture 4">
            <a:extLst>
              <a:ext uri="{FF2B5EF4-FFF2-40B4-BE49-F238E27FC236}">
                <a16:creationId xmlns:a16="http://schemas.microsoft.com/office/drawing/2014/main" id="{C19CDF9F-E1F8-4202-AAE8-4991D98DA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7063" y="2797175"/>
            <a:ext cx="4498975"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6">
            <a:extLst>
              <a:ext uri="{FF2B5EF4-FFF2-40B4-BE49-F238E27FC236}">
                <a16:creationId xmlns:a16="http://schemas.microsoft.com/office/drawing/2014/main" id="{A6E5CC48-2B54-4E18-98E4-D75D4A2F74C8}"/>
              </a:ext>
            </a:extLst>
          </p:cNvPr>
          <p:cNvSpPr>
            <a:spLocks noChangeArrowheads="1"/>
          </p:cNvSpPr>
          <p:nvPr/>
        </p:nvSpPr>
        <p:spPr bwMode="auto">
          <a:xfrm>
            <a:off x="5989638" y="6061075"/>
            <a:ext cx="1685925"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C37F057-4BA5-4259-BD65-5AD5C81BFD46}"/>
              </a:ext>
            </a:extLst>
          </p:cNvPr>
          <p:cNvSpPr>
            <a:spLocks noGrp="1" noChangeArrowheads="1"/>
          </p:cNvSpPr>
          <p:nvPr>
            <p:ph type="title"/>
          </p:nvPr>
        </p:nvSpPr>
        <p:spPr/>
        <p:txBody>
          <a:bodyPr/>
          <a:lstStyle/>
          <a:p>
            <a:pPr eaLnBrk="1" hangingPunct="1"/>
            <a:r>
              <a:rPr lang="en-US" altLang="zh-CN" sz="4800">
                <a:ea typeface="宋体" panose="02010600030101010101" pitchFamily="2" charset="-122"/>
              </a:rPr>
              <a:t>Hypothesis Testing</a:t>
            </a:r>
          </a:p>
        </p:txBody>
      </p:sp>
      <p:sp>
        <p:nvSpPr>
          <p:cNvPr id="18435" name="Rectangle 3">
            <a:extLst>
              <a:ext uri="{FF2B5EF4-FFF2-40B4-BE49-F238E27FC236}">
                <a16:creationId xmlns:a16="http://schemas.microsoft.com/office/drawing/2014/main" id="{8D10F3D6-3D8B-4BA9-8455-814289345118}"/>
              </a:ext>
            </a:extLst>
          </p:cNvPr>
          <p:cNvSpPr>
            <a:spLocks noGrp="1" noChangeArrowheads="1"/>
          </p:cNvSpPr>
          <p:nvPr>
            <p:ph idx="1"/>
          </p:nvPr>
        </p:nvSpPr>
        <p:spPr>
          <a:xfrm>
            <a:off x="368140" y="2095500"/>
            <a:ext cx="8623459" cy="4816475"/>
          </a:xfrm>
        </p:spPr>
        <p:txBody>
          <a:bodyPr>
            <a:normAutofit/>
          </a:bodyPr>
          <a:lstStyle/>
          <a:p>
            <a:pPr marL="609600" indent="-609600" eaLnBrk="1" hangingPunct="1"/>
            <a:r>
              <a:rPr lang="en-US" altLang="zh-CN" sz="2800" dirty="0">
                <a:ea typeface="宋体" panose="02010600030101010101" pitchFamily="2" charset="-122"/>
              </a:rPr>
              <a:t>Is also called </a:t>
            </a:r>
            <a:r>
              <a:rPr lang="en-US" altLang="zh-CN" sz="2800" i="1" dirty="0">
                <a:ea typeface="宋体" panose="02010600030101010101" pitchFamily="2" charset="-122"/>
              </a:rPr>
              <a:t>significance testing</a:t>
            </a:r>
          </a:p>
          <a:p>
            <a:pPr marL="609600" indent="-609600" eaLnBrk="1" hangingPunct="1"/>
            <a:r>
              <a:rPr lang="en-US" altLang="zh-CN" sz="2800" dirty="0">
                <a:solidFill>
                  <a:srgbClr val="FF0000"/>
                </a:solidFill>
                <a:ea typeface="宋体" panose="02010600030101010101" pitchFamily="2" charset="-122"/>
              </a:rPr>
              <a:t>Tests</a:t>
            </a:r>
            <a:r>
              <a:rPr lang="en-US" altLang="zh-CN" sz="2800" b="1" dirty="0">
                <a:solidFill>
                  <a:srgbClr val="FF0000"/>
                </a:solidFill>
                <a:ea typeface="宋体" panose="02010600030101010101" pitchFamily="2" charset="-122"/>
              </a:rPr>
              <a:t> </a:t>
            </a:r>
            <a:r>
              <a:rPr lang="en-US" altLang="zh-CN" sz="2800" dirty="0">
                <a:solidFill>
                  <a:srgbClr val="FF0000"/>
                </a:solidFill>
                <a:ea typeface="宋体" panose="02010600030101010101" pitchFamily="2" charset="-122"/>
              </a:rPr>
              <a:t>a claim </a:t>
            </a:r>
            <a:r>
              <a:rPr lang="en-US" altLang="zh-CN" sz="2800" dirty="0">
                <a:ea typeface="宋体" panose="02010600030101010101" pitchFamily="2" charset="-122"/>
              </a:rPr>
              <a:t>about a parameter using </a:t>
            </a:r>
            <a:r>
              <a:rPr lang="en-US" altLang="zh-CN" sz="2800" dirty="0">
                <a:solidFill>
                  <a:srgbClr val="FF0000"/>
                </a:solidFill>
                <a:ea typeface="宋体" panose="02010600030101010101" pitchFamily="2" charset="-122"/>
              </a:rPr>
              <a:t>evidence</a:t>
            </a:r>
            <a:r>
              <a:rPr lang="en-US" altLang="zh-CN" sz="2800" dirty="0">
                <a:ea typeface="宋体" panose="02010600030101010101" pitchFamily="2" charset="-122"/>
              </a:rPr>
              <a:t> (data in a sample)</a:t>
            </a:r>
          </a:p>
          <a:p>
            <a:pPr marL="609600" indent="-609600" eaLnBrk="1" hangingPunct="1"/>
            <a:r>
              <a:rPr lang="en-US" altLang="zh-CN" sz="2800" dirty="0">
                <a:ea typeface="宋体" panose="02010600030101010101" pitchFamily="2" charset="-122"/>
              </a:rPr>
              <a:t>The technique is introduced by considering a one-sample z test </a:t>
            </a:r>
          </a:p>
          <a:p>
            <a:pPr marL="609600" indent="-609600" eaLnBrk="1" hangingPunct="1"/>
            <a:r>
              <a:rPr lang="en-US" altLang="zh-CN" sz="2800" dirty="0">
                <a:ea typeface="宋体" panose="02010600030101010101" pitchFamily="2" charset="-122"/>
              </a:rPr>
              <a:t>The procedure is broken into four steps</a:t>
            </a:r>
          </a:p>
          <a:p>
            <a:pPr marL="609600" indent="-609600" eaLnBrk="1" hangingPunct="1"/>
            <a:r>
              <a:rPr lang="en-US" altLang="zh-CN" sz="2800" i="1" dirty="0">
                <a:ea typeface="宋体" panose="02010600030101010101" pitchFamily="2" charset="-122"/>
              </a:rPr>
              <a:t>Each </a:t>
            </a:r>
            <a:r>
              <a:rPr lang="en-US" altLang="zh-CN" sz="2800" dirty="0">
                <a:ea typeface="宋体" panose="02010600030101010101" pitchFamily="2" charset="-122"/>
              </a:rPr>
              <a:t>element of the procedure must be understood</a:t>
            </a: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1594</TotalTime>
  <Words>2526</Words>
  <Application>Microsoft Office PowerPoint</Application>
  <PresentationFormat>全屏显示(4:3)</PresentationFormat>
  <Paragraphs>273</Paragraphs>
  <Slides>41</Slides>
  <Notes>12</Notes>
  <HiddenSlides>1</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41</vt:i4>
      </vt:variant>
    </vt:vector>
  </HeadingPairs>
  <TitlesOfParts>
    <vt:vector size="55" baseType="lpstr">
      <vt:lpstr>Roboto</vt:lpstr>
      <vt:lpstr>等线</vt:lpstr>
      <vt:lpstr>Arial</vt:lpstr>
      <vt:lpstr>Calibri</vt:lpstr>
      <vt:lpstr>Calibri Light</vt:lpstr>
      <vt:lpstr>Cambria Math</vt:lpstr>
      <vt:lpstr>Candara</vt:lpstr>
      <vt:lpstr>Comic Sans MS</vt:lpstr>
      <vt:lpstr>Symbol</vt:lpstr>
      <vt:lpstr>Tahoma</vt:lpstr>
      <vt:lpstr>Times New Roman</vt:lpstr>
      <vt:lpstr>Office 主题​​</vt:lpstr>
      <vt:lpstr>回顾</vt:lpstr>
      <vt:lpstr>Equation</vt:lpstr>
      <vt:lpstr>Outline</vt:lpstr>
      <vt:lpstr>PowerPoint 演示文稿</vt:lpstr>
      <vt:lpstr>PowerPoint 演示文稿</vt:lpstr>
      <vt:lpstr>Outline:</vt:lpstr>
      <vt:lpstr>Some Terms</vt:lpstr>
      <vt:lpstr>Some Terms</vt:lpstr>
      <vt:lpstr>Distinctions Between Parameters and Statistics</vt:lpstr>
      <vt:lpstr>Sampling Distributions of a Mean</vt:lpstr>
      <vt:lpstr>Hypothesis Testing</vt:lpstr>
      <vt:lpstr>Hypothesis Testing Steps</vt:lpstr>
      <vt:lpstr>§1 Null and Alternative Hypotheses</vt:lpstr>
      <vt:lpstr>Illustrative Example: “Body Weight”</vt:lpstr>
      <vt:lpstr>PowerPoint 演示文稿</vt:lpstr>
      <vt:lpstr>§2 Test Statistic</vt:lpstr>
      <vt:lpstr>Illustrative Example: z statistic</vt:lpstr>
      <vt:lpstr>Illustrative Example: z statistic</vt:lpstr>
      <vt:lpstr>Reasoning Behind f(x ̄)</vt:lpstr>
      <vt:lpstr>§3 P-value</vt:lpstr>
      <vt:lpstr>One-sided P-value for zstat of 0.6</vt:lpstr>
      <vt:lpstr>One-sided P-value for zstat of 3.0</vt:lpstr>
      <vt:lpstr>Two-Sided P-Value</vt:lpstr>
      <vt:lpstr>Interpretation </vt:lpstr>
      <vt:lpstr>Interpretation </vt:lpstr>
      <vt:lpstr>§4  α-Level (Used in some situations)</vt:lpstr>
      <vt:lpstr>(Summary) One-Sample z Test</vt:lpstr>
      <vt:lpstr>§5 Conditions for z test</vt:lpstr>
      <vt:lpstr>The Lake Wobegon Example “where all the children are above average”</vt:lpstr>
      <vt:lpstr>Example: “Lake Wobegon”</vt:lpstr>
      <vt:lpstr>PowerPoint 演示文稿</vt:lpstr>
      <vt:lpstr>Two-Sided P-value: Lake Wobegon</vt:lpstr>
      <vt:lpstr>§6 Power and Sample Size</vt:lpstr>
      <vt:lpstr>Power</vt:lpstr>
      <vt:lpstr>Power of a z test</vt:lpstr>
      <vt:lpstr>PowerPoint 演示文稿</vt:lpstr>
      <vt:lpstr>PowerPoint 演示文稿</vt:lpstr>
      <vt:lpstr>Calculating Power: Example</vt:lpstr>
      <vt:lpstr>Reasoning Behind Power </vt:lpstr>
      <vt:lpstr>Sample Size Requirements</vt:lpstr>
      <vt:lpstr>Example: Sample Size Requirement</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stat gene</dc:creator>
  <cp:lastModifiedBy>stat gene</cp:lastModifiedBy>
  <cp:revision>18</cp:revision>
  <dcterms:created xsi:type="dcterms:W3CDTF">2020-09-22T07:26:58Z</dcterms:created>
  <dcterms:modified xsi:type="dcterms:W3CDTF">2020-09-24T07:49:19Z</dcterms:modified>
</cp:coreProperties>
</file>