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tags/tag1.xml" ContentType="application/vnd.openxmlformats-officedocument.presentationml.tags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3" r:id="rId1"/>
  </p:sldMasterIdLst>
  <p:notesMasterIdLst>
    <p:notesMasterId r:id="rId79"/>
  </p:notesMasterIdLst>
  <p:handoutMasterIdLst>
    <p:handoutMasterId r:id="rId80"/>
  </p:handoutMasterIdLst>
  <p:sldIdLst>
    <p:sldId id="346" r:id="rId2"/>
    <p:sldId id="347" r:id="rId3"/>
    <p:sldId id="311" r:id="rId4"/>
    <p:sldId id="312" r:id="rId5"/>
    <p:sldId id="313" r:id="rId6"/>
    <p:sldId id="318" r:id="rId7"/>
    <p:sldId id="319" r:id="rId8"/>
    <p:sldId id="321" r:id="rId9"/>
    <p:sldId id="260" r:id="rId10"/>
    <p:sldId id="261" r:id="rId11"/>
    <p:sldId id="320" r:id="rId12"/>
    <p:sldId id="271" r:id="rId13"/>
    <p:sldId id="322" r:id="rId14"/>
    <p:sldId id="323" r:id="rId15"/>
    <p:sldId id="324" r:id="rId16"/>
    <p:sldId id="325" r:id="rId17"/>
    <p:sldId id="326" r:id="rId18"/>
    <p:sldId id="281" r:id="rId19"/>
    <p:sldId id="285" r:id="rId20"/>
    <p:sldId id="286" r:id="rId21"/>
    <p:sldId id="287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348" r:id="rId30"/>
    <p:sldId id="349" r:id="rId31"/>
    <p:sldId id="303" r:id="rId32"/>
    <p:sldId id="298" r:id="rId33"/>
    <p:sldId id="268" r:id="rId34"/>
    <p:sldId id="269" r:id="rId35"/>
    <p:sldId id="270" r:id="rId36"/>
    <p:sldId id="329" r:id="rId37"/>
    <p:sldId id="272" r:id="rId38"/>
    <p:sldId id="301" r:id="rId39"/>
    <p:sldId id="273" r:id="rId40"/>
    <p:sldId id="274" r:id="rId41"/>
    <p:sldId id="275" r:id="rId42"/>
    <p:sldId id="332" r:id="rId43"/>
    <p:sldId id="304" r:id="rId44"/>
    <p:sldId id="278" r:id="rId45"/>
    <p:sldId id="305" r:id="rId46"/>
    <p:sldId id="306" r:id="rId47"/>
    <p:sldId id="307" r:id="rId48"/>
    <p:sldId id="333" r:id="rId49"/>
    <p:sldId id="334" r:id="rId50"/>
    <p:sldId id="339" r:id="rId51"/>
    <p:sldId id="341" r:id="rId52"/>
    <p:sldId id="342" r:id="rId53"/>
    <p:sldId id="343" r:id="rId54"/>
    <p:sldId id="344" r:id="rId55"/>
    <p:sldId id="350" r:id="rId56"/>
    <p:sldId id="345" r:id="rId57"/>
    <p:sldId id="423" r:id="rId58"/>
    <p:sldId id="353" r:id="rId59"/>
    <p:sldId id="476" r:id="rId60"/>
    <p:sldId id="335" r:id="rId61"/>
    <p:sldId id="336" r:id="rId62"/>
    <p:sldId id="425" r:id="rId63"/>
    <p:sldId id="477" r:id="rId64"/>
    <p:sldId id="478" r:id="rId65"/>
    <p:sldId id="429" r:id="rId66"/>
    <p:sldId id="276" r:id="rId67"/>
    <p:sldId id="480" r:id="rId68"/>
    <p:sldId id="481" r:id="rId69"/>
    <p:sldId id="482" r:id="rId70"/>
    <p:sldId id="483" r:id="rId71"/>
    <p:sldId id="484" r:id="rId72"/>
    <p:sldId id="485" r:id="rId73"/>
    <p:sldId id="486" r:id="rId74"/>
    <p:sldId id="487" r:id="rId75"/>
    <p:sldId id="488" r:id="rId76"/>
    <p:sldId id="489" r:id="rId77"/>
    <p:sldId id="490" r:id="rId7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FF00"/>
    <a:srgbClr val="0033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94" d="100"/>
          <a:sy n="94" d="100"/>
        </p:scale>
        <p:origin x="1560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124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1B8A0CA-5237-48B1-8367-FD6A483F1E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65D873-773C-4E0F-94B1-4539DE057C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2D0789B-4A47-42FC-AA1E-B9A5E16077AA}" type="datetimeFigureOut">
              <a:rPr lang="en-US" altLang="zh-CN"/>
              <a:pPr>
                <a:defRPr/>
              </a:pPr>
              <a:t>9/23/2020</a:t>
            </a:fld>
            <a:endParaRPr lang="en-US" altLang="zh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76753-7346-4814-B98A-4BA6241D904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793FF8-F75C-46CF-926F-8C8E9FD8E3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56D4D62-1954-48F6-B0A4-89D443DCFE5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872E561-C410-4026-9A4A-056FD465C0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BB6F07-35B2-4875-B6E9-3813BBDD08F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87820EF-B15F-4199-A62B-81E734EDEE7A}" type="datetimeFigureOut">
              <a:rPr lang="en-US" altLang="zh-CN"/>
              <a:pPr>
                <a:defRPr/>
              </a:pPr>
              <a:t>9/23/2020</a:t>
            </a:fld>
            <a:endParaRPr lang="en-US" altLang="zh-CN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12B9B0A-7650-409E-BAC9-08D261BDD3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65440E8-8912-45E6-A6CA-A7474D82E5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0CABB8-8FEB-4CAB-9FA3-F0D9F6653B2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8627F1-6938-4385-8E6B-6FA50A5FCE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B498727-45FE-4330-AB54-83B7D62F775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618DC1FD-17BA-4436-9B4C-15959EFB33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044AFF-C8CA-47F4-AF32-07C83B1375DF}" type="slidenum">
              <a:rPr lang="en-US" altLang="zh-CN" smtClean="0"/>
              <a:pPr/>
              <a:t>1</a:t>
            </a:fld>
            <a:endParaRPr lang="en-US" altLang="zh-CN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9129E605-BCC7-49D4-A5BB-2139E5A8B559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69D60E26-3B74-4C4A-9BEC-173ECD66BD4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282078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4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14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1pPr>
            <a:lvl2pPr marL="742360" indent="-285523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2pPr>
            <a:lvl3pPr marL="1142093" indent="-228418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3pPr>
            <a:lvl4pPr marL="1598930" indent="-228418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4pPr>
            <a:lvl5pPr marL="2055767" indent="-228418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5pPr>
            <a:lvl6pPr marL="2512604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6pPr>
            <a:lvl7pPr marL="2969441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7pPr>
            <a:lvl8pPr marL="3426278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8pPr>
            <a:lvl9pPr marL="3883116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9pPr>
          </a:lstStyle>
          <a:p>
            <a:pPr eaLnBrk="1" hangingPunct="1"/>
            <a:fld id="{2FD1A233-44EE-4550-81B5-FED755F8550E}" type="slidenum">
              <a:rPr lang="en-US" altLang="en-US" smtClean="0">
                <a:latin typeface="Arial" pitchFamily="34" charset="0"/>
              </a:rPr>
              <a:pPr eaLnBrk="1" hangingPunct="1"/>
              <a:t>15</a:t>
            </a:fld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440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3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4565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6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45767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7A1CDB-06E2-484A-AFC3-4BD54F9B1BC6}" type="slidenum">
              <a:rPr lang="ar-SA"/>
              <a:pPr>
                <a:defRPr/>
              </a:pPr>
              <a:t>19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2617900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7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40100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8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18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1pPr>
            <a:lvl2pPr marL="742360" indent="-285523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2pPr>
            <a:lvl3pPr marL="1142093" indent="-228418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3pPr>
            <a:lvl4pPr marL="1598930" indent="-228418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4pPr>
            <a:lvl5pPr marL="2055767" indent="-228418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5pPr>
            <a:lvl6pPr marL="2512604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6pPr>
            <a:lvl7pPr marL="2969441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7pPr>
            <a:lvl8pPr marL="3426278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8pPr>
            <a:lvl9pPr marL="3883116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9pPr>
          </a:lstStyle>
          <a:p>
            <a:pPr eaLnBrk="1" hangingPunct="1"/>
            <a:fld id="{01B1BB45-EB7D-4C20-A493-9BE00F2D51A2}" type="slidenum">
              <a:rPr lang="en-US" altLang="en-US" smtClean="0">
                <a:latin typeface="Arial" pitchFamily="34" charset="0"/>
              </a:rPr>
              <a:pPr eaLnBrk="1" hangingPunct="1"/>
              <a:t>21</a:t>
            </a:fld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2361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0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19702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1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21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1pPr>
            <a:lvl2pPr marL="742360" indent="-285523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2pPr>
            <a:lvl3pPr marL="1142093" indent="-228418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3pPr>
            <a:lvl4pPr marL="1598930" indent="-228418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4pPr>
            <a:lvl5pPr marL="2055767" indent="-228418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5pPr>
            <a:lvl6pPr marL="2512604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6pPr>
            <a:lvl7pPr marL="2969441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7pPr>
            <a:lvl8pPr marL="3426278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8pPr>
            <a:lvl9pPr marL="3883116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9pPr>
          </a:lstStyle>
          <a:p>
            <a:pPr eaLnBrk="1" hangingPunct="1"/>
            <a:fld id="{1F607DBF-73D7-48CD-8F58-8727B1DCF29C}" type="slidenum">
              <a:rPr lang="en-US" altLang="en-US" smtClean="0">
                <a:latin typeface="Arial" pitchFamily="34" charset="0"/>
              </a:rPr>
              <a:pPr eaLnBrk="1" hangingPunct="1"/>
              <a:t>23</a:t>
            </a:fld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0529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22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03785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93D73C48-32C4-4166-8DDF-03229560332B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6566CEE8-7B55-4BA3-B9FD-E122B21C1BF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17864AAD-A9F1-45BD-AB52-E53295B05C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2523161-0FCF-413D-AA44-FF68D9A43C70}" type="slidenum">
              <a:rPr lang="en-US" altLang="zh-CN" smtClean="0"/>
              <a:pPr/>
              <a:t>38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6592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19FDCE-511E-4167-81D3-6924D550370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570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 txBox="1">
            <a:spLocks noGrp="1" noChangeArrowheads="1"/>
          </p:cNvSpPr>
          <p:nvPr/>
        </p:nvSpPr>
        <p:spPr bwMode="auto">
          <a:xfrm>
            <a:off x="3956550" y="8817904"/>
            <a:ext cx="3026833" cy="46418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959" tIns="46480" rIns="92959" bIns="46480" anchor="b"/>
          <a:lstStyle/>
          <a:p>
            <a:pPr algn="r" eaLnBrk="0" hangingPunct="0">
              <a:defRPr/>
            </a:pPr>
            <a:fld id="{C218BC56-ED68-41F8-8774-76E8F352D7A8}" type="slidenum">
              <a:rPr lang="ar-SA" sz="1300">
                <a:latin typeface="Times New Roman" pitchFamily="18" charset="0"/>
              </a:rPr>
              <a:pPr algn="r" eaLnBrk="0" hangingPunct="0">
                <a:defRPr/>
              </a:pPr>
              <a:t>42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5886152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421E36-2F41-4CF5-964A-61E478E9EE75}" type="slidenum">
              <a:rPr lang="ar-SA"/>
              <a:pPr>
                <a:defRPr/>
              </a:pPr>
              <a:t>46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0707325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3FC7D6-32CF-41EA-A42F-0C5EDC8424C0}" type="slidenum">
              <a:rPr lang="ar-SA"/>
              <a:pPr>
                <a:defRPr/>
              </a:pPr>
              <a:t>49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5370023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9C6E22-3E62-4BDE-B8D5-ECECC1486D9C}" type="slidenum">
              <a:rPr lang="ar-SA"/>
              <a:pPr>
                <a:defRPr/>
              </a:pPr>
              <a:t>50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4050114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30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30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1pPr>
            <a:lvl2pPr marL="742360" indent="-285523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2pPr>
            <a:lvl3pPr marL="1142093" indent="-228418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3pPr>
            <a:lvl4pPr marL="1598930" indent="-228418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4pPr>
            <a:lvl5pPr marL="2055767" indent="-228418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5pPr>
            <a:lvl6pPr marL="2512604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6pPr>
            <a:lvl7pPr marL="2969441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7pPr>
            <a:lvl8pPr marL="3426278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8pPr>
            <a:lvl9pPr marL="3883116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9pPr>
          </a:lstStyle>
          <a:p>
            <a:pPr eaLnBrk="1" hangingPunct="1"/>
            <a:fld id="{5FBABBB1-85A3-4E14-9F80-32FFA3AFD3D9}" type="slidenum">
              <a:rPr lang="en-US" altLang="en-US" smtClean="0">
                <a:latin typeface="Arial" pitchFamily="34" charset="0"/>
              </a:rPr>
              <a:pPr eaLnBrk="1" hangingPunct="1"/>
              <a:t>51</a:t>
            </a:fld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2211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937422-DF9D-4CD8-A922-C04C903E178C}" type="slidenum">
              <a:rPr lang="ar-SA"/>
              <a:pPr>
                <a:defRPr/>
              </a:pPr>
              <a:t>52</a:t>
            </a:fld>
            <a:endParaRPr 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7186356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538894-BEF7-4499-AE18-908D8B72D5F4}" type="slidenum">
              <a:rPr lang="ar-SA"/>
              <a:pPr>
                <a:defRPr/>
              </a:pPr>
              <a:t>53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3784900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5E4F2D-6198-4A87-954D-76BD5309967E}" type="slidenum">
              <a:rPr lang="ar-SA"/>
              <a:pPr>
                <a:defRPr/>
              </a:pPr>
              <a:t>60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832275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05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05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1pPr>
            <a:lvl2pPr marL="742360" indent="-285523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2pPr>
            <a:lvl3pPr marL="1142093" indent="-228418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3pPr>
            <a:lvl4pPr marL="1598930" indent="-228418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4pPr>
            <a:lvl5pPr marL="2055767" indent="-228418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5pPr>
            <a:lvl6pPr marL="2512604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6pPr>
            <a:lvl7pPr marL="2969441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7pPr>
            <a:lvl8pPr marL="3426278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8pPr>
            <a:lvl9pPr marL="3883116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9pPr>
          </a:lstStyle>
          <a:p>
            <a:pPr eaLnBrk="1" hangingPunct="1"/>
            <a:fld id="{561E8930-C1B0-4056-92B2-33544D08E2E1}" type="slidenum">
              <a:rPr lang="en-US" altLang="en-US" smtClean="0">
                <a:latin typeface="Arial" pitchFamily="34" charset="0"/>
              </a:rPr>
              <a:pPr eaLnBrk="1" hangingPunct="1"/>
              <a:t>4</a:t>
            </a:fld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7745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093C18-947B-4AB2-97C5-F16616EBB455}" type="slidenum">
              <a:rPr lang="ar-SA"/>
              <a:pPr>
                <a:defRPr/>
              </a:pPr>
              <a:t>61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6591365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418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183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0674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7162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2577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49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06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06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1pPr>
            <a:lvl2pPr marL="742360" indent="-285523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2pPr>
            <a:lvl3pPr marL="1142093" indent="-228418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3pPr>
            <a:lvl4pPr marL="1598930" indent="-228418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4pPr>
            <a:lvl5pPr marL="2055767" indent="-228418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5pPr>
            <a:lvl6pPr marL="2512604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6pPr>
            <a:lvl7pPr marL="2969441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7pPr>
            <a:lvl8pPr marL="3426278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8pPr>
            <a:lvl9pPr marL="3883116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9pPr>
          </a:lstStyle>
          <a:p>
            <a:pPr eaLnBrk="1" hangingPunct="1"/>
            <a:fld id="{E6FAAD5C-ED56-4BB9-AC0B-F8E87196D9A1}" type="slidenum">
              <a:rPr lang="en-US" altLang="en-US" smtClean="0">
                <a:latin typeface="Arial" pitchFamily="34" charset="0"/>
              </a:rPr>
              <a:pPr eaLnBrk="1" hangingPunct="1"/>
              <a:t>5</a:t>
            </a:fld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04715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51218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5355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0833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43108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77817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3236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614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07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07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1pPr>
            <a:lvl2pPr marL="742360" indent="-285523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2pPr>
            <a:lvl3pPr marL="1142093" indent="-228418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3pPr>
            <a:lvl4pPr marL="1598930" indent="-228418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4pPr>
            <a:lvl5pPr marL="2055767" indent="-228418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5pPr>
            <a:lvl6pPr marL="2512604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6pPr>
            <a:lvl7pPr marL="2969441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7pPr>
            <a:lvl8pPr marL="3426278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8pPr>
            <a:lvl9pPr marL="3883116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9pPr>
          </a:lstStyle>
          <a:p>
            <a:pPr eaLnBrk="1" hangingPunct="1"/>
            <a:fld id="{F137CDE3-B49E-49B1-91B6-E1515A3ECF03}" type="slidenum">
              <a:rPr lang="en-US" altLang="en-US" smtClean="0">
                <a:latin typeface="Arial" pitchFamily="34" charset="0"/>
              </a:rPr>
              <a:pPr eaLnBrk="1" hangingPunct="1"/>
              <a:t>6</a:t>
            </a:fld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400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08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08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1pPr>
            <a:lvl2pPr marL="742360" indent="-285523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2pPr>
            <a:lvl3pPr marL="1142093" indent="-228418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3pPr>
            <a:lvl4pPr marL="1598930" indent="-228418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4pPr>
            <a:lvl5pPr marL="2055767" indent="-228418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5pPr>
            <a:lvl6pPr marL="2512604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6pPr>
            <a:lvl7pPr marL="2969441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7pPr>
            <a:lvl8pPr marL="3426278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8pPr>
            <a:lvl9pPr marL="3883116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9pPr>
          </a:lstStyle>
          <a:p>
            <a:pPr eaLnBrk="1" hangingPunct="1"/>
            <a:fld id="{A85BB298-D3CC-430C-8D91-70136AD894DB}" type="slidenum">
              <a:rPr lang="en-US" altLang="en-US" smtClean="0">
                <a:latin typeface="Arial" pitchFamily="34" charset="0"/>
              </a:rPr>
              <a:pPr eaLnBrk="1" hangingPunct="1"/>
              <a:t>7</a:t>
            </a:fld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411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1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11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1pPr>
            <a:lvl2pPr marL="742360" indent="-285523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2pPr>
            <a:lvl3pPr marL="1142093" indent="-228418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3pPr>
            <a:lvl4pPr marL="1598930" indent="-228418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4pPr>
            <a:lvl5pPr marL="2055767" indent="-228418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5pPr>
            <a:lvl6pPr marL="2512604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6pPr>
            <a:lvl7pPr marL="2969441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7pPr>
            <a:lvl8pPr marL="3426278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8pPr>
            <a:lvl9pPr marL="3883116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9pPr>
          </a:lstStyle>
          <a:p>
            <a:pPr eaLnBrk="1" hangingPunct="1"/>
            <a:fld id="{FD164D1C-97AA-47B8-805C-F26FF369AFCC}" type="slidenum">
              <a:rPr lang="en-US" altLang="en-US" smtClean="0">
                <a:latin typeface="Arial" pitchFamily="34" charset="0"/>
              </a:rPr>
              <a:pPr eaLnBrk="1" hangingPunct="1"/>
              <a:t>8</a:t>
            </a:fld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739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09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09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1pPr>
            <a:lvl2pPr marL="742360" indent="-285523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2pPr>
            <a:lvl3pPr marL="1142093" indent="-228418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3pPr>
            <a:lvl4pPr marL="1598930" indent="-228418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4pPr>
            <a:lvl5pPr marL="2055767" indent="-228418" defTabSz="927951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5pPr>
            <a:lvl6pPr marL="2512604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6pPr>
            <a:lvl7pPr marL="2969441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7pPr>
            <a:lvl8pPr marL="3426278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8pPr>
            <a:lvl9pPr marL="3883116" indent="-228418" defTabSz="9279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9pPr>
          </a:lstStyle>
          <a:p>
            <a:pPr eaLnBrk="1" hangingPunct="1"/>
            <a:fld id="{879F90CE-A2AF-4795-9B33-6F306543C8E0}" type="slidenum">
              <a:rPr lang="en-US" altLang="en-US" smtClean="0">
                <a:latin typeface="Arial" pitchFamily="34" charset="0"/>
              </a:rPr>
              <a:pPr eaLnBrk="1" hangingPunct="1"/>
              <a:t>11</a:t>
            </a:fld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565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2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2914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r>
              <a:rPr lang="en-US"/>
              <a:t>McClave, Statistics, 11th ed. Chapter 4: Discrete Random Variables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78FA16D3-C71F-40BB-ACDE-1F1005139C24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170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McClave, Statistics, 11th ed. Chapter 4: Discrete Random Variables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FA16D3-C71F-40BB-ACDE-1F1005139C24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68868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McClave, Statistics, 11th ed. Chapter 4: Discrete Random Variables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FA16D3-C71F-40BB-ACDE-1F1005139C24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662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McClave, Statistics, 11th ed. Chapter 4: Discrete Random Variables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FA16D3-C71F-40BB-ACDE-1F1005139C24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189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McClave, Statistics, 11th ed. Chapter 4: Discrete Random Variables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FA16D3-C71F-40BB-ACDE-1F1005139C24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74583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McClave, Statistics, 11th ed. Chapter 4: Discrete Random Variables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FA16D3-C71F-40BB-ACDE-1F1005139C24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654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McClave, Statistics, 11th ed. Chapter 4: Discrete Random Variables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FA16D3-C71F-40BB-ACDE-1F1005139C24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488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McClave, Statistics, 11th ed. Chapter 4: Discrete Random Variables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FA16D3-C71F-40BB-ACDE-1F1005139C24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253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McClave, Statistics, 11th ed. Chapter 4: Discrete Random Variables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FA16D3-C71F-40BB-ACDE-1F1005139C24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9571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5" y="96842"/>
            <a:ext cx="7158037" cy="141287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6" y="1981200"/>
            <a:ext cx="3754438" cy="4114800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5" y="1981200"/>
            <a:ext cx="3754437" cy="4114800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BCA5F6A-2425-456C-A30C-4806E10393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C85C84F-20E1-44BC-A8F6-68BED12C10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McClave, Statistics, 11th ed. Chapter 4: Discrete Random Variables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2A6088D-8BC5-440A-A5DA-0DBD9F3D3C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240D5-FF1D-4868-936B-49C45FF4733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357537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31865" y="96838"/>
            <a:ext cx="7678737" cy="5999162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2E2D2517-8366-454C-9175-A2752EA0E1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85949BFC-2824-4E18-A24F-C559BB1B2F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McClave, Statistics, 11th ed. Chapter 4: Discrete Random Variables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2D3FB4B4-6D60-4707-A4BA-319628F131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AF04E-F61B-4BEA-BEA1-D6E96EC2953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54697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McClave, Statistics, 11th ed. Chapter 4: Discrete Random Variables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FA16D3-C71F-40BB-ACDE-1F1005139C24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3353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McClave, Statistics, 11th ed. Chapter 4: Discrete Random Variables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FA16D3-C71F-40BB-ACDE-1F1005139C24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884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McClave, Statistics, 11th ed. Chapter 4: Discrete Random Variables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FA16D3-C71F-40BB-ACDE-1F1005139C24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03361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McClave, Statistics, 11th ed. Chapter 4: Discrete Random Variables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FA16D3-C71F-40BB-ACDE-1F1005139C24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969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McClave, Statistics, 11th ed. Chapter 4: Discrete Random Variables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FA16D3-C71F-40BB-ACDE-1F1005139C24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060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McClave, Statistics, 11th ed. Chapter 4: Discrete Random Variables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FA16D3-C71F-40BB-ACDE-1F1005139C24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20821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McClave, Statistics, 11th ed. Chapter 4: Discrete Random Variables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FA16D3-C71F-40BB-ACDE-1F1005139C24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2934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McClave, Statistics, 11th ed. Chapter 4: Discrete Random Variables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FA16D3-C71F-40BB-ACDE-1F1005139C24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34018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en-US"/>
              <a:t>McClave, Statistics, 11th ed. Chapter 4: Discrete Random Variables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78FA16D3-C71F-40BB-ACDE-1F1005139C24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48436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  <p:sldLayoutId id="2147483791" r:id="rId18"/>
    <p:sldLayoutId id="2147483793" r:id="rId19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://upload.wikimedia.org/wikipedia/commons/4/4c/Fair_dice_probability_distribution.svg" TargetMode="Externa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5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4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7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8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9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1.jpeg"/><Relationship Id="rId4" Type="http://schemas.openxmlformats.org/officeDocument/2006/relationships/image" Target="../media/image30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"/><Relationship Id="rId2" Type="http://schemas.openxmlformats.org/officeDocument/2006/relationships/image" Target="../media/image32.tif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ti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5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w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w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67.w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w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wmf"/><Relationship Id="rId4" Type="http://schemas.openxmlformats.org/officeDocument/2006/relationships/image" Target="../media/image71.w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eatbuildings.com/cgi-bin/glk?http://www.endex.com/gf/buildings/eiffel/eiffel.html" TargetMode="External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>
            <a:extLst>
              <a:ext uri="{FF2B5EF4-FFF2-40B4-BE49-F238E27FC236}">
                <a16:creationId xmlns:a16="http://schemas.microsoft.com/office/drawing/2014/main" id="{A548FE07-2F27-4B3A-B450-CF97AF4B49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Applied Statistics Outline</a:t>
            </a:r>
          </a:p>
        </p:txBody>
      </p:sp>
      <p:sp>
        <p:nvSpPr>
          <p:cNvPr id="6147" name="Content Placeholder 7">
            <a:extLst>
              <a:ext uri="{FF2B5EF4-FFF2-40B4-BE49-F238E27FC236}">
                <a16:creationId xmlns:a16="http://schemas.microsoft.com/office/drawing/2014/main" id="{279AA31A-8BD2-4E42-9050-5C06B1A60A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>
                <a:ea typeface="宋体" panose="02010600030101010101" pitchFamily="2" charset="-122"/>
              </a:rPr>
              <a:t>Theoretical Lectures (~ 2.5 hours)</a:t>
            </a:r>
          </a:p>
          <a:p>
            <a:pPr lvl="1" eaLnBrk="1" hangingPunct="1">
              <a:defRPr/>
            </a:pPr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</a:rPr>
              <a:t>Probability &amp; Statistical distributions (~50 mins) </a:t>
            </a:r>
          </a:p>
          <a:p>
            <a:pPr lvl="1" eaLnBrk="1" hangingPunct="1">
              <a:defRPr/>
            </a:pPr>
            <a:r>
              <a:rPr lang="en-US" altLang="zh-CN" dirty="0">
                <a:ea typeface="宋体" panose="02010600030101010101" pitchFamily="2" charset="-122"/>
              </a:rPr>
              <a:t>Hypothesis test (~ 50 mins)</a:t>
            </a:r>
          </a:p>
          <a:p>
            <a:pPr lvl="1" eaLnBrk="1" hangingPunct="1">
              <a:defRPr/>
            </a:pPr>
            <a:r>
              <a:rPr lang="en-US" altLang="zh-CN" dirty="0">
                <a:ea typeface="宋体" panose="02010600030101010101" pitchFamily="2" charset="-122"/>
              </a:rPr>
              <a:t>Linear regression model (~ 50 mins)</a:t>
            </a:r>
          </a:p>
          <a:p>
            <a:pPr marL="252710" lvl="1" indent="0">
              <a:buNone/>
              <a:defRPr/>
            </a:pP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  <a:ea typeface="宋体" panose="02010600030101010101" pitchFamily="2" charset="-122"/>
              </a:rPr>
              <a:t>---- break--------------------------</a:t>
            </a:r>
          </a:p>
          <a:p>
            <a:pPr eaLnBrk="1" hangingPunct="1">
              <a:defRPr/>
            </a:pPr>
            <a:r>
              <a:rPr lang="en-US" altLang="zh-CN" dirty="0">
                <a:ea typeface="宋体" panose="02010600030101010101" pitchFamily="2" charset="-122"/>
              </a:rPr>
              <a:t>Practices </a:t>
            </a:r>
            <a:r>
              <a:rPr lang="en-US" altLang="zh-CN">
                <a:ea typeface="宋体" panose="02010600030101010101" pitchFamily="2" charset="-122"/>
              </a:rPr>
              <a:t>(~ 1.5 </a:t>
            </a:r>
            <a:r>
              <a:rPr lang="en-US" altLang="zh-CN" dirty="0">
                <a:ea typeface="宋体" panose="02010600030101010101" pitchFamily="2" charset="-122"/>
              </a:rPr>
              <a:t>hours)</a:t>
            </a:r>
          </a:p>
          <a:p>
            <a:pPr lvl="1" eaLnBrk="1" hangingPunct="1">
              <a:defRPr/>
            </a:pPr>
            <a:r>
              <a:rPr lang="en-US" altLang="zh-CN" dirty="0">
                <a:ea typeface="宋体" panose="02010600030101010101" pitchFamily="2" charset="-122"/>
              </a:rPr>
              <a:t>Using R</a:t>
            </a:r>
          </a:p>
          <a:p>
            <a:pPr eaLnBrk="1" hangingPunct="1">
              <a:defRPr/>
            </a:pPr>
            <a:endParaRPr lang="en-US" altLang="zh-CN" dirty="0"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en-US" altLang="zh-CN" dirty="0">
              <a:ea typeface="宋体" panose="02010600030101010101" pitchFamily="2" charset="-122"/>
            </a:endParaRPr>
          </a:p>
        </p:txBody>
      </p:sp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2112FAD0-C6B2-462A-BFA1-F10DF3DA18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17910" indent="-16073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2938" indent="-128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00113" indent="-128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157288" indent="-128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414463" indent="-128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71638" indent="-128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28813" indent="-128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185988" indent="-128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9DD3E29-A812-4A82-9B03-7DC7552E7F38}" type="slidenum">
              <a:rPr lang="en-US" altLang="zh-CN" smtClean="0"/>
              <a:pPr/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95059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C3ADAC44-8A10-4F93-8301-860991B289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Two Types of Random Variables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FB128DC3-709A-47C1-92D4-614B5B89E00B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600279" y="2438426"/>
            <a:ext cx="2819326" cy="1771156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zh-CN" sz="2300" dirty="0">
                <a:ea typeface="宋体" panose="02010600030101010101" pitchFamily="2" charset="-122"/>
              </a:rPr>
              <a:t>D</a:t>
            </a:r>
            <a:r>
              <a:rPr lang="en-US" altLang="zh-CN" sz="2300" b="1" dirty="0">
                <a:ea typeface="宋体" panose="02010600030101010101" pitchFamily="2" charset="-122"/>
              </a:rPr>
              <a:t>iscrete</a:t>
            </a:r>
            <a:r>
              <a:rPr lang="en-US" altLang="zh-CN" sz="2300" dirty="0">
                <a:ea typeface="宋体" panose="02010600030101010101" pitchFamily="2" charset="-122"/>
              </a:rPr>
              <a:t> </a:t>
            </a:r>
            <a:r>
              <a:rPr lang="en-US" altLang="zh-CN" sz="2300" b="1" dirty="0">
                <a:ea typeface="宋体" panose="02010600030101010101" pitchFamily="2" charset="-122"/>
              </a:rPr>
              <a:t>random variables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300" dirty="0">
                <a:ea typeface="宋体" panose="02010600030101010101" pitchFamily="2" charset="-122"/>
              </a:rPr>
              <a:t>Number of sales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300" dirty="0">
                <a:ea typeface="宋体" panose="02010600030101010101" pitchFamily="2" charset="-122"/>
              </a:rPr>
              <a:t>Number of calls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300" dirty="0">
                <a:ea typeface="宋体" panose="02010600030101010101" pitchFamily="2" charset="-122"/>
              </a:rPr>
              <a:t>Shares of stock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300" dirty="0">
                <a:ea typeface="宋体" panose="02010600030101010101" pitchFamily="2" charset="-122"/>
              </a:rPr>
              <a:t>People in line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300" dirty="0">
                <a:ea typeface="宋体" panose="02010600030101010101" pitchFamily="2" charset="-122"/>
              </a:rPr>
              <a:t>Mistakes per page</a:t>
            </a:r>
          </a:p>
          <a:p>
            <a:pPr lvl="1" eaLnBrk="1" hangingPunct="1">
              <a:lnSpc>
                <a:spcPct val="80000"/>
              </a:lnSpc>
            </a:pPr>
            <a:endParaRPr lang="en-US" altLang="zh-CN" sz="1125" dirty="0">
              <a:ea typeface="宋体" panose="02010600030101010101" pitchFamily="2" charset="-122"/>
            </a:endParaRPr>
          </a:p>
        </p:txBody>
      </p:sp>
      <p:sp>
        <p:nvSpPr>
          <p:cNvPr id="14340" name="Rectangle 5">
            <a:extLst>
              <a:ext uri="{FF2B5EF4-FFF2-40B4-BE49-F238E27FC236}">
                <a16:creationId xmlns:a16="http://schemas.microsoft.com/office/drawing/2014/main" id="{02440241-D7F6-46B6-850E-4FB1847CBEEE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5080077" y="3657594"/>
            <a:ext cx="3225625" cy="2209742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zh-CN" sz="1600" b="1" dirty="0">
                <a:ea typeface="宋体" panose="02010600030101010101" pitchFamily="2" charset="-122"/>
              </a:rPr>
              <a:t>Continuous</a:t>
            </a:r>
            <a:r>
              <a:rPr lang="en-US" altLang="zh-CN" sz="1600" dirty="0">
                <a:ea typeface="宋体" panose="02010600030101010101" pitchFamily="2" charset="-122"/>
              </a:rPr>
              <a:t> </a:t>
            </a:r>
            <a:r>
              <a:rPr lang="en-US" altLang="zh-CN" sz="1600" b="1" dirty="0">
                <a:ea typeface="宋体" panose="02010600030101010101" pitchFamily="2" charset="-122"/>
              </a:rPr>
              <a:t>random variables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1600" dirty="0">
                <a:ea typeface="宋体" panose="02010600030101010101" pitchFamily="2" charset="-122"/>
              </a:rPr>
              <a:t>Length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1600" dirty="0">
                <a:ea typeface="宋体" panose="02010600030101010101" pitchFamily="2" charset="-122"/>
              </a:rPr>
              <a:t>Depth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1600" dirty="0">
                <a:ea typeface="宋体" panose="02010600030101010101" pitchFamily="2" charset="-122"/>
              </a:rPr>
              <a:t>Volume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1600" dirty="0">
                <a:ea typeface="宋体" panose="02010600030101010101" pitchFamily="2" charset="-122"/>
              </a:rPr>
              <a:t>Time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1600" dirty="0">
                <a:ea typeface="宋体" panose="02010600030101010101" pitchFamily="2" charset="-122"/>
              </a:rPr>
              <a:t>Weight</a:t>
            </a:r>
          </a:p>
        </p:txBody>
      </p:sp>
      <p:sp>
        <p:nvSpPr>
          <p:cNvPr id="14343" name="Slide Number Placeholder 6">
            <a:extLst>
              <a:ext uri="{FF2B5EF4-FFF2-40B4-BE49-F238E27FC236}">
                <a16:creationId xmlns:a16="http://schemas.microsoft.com/office/drawing/2014/main" id="{114BD78A-9C5F-44E6-9CD7-422BFF7F47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17910" indent="-16073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2938" indent="-128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00113" indent="-128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157288" indent="-128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414463" indent="-128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71638" indent="-128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28813" indent="-128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185988" indent="-128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7D91AE-6A1D-4723-A80E-2677614F2986}" type="slidenum">
              <a:rPr lang="en-US" altLang="zh-CN" smtClean="0"/>
              <a:pPr/>
              <a:t>10</a:t>
            </a:fld>
            <a:endParaRPr lang="en-US" altLang="zh-CN"/>
          </a:p>
        </p:txBody>
      </p:sp>
      <p:pic>
        <p:nvPicPr>
          <p:cNvPr id="14342" name="Picture 10" descr="C:\WINNT\Temporary Internet Files\Content.IE5\4NUK43N9\MPj04054340000[1].jpg">
            <a:extLst>
              <a:ext uri="{FF2B5EF4-FFF2-40B4-BE49-F238E27FC236}">
                <a16:creationId xmlns:a16="http://schemas.microsoft.com/office/drawing/2014/main" id="{681F0CC7-3DA6-4AF9-921A-35B7D46F9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64" y="4343376"/>
            <a:ext cx="1428713" cy="10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4790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Random Variable</a:t>
            </a:r>
          </a:p>
        </p:txBody>
      </p:sp>
      <p:sp>
        <p:nvSpPr>
          <p:cNvPr id="14745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Example: roll two fair dice and observe the outcome</a:t>
            </a:r>
          </a:p>
          <a:p>
            <a:pPr>
              <a:buFont typeface="Wingdings" pitchFamily="2" charset="2"/>
              <a:buNone/>
            </a:pPr>
            <a:r>
              <a:rPr lang="en-US" altLang="en-US" dirty="0"/>
              <a:t>    Sample space = 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{(</a:t>
            </a:r>
            <a:r>
              <a:rPr lang="en-US" altLang="en-US" i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i,j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| 1 ≤ </a:t>
            </a:r>
            <a:r>
              <a:rPr lang="en-US" altLang="en-US" i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≤ 6, 1 ≤ j ≤ 6}</a:t>
            </a:r>
          </a:p>
          <a:p>
            <a:pPr>
              <a:buFont typeface="Wingdings" pitchFamily="2" charset="2"/>
              <a:buNone/>
            </a:pPr>
            <a:r>
              <a:rPr lang="en-US" altLang="en-US" dirty="0"/>
              <a:t>     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altLang="en-US" dirty="0"/>
              <a:t>: integer from the first die</a:t>
            </a:r>
          </a:p>
          <a:p>
            <a:pPr>
              <a:buFont typeface="Wingdings" pitchFamily="2" charset="2"/>
              <a:buNone/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j</a:t>
            </a:r>
            <a:r>
              <a:rPr lang="en-US" altLang="en-US" dirty="0"/>
              <a:t>: integer from the second die</a:t>
            </a:r>
          </a:p>
          <a:p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880550-6299-4AE6-A93E-5C07A3828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397958"/>
              </p:ext>
            </p:extLst>
          </p:nvPr>
        </p:nvGraphicFramePr>
        <p:xfrm>
          <a:off x="5536319" y="3786413"/>
          <a:ext cx="2400300" cy="1040136"/>
        </p:xfrm>
        <a:graphic>
          <a:graphicData uri="http://schemas.openxmlformats.org/drawingml/2006/table">
            <a:tbl>
              <a:tblPr/>
              <a:tblGrid>
                <a:gridCol w="40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67164">
                <a:tc>
                  <a:txBody>
                    <a:bodyPr/>
                    <a:lstStyle/>
                    <a:p>
                      <a:r>
                        <a:rPr lang="en-CA" sz="800" dirty="0"/>
                        <a:t>(1,1)</a:t>
                      </a:r>
                    </a:p>
                  </a:txBody>
                  <a:tcPr marL="51435" marR="51435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800"/>
                        <a:t>(1,2)</a:t>
                      </a:r>
                    </a:p>
                  </a:txBody>
                  <a:tcPr marL="51435" marR="51435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800"/>
                        <a:t>(1,3)</a:t>
                      </a:r>
                    </a:p>
                  </a:txBody>
                  <a:tcPr marL="51435" marR="51435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800"/>
                        <a:t>(1,4)</a:t>
                      </a:r>
                    </a:p>
                  </a:txBody>
                  <a:tcPr marL="51435" marR="51435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800"/>
                        <a:t>(1,5)</a:t>
                      </a:r>
                    </a:p>
                  </a:txBody>
                  <a:tcPr marL="51435" marR="51435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800"/>
                        <a:t>(1,6)</a:t>
                      </a:r>
                    </a:p>
                  </a:txBody>
                  <a:tcPr marL="51435" marR="51435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r>
                        <a:rPr lang="en-CA" sz="800"/>
                        <a:t>(2,1)</a:t>
                      </a:r>
                    </a:p>
                  </a:txBody>
                  <a:tcPr marL="51435" marR="51435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800"/>
                        <a:t>(2,2)</a:t>
                      </a:r>
                    </a:p>
                  </a:txBody>
                  <a:tcPr marL="51435" marR="51435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800" dirty="0"/>
                        <a:t>(2,3)</a:t>
                      </a:r>
                    </a:p>
                  </a:txBody>
                  <a:tcPr marL="51435" marR="51435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800"/>
                        <a:t>(2,4)</a:t>
                      </a:r>
                    </a:p>
                  </a:txBody>
                  <a:tcPr marL="51435" marR="51435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800"/>
                        <a:t>(2,5)</a:t>
                      </a:r>
                    </a:p>
                  </a:txBody>
                  <a:tcPr marL="51435" marR="51435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800"/>
                        <a:t>(2,6)</a:t>
                      </a:r>
                    </a:p>
                  </a:txBody>
                  <a:tcPr marL="51435" marR="51435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r>
                        <a:rPr lang="en-CA" sz="800"/>
                        <a:t>(3,1)</a:t>
                      </a:r>
                    </a:p>
                  </a:txBody>
                  <a:tcPr marL="51435" marR="51435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800"/>
                        <a:t>(3,2)</a:t>
                      </a:r>
                    </a:p>
                  </a:txBody>
                  <a:tcPr marL="51435" marR="51435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800" dirty="0"/>
                        <a:t>(3,3)</a:t>
                      </a:r>
                    </a:p>
                  </a:txBody>
                  <a:tcPr marL="51435" marR="51435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800"/>
                        <a:t>(3,4)</a:t>
                      </a:r>
                    </a:p>
                  </a:txBody>
                  <a:tcPr marL="51435" marR="51435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800"/>
                        <a:t>(3,5)</a:t>
                      </a:r>
                    </a:p>
                  </a:txBody>
                  <a:tcPr marL="51435" marR="51435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800"/>
                        <a:t>(3,6)</a:t>
                      </a:r>
                    </a:p>
                  </a:txBody>
                  <a:tcPr marL="51435" marR="51435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r>
                        <a:rPr lang="en-CA" sz="800"/>
                        <a:t>(4,1)</a:t>
                      </a:r>
                    </a:p>
                  </a:txBody>
                  <a:tcPr marL="51435" marR="51435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800"/>
                        <a:t>(4,2)</a:t>
                      </a:r>
                    </a:p>
                  </a:txBody>
                  <a:tcPr marL="51435" marR="51435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800"/>
                        <a:t>(4,3)</a:t>
                      </a:r>
                    </a:p>
                  </a:txBody>
                  <a:tcPr marL="51435" marR="51435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800" dirty="0"/>
                        <a:t>(4,4)</a:t>
                      </a:r>
                    </a:p>
                  </a:txBody>
                  <a:tcPr marL="51435" marR="51435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800"/>
                        <a:t>(4,5)</a:t>
                      </a:r>
                    </a:p>
                  </a:txBody>
                  <a:tcPr marL="51435" marR="51435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800"/>
                        <a:t>(4,6)</a:t>
                      </a:r>
                    </a:p>
                  </a:txBody>
                  <a:tcPr marL="51435" marR="51435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r>
                        <a:rPr lang="en-CA" sz="800"/>
                        <a:t>(5,1)</a:t>
                      </a:r>
                    </a:p>
                  </a:txBody>
                  <a:tcPr marL="51435" marR="51435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800"/>
                        <a:t>(5,2)</a:t>
                      </a:r>
                    </a:p>
                  </a:txBody>
                  <a:tcPr marL="51435" marR="51435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800"/>
                        <a:t>(5,3)</a:t>
                      </a:r>
                    </a:p>
                  </a:txBody>
                  <a:tcPr marL="51435" marR="51435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800" dirty="0"/>
                        <a:t>(5,4)</a:t>
                      </a:r>
                    </a:p>
                  </a:txBody>
                  <a:tcPr marL="51435" marR="51435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800"/>
                        <a:t>(5,5)</a:t>
                      </a:r>
                    </a:p>
                  </a:txBody>
                  <a:tcPr marL="51435" marR="51435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800"/>
                        <a:t>(5,6)</a:t>
                      </a:r>
                    </a:p>
                  </a:txBody>
                  <a:tcPr marL="51435" marR="51435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r>
                        <a:rPr lang="en-CA" sz="800"/>
                        <a:t>(6,1)</a:t>
                      </a:r>
                    </a:p>
                  </a:txBody>
                  <a:tcPr marL="51435" marR="51435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800"/>
                        <a:t>(6,2)</a:t>
                      </a:r>
                    </a:p>
                  </a:txBody>
                  <a:tcPr marL="51435" marR="51435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800"/>
                        <a:t>(6,3)</a:t>
                      </a:r>
                    </a:p>
                  </a:txBody>
                  <a:tcPr marL="51435" marR="51435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800"/>
                        <a:t>(6,4)</a:t>
                      </a:r>
                    </a:p>
                  </a:txBody>
                  <a:tcPr marL="51435" marR="51435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800"/>
                        <a:t>(6,5)</a:t>
                      </a:r>
                    </a:p>
                  </a:txBody>
                  <a:tcPr marL="51435" marR="51435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800" dirty="0"/>
                        <a:t>(6,6)</a:t>
                      </a:r>
                    </a:p>
                  </a:txBody>
                  <a:tcPr marL="51435" marR="51435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174456" y="5085707"/>
            <a:ext cx="112402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Possible outcomes</a:t>
            </a:r>
            <a:endParaRPr lang="en-CA" sz="1013" dirty="0"/>
          </a:p>
        </p:txBody>
      </p:sp>
    </p:spTree>
    <p:extLst>
      <p:ext uri="{BB962C8B-B14F-4D97-AF65-F5344CB8AC3E}">
        <p14:creationId xmlns:p14="http://schemas.microsoft.com/office/powerpoint/2010/main" val="1019364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altLang="en-US" dirty="0"/>
                  <a:t>Random variable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en-US" dirty="0"/>
                  <a:t>: sum of the two faces of the dice</a:t>
                </a:r>
                <a:endParaRPr lang="en-US" altLang="en-US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>
                  <a:buNone/>
                </a:pPr>
                <a:r>
                  <a:rPr lang="en-US" altLang="en-US" dirty="0">
                    <a:latin typeface="Times New Roman" pitchFamily="18" charset="0"/>
                    <a:cs typeface="Times New Roman" pitchFamily="18" charset="0"/>
                  </a:rPr>
                  <a:t>                                        </a:t>
                </a:r>
                <a:r>
                  <a:rPr lang="en-US" altLang="en-US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X(</a:t>
                </a:r>
                <a:r>
                  <a:rPr lang="en-US" altLang="en-US" i="1" dirty="0" err="1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i,j</a:t>
                </a:r>
                <a:r>
                  <a:rPr lang="en-US" altLang="en-US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) = </a:t>
                </a:r>
                <a:r>
                  <a:rPr lang="en-US" altLang="en-US" i="1" dirty="0" err="1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i+j</a:t>
                </a:r>
                <a:endParaRPr lang="en-US" altLang="en-US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i="1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ℙ</m:t>
                    </m:r>
                  </m:oMath>
                </a14:m>
                <a:r>
                  <a:rPr lang="en-US" altLang="en-US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(X = 12) =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ℙ</m:t>
                    </m:r>
                  </m:oMath>
                </a14:m>
                <a:r>
                  <a:rPr lang="en-US" altLang="en-US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( (6,6) ) = 1/36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i="1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ℙ</m:t>
                    </m:r>
                  </m:oMath>
                </a14:m>
                <a:r>
                  <a:rPr lang="en-US" altLang="en-US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(X = 10) =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ℙ</m:t>
                    </m:r>
                  </m:oMath>
                </a14:m>
                <a:r>
                  <a:rPr lang="en-US" altLang="en-US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( (5,5), (4,6), (6,4) ) = 3/36</a:t>
                </a:r>
              </a:p>
              <a:p>
                <a:endParaRPr lang="en-US" altLang="en-US" dirty="0"/>
              </a:p>
              <a:p>
                <a:r>
                  <a:rPr lang="en-US" altLang="en-US" dirty="0"/>
                  <a:t>Random variable </a:t>
                </a:r>
                <a:r>
                  <a:rPr lang="en-US" altLang="en-US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Y</a:t>
                </a:r>
                <a:r>
                  <a:rPr lang="en-US" altLang="en-US" dirty="0"/>
                  <a:t>: value of the first die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i="1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ℙ</m:t>
                    </m:r>
                  </m:oMath>
                </a14:m>
                <a:r>
                  <a:rPr lang="en-US" altLang="en-US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(Y = 1) = 1/6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i="1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ℙ</m:t>
                    </m:r>
                  </m:oMath>
                </a14:m>
                <a:r>
                  <a:rPr lang="en-US" altLang="en-US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( Y = </a:t>
                </a:r>
                <a:r>
                  <a:rPr lang="en-US" altLang="en-US" i="1" dirty="0" err="1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i</a:t>
                </a:r>
                <a:r>
                  <a:rPr lang="en-US" altLang="en-US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) = 1/6</a:t>
                </a:r>
                <a:r>
                  <a:rPr lang="en-US" altLang="en-US" dirty="0"/>
                  <a:t>,      </a:t>
                </a:r>
                <a:r>
                  <a:rPr lang="en-US" altLang="en-US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1 ≤ </a:t>
                </a:r>
                <a:r>
                  <a:rPr lang="en-US" altLang="en-US" i="1" dirty="0" err="1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i</a:t>
                </a:r>
                <a:r>
                  <a:rPr lang="en-US" altLang="en-US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≤ 6</a:t>
                </a:r>
                <a:endParaRPr lang="en-US" altLang="en-US" dirty="0"/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45" t="-31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C850BF-7590-476B-8BC7-E02DF7A17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84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ea typeface="Arial Unicode MS" pitchFamily="34" charset="-128"/>
                <a:cs typeface="Arial Unicode MS" pitchFamily="34" charset="-128"/>
              </a:rPr>
              <a:t>Probability Mass Function (PMF)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0530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371684" y="2590823"/>
                <a:ext cx="6798734" cy="335184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X</a:t>
                </a:r>
                <a:r>
                  <a:rPr lang="en-US" altLang="zh-CN" dirty="0">
                    <a:ea typeface="Arial Unicode MS" pitchFamily="34" charset="-128"/>
                    <a:cs typeface="Times New Roman" pitchFamily="18" charset="0"/>
                  </a:rPr>
                  <a:t>: </a:t>
                </a:r>
                <a:r>
                  <a:rPr lang="en-US" altLang="zh-CN" dirty="0">
                    <a:solidFill>
                      <a:srgbClr val="FF0000"/>
                    </a:solidFill>
                    <a:ea typeface="Arial Unicode MS" pitchFamily="34" charset="-128"/>
                    <a:cs typeface="Times New Roman" pitchFamily="18" charset="0"/>
                  </a:rPr>
                  <a:t>discrete</a:t>
                </a:r>
                <a:r>
                  <a:rPr lang="en-US" altLang="zh-CN" dirty="0">
                    <a:ea typeface="Arial Unicode MS" pitchFamily="34" charset="-128"/>
                    <a:cs typeface="Times New Roman" pitchFamily="18" charset="0"/>
                  </a:rPr>
                  <a:t> random variable</a:t>
                </a:r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Arial Unicode MS" pitchFamily="34" charset="-128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Arial Unicode MS" pitchFamily="34" charset="-128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ea typeface="Arial Unicode MS" pitchFamily="34" charset="-128"/>
                    <a:cs typeface="Times New Roman" pitchFamily="18" charset="0"/>
                  </a:rPr>
                  <a:t>: probability mass function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Arial Unicode MS" pitchFamily="34" charset="-128"/>
                        <a:cs typeface="Times New Roman" pitchFamily="18" charset="0"/>
                      </a:rPr>
                      <m:t>𝑋</m:t>
                    </m:r>
                  </m:oMath>
                </a14:m>
                <a:r>
                  <a:rPr lang="en-US" altLang="zh-CN" dirty="0">
                    <a:ea typeface="Arial Unicode MS" pitchFamily="34" charset="-128"/>
                    <a:cs typeface="Times New Roman" pitchFamily="18" charset="0"/>
                  </a:rPr>
                  <a:t>, where</a:t>
                </a:r>
              </a:p>
              <a:p>
                <a:endParaRPr lang="en-US" altLang="zh-CN" dirty="0">
                  <a:ea typeface="Arial Unicode MS" pitchFamily="34" charset="-128"/>
                  <a:cs typeface="Times New Roman" pitchFamily="18" charset="0"/>
                </a:endParaRPr>
              </a:p>
              <a:p>
                <a:pPr>
                  <a:buFont typeface="Wingdings" pitchFamily="2" charset="2"/>
                  <a:buNone/>
                </a:pPr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𝑝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Arial Unicode MS" pitchFamily="34" charset="-128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Arial Unicode MS" pitchFamily="34" charset="-128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Arial Unicode MS" pitchFamily="34" charset="-128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  <a:ea typeface="Arial Unicode MS" pitchFamily="34" charset="-128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ℙ</m:t>
                    </m:r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⁡(</m:t>
                    </m:r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𝑋</m:t>
                    </m:r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Arial Unicode MS" pitchFamily="34" charset="-128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Arial Unicode MS" pitchFamily="34" charset="-128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altLang="zh-CN" i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  <a:p>
                <a:pPr>
                  <a:buFont typeface="Wingdings" pitchFamily="2" charset="2"/>
                  <a:buNone/>
                </a:pPr>
                <a:endParaRPr lang="en-US" altLang="zh-CN" i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  <a:p>
                <a:r>
                  <a:rPr lang="en-US" altLang="zh-CN" dirty="0">
                    <a:solidFill>
                      <a:srgbClr val="FF0000"/>
                    </a:solidFill>
                    <a:ea typeface="Arial Unicode MS" pitchFamily="34" charset="-128"/>
                    <a:cs typeface="Times New Roman" pitchFamily="18" charset="0"/>
                  </a:rPr>
                  <a:t>Properties:</a:t>
                </a:r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 </a:t>
                </a:r>
              </a:p>
              <a:p>
                <a:pPr marL="257175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  <a:ea typeface="Arial Unicode MS" pitchFamily="34" charset="-128"/>
                          <a:cs typeface="Times New Roman" pitchFamily="18" charset="0"/>
                        </a:rPr>
                        <m:t>0≤</m:t>
                      </m:r>
                      <m:r>
                        <a:rPr lang="en-US" altLang="zh-CN" b="0" i="1" smtClean="0">
                          <a:latin typeface="Cambria Math"/>
                          <a:ea typeface="Arial Unicode MS" pitchFamily="34" charset="-128"/>
                          <a:cs typeface="Times New Roman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Arial Unicode MS" pitchFamily="34" charset="-128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  <a:ea typeface="Arial Unicode MS" pitchFamily="34" charset="-128"/>
                                  <a:cs typeface="Times New Roman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/>
                          <a:ea typeface="Arial Unicode MS" pitchFamily="34" charset="-128"/>
                          <a:cs typeface="Times New Roman" pitchFamily="18" charset="0"/>
                        </a:rPr>
                        <m:t>≤1</m:t>
                      </m:r>
                    </m:oMath>
                  </m:oMathPara>
                </a14:m>
                <a:br>
                  <a:rPr lang="en-US" altLang="zh-CN" b="0" i="1" dirty="0">
                    <a:latin typeface="Cambria Math"/>
                    <a:ea typeface="Arial Unicode MS" pitchFamily="34" charset="-128"/>
                    <a:cs typeface="Times New Roman" pitchFamily="18" charset="0"/>
                  </a:rPr>
                </a:br>
                <a:endParaRPr lang="en-US" altLang="zh-CN" b="0" i="1" dirty="0">
                  <a:latin typeface="Cambria Math"/>
                  <a:ea typeface="Arial Unicode MS" pitchFamily="34" charset="-128"/>
                  <a:cs typeface="Times New Roman" pitchFamily="18" charset="0"/>
                </a:endParaRPr>
              </a:p>
              <a:p>
                <a:pPr marL="257175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Arial Unicode MS" pitchFamily="34" charset="-128"/>
                              <a:cs typeface="Times New Roman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  <a:ea typeface="Arial Unicode MS" pitchFamily="34" charset="-128"/>
                                  <a:cs typeface="Times New Roman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altLang="zh-CN" b="0" i="1" smtClean="0">
                              <a:latin typeface="Cambria Math"/>
                              <a:ea typeface="Arial Unicode MS" pitchFamily="34" charset="-128"/>
                              <a:cs typeface="Times New Roman" pitchFamily="18" charset="0"/>
                            </a:rPr>
                            <m:t>𝑝</m:t>
                          </m:r>
                          <m:r>
                            <a:rPr lang="en-US" altLang="zh-CN" b="0" i="1" smtClean="0">
                              <a:latin typeface="Cambria Math"/>
                              <a:ea typeface="Arial Unicode MS" pitchFamily="34" charset="-128"/>
                              <a:cs typeface="Times New Roman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  <a:ea typeface="Arial Unicode MS" pitchFamily="34" charset="-128"/>
                                  <a:cs typeface="Times New Roman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/>
                              <a:ea typeface="Arial Unicode MS" pitchFamily="34" charset="-128"/>
                              <a:cs typeface="Times New Roman" pitchFamily="18" charset="0"/>
                            </a:rPr>
                            <m:t>)</m:t>
                          </m:r>
                        </m:e>
                      </m:nary>
                      <m:r>
                        <a:rPr lang="en-US" altLang="zh-CN" b="0" i="1" smtClean="0">
                          <a:latin typeface="Cambria Math"/>
                          <a:ea typeface="Arial Unicode MS" pitchFamily="34" charset="-128"/>
                          <a:cs typeface="Times New Roman" pitchFamily="18" charset="0"/>
                        </a:rPr>
                        <m:t>=1</m:t>
                      </m:r>
                    </m:oMath>
                  </m:oMathPara>
                </a14:m>
                <a:endParaRPr lang="en-US" altLang="zh-CN" i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053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84" y="2590823"/>
                <a:ext cx="6798734" cy="3351840"/>
              </a:xfrm>
              <a:blipFill>
                <a:blip r:embed="rId3"/>
                <a:stretch>
                  <a:fillRect l="-1076" t="-34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15737E-6575-4447-A599-9A0D4BEDC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7627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PMF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/>
              <p:cNvSpPr>
                <a:spLocks noGrp="1"/>
              </p:cNvSpPr>
              <p:nvPr>
                <p:ph idx="1"/>
              </p:nvPr>
            </p:nvSpPr>
            <p:spPr>
              <a:xfrm>
                <a:off x="990694" y="2590822"/>
                <a:ext cx="3457492" cy="3351841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Font typeface="Wingdings" panose="05000000000000000000" pitchFamily="2" charset="2"/>
                  <a:buChar char="n"/>
                </a:pPr>
                <a:r>
                  <a:rPr lang="en-US" altLang="zh-CN" sz="1700" kern="0" dirty="0">
                    <a:solidFill>
                      <a:schemeClr val="tx1"/>
                    </a:solidFill>
                    <a:latin typeface="Microsoft Sans Serif" pitchFamily="34" charset="0"/>
                    <a:ea typeface="Arial Unicode MS" pitchFamily="34" charset="-128"/>
                    <a:cs typeface="Times New Roman" pitchFamily="18" charset="0"/>
                  </a:rPr>
                  <a:t>Number of heads in tossing three coins</a:t>
                </a:r>
              </a:p>
              <a:p>
                <a:endParaRPr lang="en-US" altLang="zh-CN" dirty="0">
                  <a:ea typeface="Arial Unicode MS" pitchFamily="34" charset="-128"/>
                  <a:cs typeface="Times New Roman" pitchFamily="18" charset="0"/>
                </a:endParaRPr>
              </a:p>
              <a:p>
                <a:endParaRPr lang="en-US" altLang="zh-CN" dirty="0">
                  <a:ea typeface="Arial Unicode MS" pitchFamily="34" charset="-128"/>
                  <a:cs typeface="Times New Roman" pitchFamily="18" charset="0"/>
                </a:endParaRPr>
              </a:p>
              <a:p>
                <a:endParaRPr lang="en-US" altLang="zh-CN" dirty="0">
                  <a:ea typeface="Arial Unicode MS" pitchFamily="34" charset="-128"/>
                  <a:cs typeface="Times New Roman" pitchFamily="18" charset="0"/>
                </a:endParaRPr>
              </a:p>
              <a:p>
                <a:endParaRPr lang="en-US" altLang="zh-CN" dirty="0">
                  <a:ea typeface="Arial Unicode MS" pitchFamily="34" charset="-128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altLang="zh-CN" dirty="0">
                  <a:ea typeface="Arial Unicode MS" pitchFamily="34" charset="-128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zh-CN" sz="1125" i="1">
                              <a:latin typeface="Cambria Math" panose="02040503050406030204" pitchFamily="18" charset="0"/>
                              <a:ea typeface="Arial Unicode MS" pitchFamily="34" charset="-128"/>
                              <a:cs typeface="Times New Roman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CN" sz="1125" i="1"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125" i="1"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1125" i="1">
                                  <a:latin typeface="Cambria Math"/>
                                  <a:ea typeface="Arial Unicode MS" pitchFamily="34" charset="-128"/>
                                  <a:cs typeface="Times New Roman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altLang="zh-CN" sz="1125" i="1">
                              <a:latin typeface="Cambria Math"/>
                              <a:ea typeface="Arial Unicode MS" pitchFamily="34" charset="-128"/>
                              <a:cs typeface="Times New Roman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CN" sz="1125" i="1"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1125" i="1"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125" i="1"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1125" i="1">
                                      <a:latin typeface="Cambria Math"/>
                                      <a:ea typeface="Arial Unicode MS" pitchFamily="34" charset="-128"/>
                                      <a:cs typeface="Times New Roman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sz="1125" i="1">
                              <a:latin typeface="Cambria Math"/>
                              <a:ea typeface="Arial Unicode MS" pitchFamily="34" charset="-128"/>
                              <a:cs typeface="Times New Roman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CN" sz="1125" i="1"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125" i="1">
                                  <a:latin typeface="Cambria Math"/>
                                  <a:ea typeface="Arial Unicode MS" pitchFamily="34" charset="-128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1125" i="1">
                                  <a:latin typeface="Cambria Math"/>
                                  <a:ea typeface="Arial Unicode MS" pitchFamily="34" charset="-128"/>
                                  <a:cs typeface="Times New Roman" pitchFamily="18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en-US" altLang="zh-CN" sz="1125" i="1">
                              <a:latin typeface="Cambria Math"/>
                              <a:ea typeface="Arial Unicode MS" pitchFamily="34" charset="-128"/>
                              <a:cs typeface="Times New Roman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CN" sz="1125" i="1"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125" i="1">
                                  <a:latin typeface="Cambria Math"/>
                                  <a:ea typeface="Arial Unicode MS" pitchFamily="34" charset="-128"/>
                                  <a:cs typeface="Times New Roman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zh-CN" sz="1125" i="1">
                                  <a:latin typeface="Cambria Math"/>
                                  <a:ea typeface="Arial Unicode MS" pitchFamily="34" charset="-128"/>
                                  <a:cs typeface="Times New Roman" pitchFamily="18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en-US" altLang="zh-CN" sz="1125" i="1">
                              <a:latin typeface="Cambria Math"/>
                              <a:ea typeface="Arial Unicode MS" pitchFamily="34" charset="-128"/>
                              <a:cs typeface="Times New Roman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CN" sz="1125" i="1"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125" i="1">
                                  <a:latin typeface="Cambria Math"/>
                                  <a:ea typeface="Arial Unicode MS" pitchFamily="34" charset="-128"/>
                                  <a:cs typeface="Times New Roman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zh-CN" sz="1125" i="1">
                                  <a:latin typeface="Cambria Math"/>
                                  <a:ea typeface="Arial Unicode MS" pitchFamily="34" charset="-128"/>
                                  <a:cs typeface="Times New Roman" pitchFamily="18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en-US" altLang="zh-CN" sz="1125" i="1">
                              <a:latin typeface="Cambria Math"/>
                              <a:ea typeface="Arial Unicode MS" pitchFamily="34" charset="-128"/>
                              <a:cs typeface="Times New Roman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CN" sz="1125" i="1"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125" i="1">
                                  <a:latin typeface="Cambria Math"/>
                                  <a:ea typeface="Arial Unicode MS" pitchFamily="34" charset="-128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1125" i="1">
                                  <a:latin typeface="Cambria Math"/>
                                  <a:ea typeface="Arial Unicode MS" pitchFamily="34" charset="-128"/>
                                  <a:cs typeface="Times New Roman" pitchFamily="18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en-US" altLang="zh-CN" sz="1125" i="1">
                              <a:latin typeface="Cambria Math"/>
                              <a:ea typeface="Arial Unicode MS" pitchFamily="34" charset="-128"/>
                              <a:cs typeface="Times New Roman" pitchFamily="18" charset="0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n-US" altLang="zh-CN" sz="1125" dirty="0">
                  <a:ea typeface="Arial Unicode MS" pitchFamily="34" charset="-128"/>
                  <a:cs typeface="Times New Roman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1" name="Content Placehold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0694" y="2590822"/>
                <a:ext cx="3457492" cy="3351841"/>
              </a:xfrm>
              <a:blipFill>
                <a:blip r:embed="rId2"/>
                <a:stretch>
                  <a:fillRect l="-1235" t="-1455" r="-2293" b="-17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9A0F85-7F82-4EEE-BD82-5584DF289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9962212"/>
                  </p:ext>
                </p:extLst>
              </p:nvPr>
            </p:nvGraphicFramePr>
            <p:xfrm>
              <a:off x="1828872" y="3429000"/>
              <a:ext cx="2285940" cy="1752555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05567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3026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5051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b="1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1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200" b="1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i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51435" marR="51435" marT="25718" marB="25718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1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𝒑</m:t>
                                </m:r>
                                <m:r>
                                  <a:rPr lang="en-US" sz="1200" b="1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1200" b="1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1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200" b="1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sz="1200" b="1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200" i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50511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0</a:t>
                          </a:r>
                        </a:p>
                      </a:txBody>
                      <a:tcPr marL="51435" marR="51435" marT="25718" marB="25718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1/8</a:t>
                          </a: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50511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1</a:t>
                          </a:r>
                        </a:p>
                      </a:txBody>
                      <a:tcPr marL="51435" marR="51435" marT="25718" marB="25718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3/8</a:t>
                          </a: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50511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2</a:t>
                          </a:r>
                        </a:p>
                      </a:txBody>
                      <a:tcPr marL="51435" marR="51435" marT="25718" marB="25718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3/8</a:t>
                          </a: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50511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3</a:t>
                          </a:r>
                        </a:p>
                      </a:txBody>
                      <a:tcPr marL="51435" marR="51435" marT="25718" marB="25718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1/8</a:t>
                          </a: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9962212"/>
                  </p:ext>
                </p:extLst>
              </p:nvPr>
            </p:nvGraphicFramePr>
            <p:xfrm>
              <a:off x="1828872" y="3429000"/>
              <a:ext cx="2285940" cy="1752555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05567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3026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5051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1435" marR="51435" marT="25718" marB="25718">
                        <a:blipFill>
                          <a:blip r:embed="rId3"/>
                          <a:stretch>
                            <a:fillRect l="-1149" t="-1724" r="-118391" b="-40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1435" marR="51435" marT="25718" marB="25718">
                        <a:blipFill>
                          <a:blip r:embed="rId3"/>
                          <a:stretch>
                            <a:fillRect l="-87129" t="-1724" r="-1980" b="-4017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50511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0</a:t>
                          </a:r>
                        </a:p>
                      </a:txBody>
                      <a:tcPr marL="51435" marR="51435" marT="25718" marB="25718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1/8</a:t>
                          </a: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50511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1</a:t>
                          </a:r>
                        </a:p>
                      </a:txBody>
                      <a:tcPr marL="51435" marR="51435" marT="25718" marB="25718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3/8</a:t>
                          </a: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50511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2</a:t>
                          </a:r>
                        </a:p>
                      </a:txBody>
                      <a:tcPr marL="51435" marR="51435" marT="25718" marB="25718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3/8</a:t>
                          </a: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50511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3</a:t>
                          </a:r>
                        </a:p>
                      </a:txBody>
                      <a:tcPr marL="51435" marR="51435" marT="25718" marB="25718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1/8</a:t>
                          </a:r>
                        </a:p>
                      </a:txBody>
                      <a:tcPr marL="51435" marR="51435" marT="25718" marB="25718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10"/>
              <p:cNvSpPr txBox="1">
                <a:spLocks/>
              </p:cNvSpPr>
              <p:nvPr/>
            </p:nvSpPr>
            <p:spPr bwMode="auto">
              <a:xfrm>
                <a:off x="4599045" y="2604006"/>
                <a:ext cx="3457492" cy="34157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SzPct val="80000"/>
                  <a:buFont typeface="Wingdings" pitchFamily="2" charset="2"/>
                  <a:buChar char=""/>
                  <a:defRPr sz="2800">
                    <a:solidFill>
                      <a:schemeClr val="tx1"/>
                    </a:solidFill>
                    <a:latin typeface="Microsoft Sans Serif" pitchFamily="34" charset="0"/>
                    <a:ea typeface="+mn-ea"/>
                    <a:cs typeface="Microsoft Sans Serif" pitchFamily="34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Font typeface="Wingdings" pitchFamily="2" charset="2"/>
                  <a:buChar char="§"/>
                  <a:defRPr sz="2400">
                    <a:solidFill>
                      <a:srgbClr val="000099"/>
                    </a:solidFill>
                    <a:latin typeface="Microsoft Sans Serif" pitchFamily="34" charset="0"/>
                    <a:ea typeface="+mn-ea"/>
                    <a:cs typeface="Microsoft Sans Serif" pitchFamily="34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SzPct val="125000"/>
                  <a:buChar char="•"/>
                  <a:defRPr sz="2000">
                    <a:solidFill>
                      <a:schemeClr val="tx1"/>
                    </a:solidFill>
                    <a:latin typeface="Microsoft Sans Serif" pitchFamily="34" charset="0"/>
                    <a:ea typeface="+mn-ea"/>
                    <a:cs typeface="Microsoft Sans Serif" pitchFamily="34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Microsoft Sans Serif" pitchFamily="34" charset="0"/>
                    <a:ea typeface="+mn-ea"/>
                    <a:cs typeface="Microsoft Sans Serif" pitchFamily="34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Microsoft Sans Serif" pitchFamily="34" charset="0"/>
                    <a:ea typeface="+mn-ea"/>
                    <a:cs typeface="Microsoft Sans Serif" pitchFamily="34" charset="0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1575" kern="0" dirty="0">
                    <a:ea typeface="Arial Unicode MS" pitchFamily="34" charset="-128"/>
                    <a:cs typeface="Times New Roman" pitchFamily="18" charset="0"/>
                  </a:rPr>
                  <a:t>Number rolled in rolling a fair die</a:t>
                </a:r>
              </a:p>
              <a:p>
                <a:endParaRPr lang="en-US" altLang="zh-CN" sz="1575" kern="0" dirty="0">
                  <a:ea typeface="Arial Unicode MS" pitchFamily="34" charset="-128"/>
                  <a:cs typeface="Times New Roman" pitchFamily="18" charset="0"/>
                </a:endParaRPr>
              </a:p>
              <a:p>
                <a:endParaRPr lang="en-US" altLang="zh-CN" sz="1575" kern="0" dirty="0">
                  <a:ea typeface="Arial Unicode MS" pitchFamily="34" charset="-128"/>
                  <a:cs typeface="Times New Roman" pitchFamily="18" charset="0"/>
                </a:endParaRPr>
              </a:p>
              <a:p>
                <a:endParaRPr lang="en-US" altLang="zh-CN" sz="1575" kern="0" dirty="0">
                  <a:ea typeface="Arial Unicode MS" pitchFamily="34" charset="-128"/>
                  <a:cs typeface="Times New Roman" pitchFamily="18" charset="0"/>
                </a:endParaRPr>
              </a:p>
              <a:p>
                <a:endParaRPr lang="en-US" altLang="zh-CN" sz="1575" kern="0" dirty="0">
                  <a:ea typeface="Arial Unicode MS" pitchFamily="34" charset="-128"/>
                  <a:cs typeface="Times New Roman" pitchFamily="18" charset="0"/>
                </a:endParaRPr>
              </a:p>
              <a:p>
                <a:endParaRPr lang="en-US" altLang="zh-CN" sz="1575" kern="0" dirty="0">
                  <a:ea typeface="Arial Unicode MS" pitchFamily="34" charset="-128"/>
                  <a:cs typeface="Times New Roman" pitchFamily="18" charset="0"/>
                </a:endParaRPr>
              </a:p>
              <a:p>
                <a:endParaRPr lang="en-US" altLang="zh-CN" sz="1575" kern="0" dirty="0">
                  <a:ea typeface="Arial Unicode MS" pitchFamily="34" charset="-128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zh-CN" sz="1125" i="1">
                              <a:latin typeface="Cambria Math" panose="02040503050406030204" pitchFamily="18" charset="0"/>
                              <a:ea typeface="Arial Unicode MS" pitchFamily="34" charset="-128"/>
                              <a:cs typeface="Times New Roman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CN" sz="1125" i="1"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125" i="1"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1125" i="1">
                                  <a:latin typeface="Cambria Math"/>
                                  <a:ea typeface="Arial Unicode MS" pitchFamily="34" charset="-128"/>
                                  <a:cs typeface="Times New Roman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altLang="zh-CN" sz="1125" i="1">
                              <a:latin typeface="Cambria Math"/>
                              <a:ea typeface="Arial Unicode MS" pitchFamily="34" charset="-128"/>
                              <a:cs typeface="Times New Roman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CN" sz="1125" i="1"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1125" i="1"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125" i="1"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1125" i="1">
                                      <a:latin typeface="Cambria Math"/>
                                      <a:ea typeface="Arial Unicode MS" pitchFamily="34" charset="-128"/>
                                      <a:cs typeface="Times New Roman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sz="1125" i="1">
                              <a:latin typeface="Cambria Math"/>
                              <a:ea typeface="Arial Unicode MS" pitchFamily="34" charset="-128"/>
                              <a:cs typeface="Times New Roman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CN" sz="1125" i="1"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125" i="1">
                                  <a:latin typeface="Cambria Math"/>
                                  <a:ea typeface="Arial Unicode MS" pitchFamily="34" charset="-128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1125" i="1">
                                  <a:latin typeface="Cambria Math"/>
                                  <a:ea typeface="Arial Unicode MS" pitchFamily="34" charset="-128"/>
                                  <a:cs typeface="Times New Roman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altLang="zh-CN" sz="1125" i="1">
                              <a:latin typeface="Cambria Math"/>
                              <a:ea typeface="Arial Unicode MS" pitchFamily="34" charset="-128"/>
                              <a:cs typeface="Times New Roman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CN" sz="1125" i="1"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125" i="1">
                                  <a:latin typeface="Cambria Math"/>
                                  <a:ea typeface="Arial Unicode MS" pitchFamily="34" charset="-128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1125" i="1">
                                  <a:latin typeface="Cambria Math"/>
                                  <a:ea typeface="Arial Unicode MS" pitchFamily="34" charset="-128"/>
                                  <a:cs typeface="Times New Roman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altLang="zh-CN" sz="1125" i="1">
                              <a:latin typeface="Cambria Math"/>
                              <a:ea typeface="Arial Unicode MS" pitchFamily="34" charset="-128"/>
                              <a:cs typeface="Times New Roman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CN" sz="1125" i="1"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125" i="1">
                                  <a:latin typeface="Cambria Math"/>
                                  <a:ea typeface="Arial Unicode MS" pitchFamily="34" charset="-128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1125" i="1">
                                  <a:latin typeface="Cambria Math"/>
                                  <a:ea typeface="Arial Unicode MS" pitchFamily="34" charset="-128"/>
                                  <a:cs typeface="Times New Roman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altLang="zh-CN" sz="1125" i="1">
                              <a:latin typeface="Cambria Math"/>
                              <a:ea typeface="Arial Unicode MS" pitchFamily="34" charset="-128"/>
                              <a:cs typeface="Times New Roman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CN" sz="1125" i="1"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125" i="1">
                                  <a:latin typeface="Cambria Math"/>
                                  <a:ea typeface="Arial Unicode MS" pitchFamily="34" charset="-128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1125" i="1">
                                  <a:latin typeface="Cambria Math"/>
                                  <a:ea typeface="Arial Unicode MS" pitchFamily="34" charset="-128"/>
                                  <a:cs typeface="Times New Roman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altLang="zh-CN" sz="1125" i="1">
                              <a:latin typeface="Cambria Math"/>
                              <a:ea typeface="Arial Unicode MS" pitchFamily="34" charset="-128"/>
                              <a:cs typeface="Times New Roman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CN" sz="1125" i="1"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125" i="1">
                                  <a:latin typeface="Cambria Math"/>
                                  <a:ea typeface="Arial Unicode MS" pitchFamily="34" charset="-128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1125" i="1">
                                  <a:latin typeface="Cambria Math"/>
                                  <a:ea typeface="Arial Unicode MS" pitchFamily="34" charset="-128"/>
                                  <a:cs typeface="Times New Roman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altLang="zh-CN" sz="1125" i="1">
                              <a:latin typeface="Cambria Math"/>
                              <a:ea typeface="Arial Unicode MS" pitchFamily="34" charset="-128"/>
                              <a:cs typeface="Times New Roman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CN" sz="1125" i="1"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125" i="1">
                                  <a:latin typeface="Cambria Math"/>
                                  <a:ea typeface="Arial Unicode MS" pitchFamily="34" charset="-128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1125" i="1">
                                  <a:latin typeface="Cambria Math"/>
                                  <a:ea typeface="Arial Unicode MS" pitchFamily="34" charset="-128"/>
                                  <a:cs typeface="Times New Roman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altLang="zh-CN" sz="1125" i="1">
                              <a:latin typeface="Cambria Math"/>
                              <a:ea typeface="Arial Unicode MS" pitchFamily="34" charset="-128"/>
                              <a:cs typeface="Times New Roman" pitchFamily="18" charset="0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n-US" altLang="zh-CN" sz="1575" kern="0" dirty="0">
                  <a:ea typeface="Arial Unicode MS" pitchFamily="34" charset="-128"/>
                  <a:cs typeface="Times New Roman" pitchFamily="18" charset="0"/>
                </a:endParaRPr>
              </a:p>
              <a:p>
                <a:endParaRPr lang="en-US" altLang="zh-CN" sz="1575" kern="0" dirty="0">
                  <a:ea typeface="Arial Unicode MS" pitchFamily="34" charset="-128"/>
                  <a:cs typeface="Times New Roman" pitchFamily="18" charset="0"/>
                </a:endParaRPr>
              </a:p>
              <a:p>
                <a:endParaRPr lang="en-US" altLang="zh-CN" sz="1575" kern="0" dirty="0">
                  <a:ea typeface="Arial Unicode MS" pitchFamily="34" charset="-128"/>
                  <a:cs typeface="Times New Roman" pitchFamily="18" charset="0"/>
                </a:endParaRPr>
              </a:p>
              <a:p>
                <a:endParaRPr lang="en-US" altLang="zh-CN" sz="1575" kern="0" dirty="0">
                  <a:ea typeface="Arial Unicode MS" pitchFamily="34" charset="-128"/>
                  <a:cs typeface="Times New Roman" pitchFamily="18" charset="0"/>
                </a:endParaRPr>
              </a:p>
              <a:p>
                <a:endParaRPr lang="en-US" altLang="zh-CN" sz="1575" kern="0" dirty="0">
                  <a:ea typeface="Arial Unicode MS" pitchFamily="34" charset="-128"/>
                  <a:cs typeface="Times New Roman" pitchFamily="18" charset="0"/>
                </a:endParaRPr>
              </a:p>
              <a:p>
                <a:endParaRPr lang="en-US" altLang="zh-CN" sz="1575" kern="0" dirty="0">
                  <a:ea typeface="Arial Unicode MS" pitchFamily="34" charset="-128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Content Placeholder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99045" y="2604006"/>
                <a:ext cx="3457492" cy="3415726"/>
              </a:xfrm>
              <a:prstGeom prst="rect">
                <a:avLst/>
              </a:prstGeom>
              <a:blipFill>
                <a:blip r:embed="rId4"/>
                <a:stretch>
                  <a:fillRect l="-1056" t="-10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 descr="File:Fair dice probability distribution.sv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37" y="3401047"/>
            <a:ext cx="236101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9036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CN" dirty="0">
                <a:ea typeface="Arial Unicode MS" pitchFamily="34" charset="-128"/>
                <a:cs typeface="Arial Unicode MS" pitchFamily="34" charset="-128"/>
              </a:rPr>
              <a:t>Probability Density Function (PDF)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1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066892" y="2490135"/>
                <a:ext cx="7010216" cy="3681993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X</a:t>
                </a:r>
                <a:r>
                  <a:rPr lang="en-US" altLang="zh-CN" dirty="0">
                    <a:ea typeface="Arial Unicode MS" pitchFamily="34" charset="-128"/>
                    <a:cs typeface="Times New Roman" pitchFamily="18" charset="0"/>
                  </a:rPr>
                  <a:t>: </a:t>
                </a:r>
                <a:r>
                  <a:rPr lang="en-US" altLang="zh-CN" dirty="0">
                    <a:solidFill>
                      <a:srgbClr val="FF0000"/>
                    </a:solidFill>
                    <a:ea typeface="Arial Unicode MS" pitchFamily="34" charset="-128"/>
                    <a:cs typeface="Times New Roman" pitchFamily="18" charset="0"/>
                  </a:rPr>
                  <a:t>continuous</a:t>
                </a:r>
                <a:r>
                  <a:rPr lang="en-US" altLang="zh-CN" dirty="0">
                    <a:ea typeface="Arial Unicode MS" pitchFamily="34" charset="-128"/>
                    <a:cs typeface="Times New Roman" pitchFamily="18" charset="0"/>
                  </a:rPr>
                  <a:t> random variable</a:t>
                </a:r>
              </a:p>
              <a:p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f(x)</a:t>
                </a:r>
                <a:r>
                  <a:rPr lang="en-US" altLang="zh-CN" dirty="0">
                    <a:ea typeface="Arial Unicode MS" pitchFamily="34" charset="-128"/>
                    <a:cs typeface="Times New Roman" pitchFamily="18" charset="0"/>
                  </a:rPr>
                  <a:t>: probability density function of </a:t>
                </a:r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X</a:t>
                </a:r>
              </a:p>
              <a:p>
                <a:endParaRPr lang="en-US" altLang="zh-CN" i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  <a:p>
                <a:endParaRPr lang="en-US" altLang="zh-CN" i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  <a:p>
                <a:r>
                  <a:rPr lang="en-US" altLang="zh-CN" dirty="0">
                    <a:solidFill>
                      <a:srgbClr val="FF0000"/>
                    </a:solidFill>
                    <a:ea typeface="Arial Unicode MS" pitchFamily="34" charset="-128"/>
                    <a:cs typeface="Times New Roman" pitchFamily="18" charset="0"/>
                  </a:rPr>
                  <a:t>Note:</a:t>
                </a:r>
                <a:r>
                  <a:rPr lang="en-US" altLang="zh-CN" dirty="0">
                    <a:ea typeface="Arial Unicode MS" pitchFamily="34" charset="-128"/>
                    <a:cs typeface="Times New Roman" pitchFamily="18" charset="0"/>
                  </a:rPr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ℙ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Arial Unicode MS" pitchFamily="34" charset="-128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𝑋</m:t>
                        </m:r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=</m:t>
                        </m:r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=0</m:t>
                    </m:r>
                  </m:oMath>
                </a14:m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 </a:t>
                </a:r>
                <a:r>
                  <a:rPr lang="en-US" altLang="zh-CN" dirty="0">
                    <a:ea typeface="Arial Unicode MS" pitchFamily="34" charset="-128"/>
                    <a:cs typeface="Times New Roman" pitchFamily="18" charset="0"/>
                  </a:rPr>
                  <a:t>!!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Arial Unicode MS" pitchFamily="34" charset="-128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≠</m:t>
                    </m:r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ℙ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Arial Unicode MS" pitchFamily="34" charset="-128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𝑋</m:t>
                        </m:r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=</m:t>
                        </m:r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altLang="zh-CN" b="0" i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ℙ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Arial Unicode MS" pitchFamily="34" charset="-128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≤</m:t>
                        </m:r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𝑋</m:t>
                        </m:r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≤</m:t>
                        </m:r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Δ</m:t>
                        </m:r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≈</m:t>
                    </m:r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Arial Unicode MS" pitchFamily="34" charset="-128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m:rPr>
                        <m:sty m:val="p"/>
                      </m:rPr>
                      <a:rPr lang="en-US" altLang="zh-CN" b="0" i="0" smtClean="0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Δx</m:t>
                    </m:r>
                  </m:oMath>
                </a14:m>
                <a:endParaRPr lang="en-US" altLang="zh-CN" i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  <a:p>
                <a:r>
                  <a:rPr lang="en-US" altLang="zh-CN" dirty="0">
                    <a:ea typeface="Arial Unicode MS" pitchFamily="34" charset="-128"/>
                    <a:cs typeface="Times New Roman" pitchFamily="18" charset="0"/>
                  </a:rPr>
                  <a:t>Properties: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ℙ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𝑎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≤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𝑋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≤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𝑏</m:t>
                        </m:r>
                      </m:e>
                    </m:d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=</m:t>
                    </m:r>
                    <m:nary>
                      <m:naryPr>
                        <m:ctrlPr>
                          <a:rPr lang="en-US" altLang="zh-CN" i="1">
                            <a:latin typeface="Cambria Math" panose="02040503050406030204" pitchFamily="18" charset="0"/>
                            <a:ea typeface="Arial Unicode MS" pitchFamily="34" charset="-128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𝑎</m:t>
                        </m:r>
                      </m:sub>
                      <m:sup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𝑏</m:t>
                        </m:r>
                      </m:sup>
                      <m:e>
                        <m:r>
                          <a:rPr lang="en-US" altLang="zh-CN" i="1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Arial Unicode MS" pitchFamily="34" charset="-128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/>
                                <a:ea typeface="Arial Unicode MS" pitchFamily="34" charset="-128"/>
                                <a:cs typeface="Times New Roman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zh-CN" i="1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altLang="zh-CN" i="1" dirty="0">
                  <a:latin typeface="Cambria Math"/>
                  <a:ea typeface="Arial Unicode MS" pitchFamily="34" charset="-128"/>
                  <a:cs typeface="Times New Roman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Arial Unicode MS" pitchFamily="34" charset="-128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∞</m:t>
                        </m:r>
                      </m:sub>
                      <m:sup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+∞</m:t>
                        </m:r>
                      </m:sup>
                      <m:e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Arial Unicode MS" pitchFamily="34" charset="-128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/>
                                <a:ea typeface="Arial Unicode MS" pitchFamily="34" charset="-128"/>
                                <a:cs typeface="Times New Roman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𝑑𝑥</m:t>
                        </m:r>
                      </m:e>
                    </m:nary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=1</m:t>
                    </m:r>
                  </m:oMath>
                </a14:m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  </a:t>
                </a:r>
              </a:p>
              <a:p>
                <a:endParaRPr lang="en-US" altLang="en-US" dirty="0">
                  <a:ea typeface="Arial Unicode MS" pitchFamily="34" charset="-128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291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892" y="2490135"/>
                <a:ext cx="7010216" cy="3681993"/>
              </a:xfrm>
              <a:blipFill>
                <a:blip r:embed="rId4"/>
                <a:stretch>
                  <a:fillRect l="-522" t="-2152" b="-94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9CC957-087B-4076-85DA-E72FEB4C8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3000719"/>
              </p:ext>
            </p:extLst>
          </p:nvPr>
        </p:nvGraphicFramePr>
        <p:xfrm>
          <a:off x="3276634" y="3100677"/>
          <a:ext cx="1357313" cy="539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3" name="Equation" r:id="rId5" imgW="990360" imgH="393480" progId="Equation.3">
                  <p:embed/>
                </p:oleObj>
              </mc:Choice>
              <mc:Fallback>
                <p:oleObj name="Equation" r:id="rId5" imgW="990360" imgH="393480" progId="Equation.3">
                  <p:embed/>
                  <p:pic>
                    <p:nvPicPr>
                      <p:cNvPr id="1229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34" y="3100677"/>
                        <a:ext cx="1357313" cy="5393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0" descr="05-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2" y="4111873"/>
            <a:ext cx="2054722" cy="93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ular Callout 6"/>
              <p:cNvSpPr/>
              <p:nvPr/>
            </p:nvSpPr>
            <p:spPr bwMode="auto">
              <a:xfrm>
                <a:off x="5257782" y="3429000"/>
                <a:ext cx="728663" cy="211031"/>
              </a:xfrm>
              <a:prstGeom prst="wedgeRoundRectCallout">
                <a:avLst>
                  <a:gd name="adj1" fmla="val -136249"/>
                  <a:gd name="adj2" fmla="val -76775"/>
                  <a:gd name="adj3" fmla="val 16667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51435" tIns="25718" rIns="51435" bIns="25718" numCol="1" rtlCol="0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1013" dirty="0">
                    <a:solidFill>
                      <a:srgbClr val="FF0000"/>
                    </a:solidFill>
                  </a:rPr>
                  <a:t>CDF of </a:t>
                </a:r>
                <a14:m>
                  <m:oMath xmlns:m="http://schemas.openxmlformats.org/officeDocument/2006/math">
                    <m:r>
                      <a:rPr lang="en-US" sz="1013" i="1">
                        <a:solidFill>
                          <a:srgbClr val="FF0000"/>
                        </a:solidFill>
                        <a:latin typeface="Cambria Math"/>
                      </a:rPr>
                      <m:t>𝑋</m:t>
                    </m:r>
                  </m:oMath>
                </a14:m>
                <a:endParaRPr lang="en-US" sz="1013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ounded Rectangular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57782" y="3429000"/>
                <a:ext cx="728663" cy="211031"/>
              </a:xfrm>
              <a:prstGeom prst="wedgeRoundRectCallout">
                <a:avLst>
                  <a:gd name="adj1" fmla="val -136249"/>
                  <a:gd name="adj2" fmla="val -76775"/>
                  <a:gd name="adj3" fmla="val 16667"/>
                </a:avLst>
              </a:prstGeom>
              <a:blipFill>
                <a:blip r:embed="rId8"/>
                <a:stretch>
                  <a:fillRect b="-17021"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0560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Density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US" altLang="en-US" dirty="0"/>
                  <a:t>Example: Life of an inspection device is given by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en-US" dirty="0"/>
                  <a:t>, a continuous random variable with PDF:</a:t>
                </a:r>
              </a:p>
              <a:p>
                <a:pPr marL="0" indent="0">
                  <a:buNone/>
                </a:pPr>
                <a:endParaRPr lang="en-US" alt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         </m:t>
                    </m:r>
                    <m:r>
                      <a:rPr lang="en-US" alt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en-US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i="1"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en-US" altLang="en-US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en-US" dirty="0"/>
                  <a:t>,   for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/>
                      </a:rPr>
                      <m:t>𝑥</m:t>
                    </m:r>
                    <m:r>
                      <a:rPr lang="en-US" altLang="en-US" b="0" i="1" smtClean="0">
                        <a:latin typeface="Cambria Math"/>
                      </a:rPr>
                      <m:t>≥0</m:t>
                    </m:r>
                  </m:oMath>
                </a14:m>
                <a:r>
                  <a:rPr lang="en-US" altLang="en-US" dirty="0"/>
                  <a:t>  </a:t>
                </a:r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en-US" dirty="0"/>
                  <a:t> has an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exponential distribution </a:t>
                </a:r>
                <a:r>
                  <a:rPr lang="en-US" altLang="en-US" dirty="0"/>
                  <a:t>with mean 2 years</a:t>
                </a:r>
              </a:p>
              <a:p>
                <a:pPr lvl="1"/>
                <a:r>
                  <a:rPr lang="en-US" altLang="en-US" dirty="0"/>
                  <a:t>Probability that the device’s life is between 2 and 3 years:</a:t>
                </a:r>
              </a:p>
              <a:p>
                <a:pPr marL="257175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/>
                        </a:rPr>
                        <m:t>ℙ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/>
                            </a:rPr>
                            <m:t>2≤</m:t>
                          </m:r>
                          <m:r>
                            <a:rPr lang="en-US" altLang="en-US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altLang="en-US" b="0" i="1" smtClean="0">
                              <a:latin typeface="Cambria Math"/>
                            </a:rPr>
                            <m:t>≤3</m:t>
                          </m:r>
                        </m:e>
                      </m:d>
                      <m:r>
                        <a:rPr lang="en-US" alt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en-US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altLang="en-US" b="0" i="1" smtClean="0">
                              <a:latin typeface="Cambria Math"/>
                            </a:rPr>
                            <m:t>3</m:t>
                          </m:r>
                        </m:sup>
                        <m:e>
                          <m:sSup>
                            <m:sSupPr>
                              <m:ctrlP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en-US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alt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en-US" altLang="en-US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US" altLang="en-US" b="0" i="1" smtClean="0">
                              <a:latin typeface="Cambria Math"/>
                            </a:rPr>
                            <m:t>=0.14</m:t>
                          </m:r>
                        </m:e>
                      </m:nary>
                    </m:oMath>
                  </m:oMathPara>
                </a14:m>
                <a:endParaRPr lang="en-US" altLang="en-US" dirty="0"/>
              </a:p>
              <a:p>
                <a:endParaRPr lang="en-US" alt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59" t="-14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F58AB9-81F7-4E8F-8C80-8AABC2F9F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12" descr="05-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52" y="2895614"/>
            <a:ext cx="2319553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359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CN" dirty="0">
                <a:ea typeface="Arial Unicode MS" pitchFamily="34" charset="-128"/>
                <a:cs typeface="Arial Unicode MS" pitchFamily="34" charset="-128"/>
              </a:rPr>
              <a:t>Cumulative Distribution Function (CDF)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554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914496" y="2514624"/>
                <a:ext cx="7467405" cy="3445909"/>
              </a:xfrm>
            </p:spPr>
            <p:txBody>
              <a:bodyPr>
                <a:normAutofit fontScale="47500" lnSpcReduction="20000"/>
              </a:bodyPr>
              <a:lstStyle/>
              <a:p>
                <a:r>
                  <a:rPr lang="en-US" altLang="zh-CN" sz="3500" i="1" dirty="0"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X</a:t>
                </a:r>
                <a:r>
                  <a:rPr lang="en-US" altLang="zh-CN" sz="3500" dirty="0">
                    <a:ea typeface="Arial Unicode MS" pitchFamily="34" charset="-128"/>
                    <a:cs typeface="Times New Roman" pitchFamily="18" charset="0"/>
                  </a:rPr>
                  <a:t>: </a:t>
                </a:r>
                <a:r>
                  <a:rPr lang="en-US" altLang="zh-CN" sz="3500" dirty="0">
                    <a:solidFill>
                      <a:srgbClr val="FF0000"/>
                    </a:solidFill>
                    <a:ea typeface="Arial Unicode MS" pitchFamily="34" charset="-128"/>
                    <a:cs typeface="Times New Roman" pitchFamily="18" charset="0"/>
                  </a:rPr>
                  <a:t>discrete or continuous</a:t>
                </a:r>
                <a:r>
                  <a:rPr lang="en-US" altLang="zh-CN" sz="3500" dirty="0">
                    <a:ea typeface="Arial Unicode MS" pitchFamily="34" charset="-128"/>
                    <a:cs typeface="Times New Roman" pitchFamily="18" charset="0"/>
                  </a:rPr>
                  <a:t> random variable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625" i="1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𝐹</m:t>
                    </m:r>
                    <m:r>
                      <a:rPr lang="en-US" altLang="zh-CN" sz="2625" i="1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(</m:t>
                    </m:r>
                    <m:r>
                      <a:rPr lang="en-US" altLang="zh-CN" sz="2625" i="1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𝑥</m:t>
                    </m:r>
                    <m:r>
                      <a:rPr lang="en-US" altLang="zh-CN" sz="2625" i="1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altLang="zh-CN" sz="2625" dirty="0">
                    <a:ea typeface="Arial Unicode MS" pitchFamily="34" charset="-128"/>
                    <a:cs typeface="Times New Roman" pitchFamily="18" charset="0"/>
                  </a:rPr>
                  <a:t>: cumulative probability distribution function of </a:t>
                </a:r>
                <a:r>
                  <a:rPr lang="en-US" altLang="zh-CN" sz="2625" i="1" dirty="0"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X, </a:t>
                </a:r>
                <a:r>
                  <a:rPr lang="en-US" altLang="zh-CN" sz="2625" dirty="0">
                    <a:ea typeface="Arial Unicode MS" pitchFamily="34" charset="-128"/>
                    <a:cs typeface="Times New Roman" pitchFamily="18" charset="0"/>
                  </a:rPr>
                  <a:t>or simply, probability distribution function of </a:t>
                </a:r>
                <a:r>
                  <a:rPr lang="en-US" altLang="zh-CN" sz="2625" i="1" dirty="0"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X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zh-CN" sz="2625" i="1" dirty="0"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en-US" altLang="zh-CN" sz="2625" i="1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𝐹</m:t>
                    </m:r>
                    <m:d>
                      <m:dPr>
                        <m:ctrlPr>
                          <a:rPr lang="en-US" altLang="zh-CN" sz="2625" i="1">
                            <a:latin typeface="Cambria Math" panose="02040503050406030204" pitchFamily="18" charset="0"/>
                            <a:ea typeface="Arial Unicode MS" pitchFamily="34" charset="-128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CN" sz="2625" i="1"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625" i="1">
                        <a:latin typeface="Cambria Math"/>
                        <a:ea typeface="Arial Unicode MS" pitchFamily="34" charset="-128"/>
                        <a:cs typeface="Times New Roman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sz="2625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a:rPr lang="en-US" altLang="zh-CN" sz="2625" i="1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Times New Roman" pitchFamily="18" charset="0"/>
                          </a:rPr>
                          <m:t>ℙ</m:t>
                        </m:r>
                      </m:fName>
                      <m:e>
                        <m:d>
                          <m:dPr>
                            <m:ctrlPr>
                              <a:rPr lang="en-US" altLang="zh-CN" sz="2625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25" i="1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34" charset="-128"/>
                                <a:cs typeface="Times New Roman" pitchFamily="18" charset="0"/>
                              </a:rPr>
                              <m:t>𝑋</m:t>
                            </m:r>
                            <m:r>
                              <a:rPr lang="en-US" altLang="zh-CN" sz="2625" i="1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34" charset="-128"/>
                                <a:cs typeface="Times New Roman" pitchFamily="18" charset="0"/>
                              </a:rPr>
                              <m:t>≤</m:t>
                            </m:r>
                            <m:r>
                              <a:rPr lang="en-US" altLang="zh-CN" sz="2625" i="1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34" charset="-128"/>
                                <a:cs typeface="Times New Roman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br>
                  <a:rPr lang="en-US" altLang="zh-CN" sz="2625" i="1" dirty="0"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</a:br>
                <a:endParaRPr lang="en-US" altLang="zh-CN" sz="2625" i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230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2300" i="1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en-US" sz="2300" dirty="0"/>
                  <a:t> is discrete, then </a:t>
                </a:r>
                <a14:m>
                  <m:oMath xmlns:m="http://schemas.openxmlformats.org/officeDocument/2006/math">
                    <m:r>
                      <a:rPr lang="en-US" altLang="en-US" sz="2300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altLang="en-US" sz="2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3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en-US" sz="23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en-US" sz="23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en-US" sz="2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3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3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en-US" sz="2300" i="1">
                            <a:latin typeface="Cambria Math"/>
                          </a:rPr>
                          <m:t>≤</m:t>
                        </m:r>
                        <m:r>
                          <a:rPr lang="en-US" altLang="en-US" sz="2300" i="1">
                            <a:latin typeface="Cambria Math"/>
                          </a:rPr>
                          <m:t>𝑥</m:t>
                        </m:r>
                      </m:sub>
                      <m:sup/>
                      <m:e>
                        <m:r>
                          <a:rPr lang="en-US" altLang="en-US" sz="2300" i="1"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altLang="en-US" sz="23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sz="23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3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en-US" sz="23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en-US" sz="2300" dirty="0"/>
              </a:p>
              <a:p>
                <a:pPr lvl="1">
                  <a:lnSpc>
                    <a:spcPct val="90000"/>
                  </a:lnSpc>
                  <a:buNone/>
                </a:pPr>
                <a:r>
                  <a:rPr lang="en-US" altLang="en-US" sz="2300" dirty="0"/>
                  <a:t>	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230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2300" i="1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en-US" sz="2300" dirty="0"/>
                  <a:t> is continuous, then </a:t>
                </a:r>
                <a14:m>
                  <m:oMath xmlns:m="http://schemas.openxmlformats.org/officeDocument/2006/math">
                    <m:r>
                      <a:rPr lang="en-US" altLang="en-US" sz="2300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altLang="en-US" sz="2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3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en-US" sz="23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altLang="en-US" sz="23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en-US" sz="2300" i="1">
                            <a:latin typeface="Cambria Math"/>
                          </a:rPr>
                          <m:t>−∞</m:t>
                        </m:r>
                      </m:sub>
                      <m:sup>
                        <m:r>
                          <a:rPr lang="en-US" altLang="en-US" sz="2300" i="1">
                            <a:latin typeface="Cambria Math"/>
                          </a:rPr>
                          <m:t>𝑥</m:t>
                        </m:r>
                      </m:sup>
                      <m:e>
                        <m:r>
                          <a:rPr lang="en-US" altLang="en-US" sz="23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altLang="en-US" sz="23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300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altLang="en-US" sz="2300" i="1">
                            <a:latin typeface="Cambria Math"/>
                          </a:rPr>
                          <m:t>𝑑𝑡</m:t>
                        </m:r>
                        <m:r>
                          <a:rPr lang="en-US" altLang="en-US" sz="2300" i="1">
                            <a:latin typeface="Cambria Math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altLang="en-US" sz="1725" dirty="0"/>
                  <a:t>	</a:t>
                </a:r>
              </a:p>
              <a:p>
                <a:pPr lvl="1">
                  <a:lnSpc>
                    <a:spcPct val="90000"/>
                  </a:lnSpc>
                  <a:buNone/>
                </a:pPr>
                <a:endParaRPr lang="en-US" altLang="en-US" sz="1725" dirty="0"/>
              </a:p>
              <a:p>
                <a:pPr>
                  <a:lnSpc>
                    <a:spcPct val="90000"/>
                  </a:lnSpc>
                </a:pPr>
                <a:r>
                  <a:rPr lang="en-US" altLang="en-US" sz="1875" dirty="0"/>
                  <a:t>Properties</a:t>
                </a: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en-US" sz="2100" i="1">
                        <a:latin typeface="Cambria Math"/>
                      </a:rPr>
                      <m:t>𝐹</m:t>
                    </m:r>
                    <m:r>
                      <a:rPr lang="en-US" altLang="en-US" sz="2100" i="1">
                        <a:latin typeface="Cambria Math"/>
                      </a:rPr>
                      <m:t>(</m:t>
                    </m:r>
                    <m:r>
                      <a:rPr lang="en-US" altLang="en-US" sz="2100" i="1">
                        <a:latin typeface="Cambria Math"/>
                      </a:rPr>
                      <m:t>𝑥</m:t>
                    </m:r>
                    <m:r>
                      <a:rPr lang="en-US" altLang="en-US" sz="2100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en-US" sz="2100" dirty="0"/>
                  <a:t> is a non-decreasing function, i.e., if </a:t>
                </a:r>
                <a14:m>
                  <m:oMath xmlns:m="http://schemas.openxmlformats.org/officeDocument/2006/math">
                    <m:r>
                      <a:rPr lang="en-US" altLang="en-US" sz="2100" i="1">
                        <a:latin typeface="Cambria Math"/>
                      </a:rPr>
                      <m:t>𝑎</m:t>
                    </m:r>
                    <m:r>
                      <a:rPr lang="en-US" altLang="en-US" sz="2100" i="1">
                        <a:latin typeface="Cambria Math"/>
                      </a:rPr>
                      <m:t>&lt;</m:t>
                    </m:r>
                    <m:r>
                      <a:rPr lang="en-US" altLang="en-US" sz="2100" i="1">
                        <a:latin typeface="Cambria Math"/>
                      </a:rPr>
                      <m:t>𝑏</m:t>
                    </m:r>
                  </m:oMath>
                </a14:m>
                <a:r>
                  <a:rPr lang="en-US" altLang="en-US" sz="2100" dirty="0"/>
                  <a:t>, then </a:t>
                </a:r>
                <a14:m>
                  <m:oMath xmlns:m="http://schemas.openxmlformats.org/officeDocument/2006/math">
                    <m:r>
                      <a:rPr lang="en-US" altLang="en-US" sz="2100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altLang="en-US" sz="2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100" i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altLang="en-US" sz="2100" i="1">
                        <a:latin typeface="Cambria Math"/>
                      </a:rPr>
                      <m:t>≤</m:t>
                    </m:r>
                    <m:r>
                      <a:rPr lang="en-US" altLang="en-US" sz="2100" i="1">
                        <a:latin typeface="Cambria Math"/>
                      </a:rPr>
                      <m:t>𝐹</m:t>
                    </m:r>
                    <m:r>
                      <a:rPr lang="en-US" altLang="en-US" sz="2100" i="1">
                        <a:latin typeface="Cambria Math"/>
                      </a:rPr>
                      <m:t>(</m:t>
                    </m:r>
                    <m:r>
                      <a:rPr lang="en-US" altLang="en-US" sz="2100" i="1">
                        <a:latin typeface="Cambria Math"/>
                      </a:rPr>
                      <m:t>𝑏</m:t>
                    </m:r>
                    <m:r>
                      <a:rPr lang="en-US" altLang="en-US" sz="2100" i="1">
                        <a:latin typeface="Cambria Math"/>
                      </a:rPr>
                      <m:t>)</m:t>
                    </m:r>
                  </m:oMath>
                </a14:m>
                <a:endParaRPr lang="en-US" altLang="en-US" sz="2100" dirty="0"/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altLang="en-US" sz="21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en-US" sz="2100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altLang="en-US" sz="2100" i="1">
                            <a:latin typeface="Cambria Math"/>
                          </a:rPr>
                          <m:t>𝑥</m:t>
                        </m:r>
                        <m:r>
                          <a:rPr lang="en-US" altLang="en-US" sz="2100" i="1">
                            <a:latin typeface="Cambria Math"/>
                          </a:rPr>
                          <m:t>→+∞</m:t>
                        </m:r>
                      </m:lim>
                    </m:limLow>
                    <m:r>
                      <a:rPr lang="en-US" altLang="en-US" sz="2100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altLang="en-US" sz="2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1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en-US" sz="2100" i="1">
                        <a:latin typeface="Cambria Math"/>
                      </a:rPr>
                      <m:t>=1</m:t>
                    </m:r>
                  </m:oMath>
                </a14:m>
                <a:r>
                  <a:rPr lang="en-US" altLang="en-US" sz="2100" dirty="0"/>
                  <a:t>, and</a:t>
                </a:r>
                <a14:m>
                  <m:oMath xmlns:m="http://schemas.openxmlformats.org/officeDocument/2006/math">
                    <m:r>
                      <a:rPr lang="en-US" altLang="en-US" sz="2100">
                        <a:latin typeface="Cambria Math"/>
                      </a:rPr>
                      <m:t> </m:t>
                    </m:r>
                    <m:limLow>
                      <m:limLowPr>
                        <m:ctrlPr>
                          <a:rPr lang="en-US" altLang="en-US" sz="21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en-US" sz="2100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altLang="en-US" sz="2100" i="1">
                            <a:latin typeface="Cambria Math"/>
                          </a:rPr>
                          <m:t>𝑥</m:t>
                        </m:r>
                        <m:r>
                          <a:rPr lang="en-US" altLang="en-US" sz="2100" i="1">
                            <a:latin typeface="Cambria Math"/>
                          </a:rPr>
                          <m:t>→−∞</m:t>
                        </m:r>
                      </m:lim>
                    </m:limLow>
                    <m:r>
                      <a:rPr lang="en-US" altLang="en-US" sz="2100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altLang="en-US" sz="2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1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en-US" sz="2100" i="1">
                        <a:latin typeface="Cambria Math"/>
                      </a:rPr>
                      <m:t>=0</m:t>
                    </m:r>
                  </m:oMath>
                </a14:m>
                <a:endParaRPr lang="en-US" altLang="en-US" sz="2100" dirty="0"/>
              </a:p>
              <a:p>
                <a:pPr lvl="1">
                  <a:lnSpc>
                    <a:spcPct val="90000"/>
                  </a:lnSpc>
                </a:pPr>
                <a:endParaRPr lang="en-US" altLang="en-US" sz="2100" dirty="0"/>
              </a:p>
              <a:p>
                <a:pPr>
                  <a:lnSpc>
                    <a:spcPct val="90000"/>
                  </a:lnSpc>
                </a:pPr>
                <a:r>
                  <a:rPr lang="en-US" altLang="en-US" sz="2300" dirty="0"/>
                  <a:t>All probability questions about </a:t>
                </a:r>
                <a14:m>
                  <m:oMath xmlns:m="http://schemas.openxmlformats.org/officeDocument/2006/math">
                    <m:r>
                      <a:rPr lang="en-US" altLang="en-US" sz="2300" i="1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en-US" sz="2300" dirty="0"/>
                  <a:t> can be answered in terms of the CDF, e.g.: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altLang="en-US" sz="2300" i="1">
                        <a:latin typeface="Cambria Math"/>
                      </a:rPr>
                      <m:t>ℙ</m:t>
                    </m:r>
                    <m:d>
                      <m:dPr>
                        <m:ctrlPr>
                          <a:rPr lang="en-US" altLang="en-US" sz="2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300" i="1">
                            <a:latin typeface="Cambria Math"/>
                          </a:rPr>
                          <m:t>𝑎</m:t>
                        </m:r>
                        <m:r>
                          <a:rPr lang="en-US" altLang="en-US" sz="2300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altLang="en-US" sz="2300" i="1">
                            <a:latin typeface="Cambria Math"/>
                          </a:rPr>
                          <m:t>𝑋</m:t>
                        </m:r>
                        <m:r>
                          <a:rPr lang="en-US" altLang="en-US" sz="2300" i="1">
                            <a:latin typeface="Cambria Math"/>
                          </a:rPr>
                          <m:t>≤</m:t>
                        </m:r>
                        <m:r>
                          <a:rPr lang="en-US" altLang="en-US" sz="2300" i="1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altLang="en-US" sz="2300" i="1">
                        <a:latin typeface="Cambria Math"/>
                      </a:rPr>
                      <m:t>=</m:t>
                    </m:r>
                    <m:r>
                      <a:rPr lang="en-US" altLang="en-US" sz="2300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altLang="en-US" sz="2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300" i="1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altLang="en-US" sz="2300" i="1">
                        <a:latin typeface="Cambria Math"/>
                      </a:rPr>
                      <m:t>−</m:t>
                    </m:r>
                    <m:r>
                      <a:rPr lang="en-US" altLang="en-US" sz="2300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altLang="en-US" sz="2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300" i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altLang="en-US" sz="2300" i="1">
                        <a:latin typeface="Cambria Math"/>
                      </a:rPr>
                      <m:t>,</m:t>
                    </m:r>
                  </m:oMath>
                </a14:m>
                <a:r>
                  <a:rPr lang="en-US" altLang="en-US" sz="2300" dirty="0"/>
                  <a:t> for all </a:t>
                </a:r>
                <a14:m>
                  <m:oMath xmlns:m="http://schemas.openxmlformats.org/officeDocument/2006/math">
                    <m:r>
                      <a:rPr lang="en-US" altLang="en-US" sz="2300" i="1">
                        <a:latin typeface="Cambria Math"/>
                      </a:rPr>
                      <m:t>𝑎</m:t>
                    </m:r>
                    <m:r>
                      <a:rPr lang="en-US" altLang="en-US" sz="2300" i="1">
                        <a:latin typeface="Cambria Math"/>
                      </a:rPr>
                      <m:t>≤</m:t>
                    </m:r>
                    <m:r>
                      <a:rPr lang="en-US" altLang="en-US" sz="2300" i="1">
                        <a:latin typeface="Cambria Math"/>
                      </a:rPr>
                      <m:t>𝑏</m:t>
                    </m:r>
                  </m:oMath>
                </a14:m>
                <a:endParaRPr lang="en-US" altLang="en-US" sz="2300" dirty="0"/>
              </a:p>
              <a:p>
                <a:pPr>
                  <a:buFont typeface="Wingdings" pitchFamily="2" charset="2"/>
                  <a:buNone/>
                </a:pPr>
                <a:endParaRPr lang="en-US" altLang="zh-CN" i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  <a:p>
                <a:endParaRPr lang="en-US" altLang="zh-CN" b="1" dirty="0">
                  <a:solidFill>
                    <a:schemeClr val="accent2"/>
                  </a:solidFill>
                  <a:ea typeface="Arial Unicode MS" pitchFamily="34" charset="-128"/>
                  <a:cs typeface="Times New Roman" pitchFamily="18" charset="0"/>
                </a:endParaRPr>
              </a:p>
              <a:p>
                <a:pPr>
                  <a:buFont typeface="Wingdings" pitchFamily="2" charset="2"/>
                  <a:buNone/>
                </a:pPr>
                <a:endParaRPr lang="en-US" altLang="zh-CN" dirty="0">
                  <a:ea typeface="Arial Unicode MS" pitchFamily="34" charset="-128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155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96" y="2514624"/>
                <a:ext cx="7467405" cy="3445909"/>
              </a:xfrm>
              <a:blipFill>
                <a:blip r:embed="rId3"/>
                <a:stretch>
                  <a:fillRect l="-653" t="-28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F3A459-8D4B-42E7-9656-CA7B72C28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8094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CN" dirty="0">
                <a:ea typeface="Arial Unicode MS" pitchFamily="34" charset="-128"/>
                <a:cs typeface="Arial Unicode MS" pitchFamily="34" charset="-128"/>
              </a:rPr>
              <a:t>Expectation of a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5" name="Rectangle 1027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altLang="zh-CN" b="1" dirty="0">
                    <a:solidFill>
                      <a:srgbClr val="FF0000"/>
                    </a:solidFill>
                    <a:ea typeface="Arial Unicode MS" pitchFamily="34" charset="-128"/>
                    <a:cs typeface="Arial Unicode MS" pitchFamily="34" charset="-128"/>
                  </a:rPr>
                  <a:t>Mean</a:t>
                </a:r>
                <a:r>
                  <a:rPr lang="en-US" altLang="zh-CN" dirty="0">
                    <a:ea typeface="Arial Unicode MS" pitchFamily="34" charset="-128"/>
                    <a:cs typeface="Arial Unicode MS" pitchFamily="34" charset="-128"/>
                  </a:rPr>
                  <a:t> or </a:t>
                </a:r>
                <a:r>
                  <a:rPr lang="en-US" altLang="zh-CN" b="1" dirty="0">
                    <a:solidFill>
                      <a:srgbClr val="FF0000"/>
                    </a:solidFill>
                    <a:ea typeface="Arial Unicode MS" pitchFamily="34" charset="-128"/>
                    <a:cs typeface="Arial Unicode MS" pitchFamily="34" charset="-128"/>
                  </a:rPr>
                  <a:t>Expected Value</a:t>
                </a:r>
                <a:r>
                  <a:rPr lang="en-US" altLang="zh-CN" dirty="0">
                    <a:ea typeface="Arial Unicode MS" pitchFamily="34" charset="-128"/>
                    <a:cs typeface="Arial Unicode MS" pitchFamily="34" charset="-128"/>
                  </a:rPr>
                  <a:t>:</a:t>
                </a:r>
              </a:p>
              <a:p>
                <a:endParaRPr lang="en-US" altLang="zh-CN" dirty="0">
                  <a:ea typeface="Arial Unicode MS" pitchFamily="34" charset="-128"/>
                  <a:cs typeface="Arial Unicode MS" pitchFamily="34" charset="-128"/>
                </a:endParaRPr>
              </a:p>
              <a:p>
                <a:endParaRPr lang="en-US" altLang="zh-CN" dirty="0">
                  <a:ea typeface="Arial Unicode MS" pitchFamily="34" charset="-128"/>
                  <a:cs typeface="Arial Unicode MS" pitchFamily="34" charset="-128"/>
                </a:endParaRPr>
              </a:p>
              <a:p>
                <a:endParaRPr lang="en-US" altLang="zh-CN" dirty="0">
                  <a:ea typeface="Arial Unicode MS" pitchFamily="34" charset="-128"/>
                  <a:cs typeface="Arial Unicode MS" pitchFamily="34" charset="-128"/>
                </a:endParaRPr>
              </a:p>
              <a:p>
                <a:endParaRPr lang="en-US" altLang="zh-CN" dirty="0">
                  <a:ea typeface="Arial Unicode MS" pitchFamily="34" charset="-128"/>
                  <a:cs typeface="Arial Unicode MS" pitchFamily="34" charset="-128"/>
                </a:endParaRPr>
              </a:p>
              <a:p>
                <a:endParaRPr lang="en-US" altLang="zh-CN" dirty="0">
                  <a:ea typeface="Arial Unicode MS" pitchFamily="34" charset="-128"/>
                  <a:cs typeface="Arial Unicode MS" pitchFamily="34" charset="-128"/>
                </a:endParaRPr>
              </a:p>
              <a:p>
                <a:r>
                  <a:rPr lang="en-US" altLang="zh-CN" dirty="0">
                    <a:ea typeface="Arial Unicode MS" pitchFamily="34" charset="-128"/>
                    <a:cs typeface="Arial Unicode MS" pitchFamily="34" charset="-128"/>
                  </a:rPr>
                  <a:t>Example: number of heads in tossing three coins</a:t>
                </a:r>
              </a:p>
              <a:p>
                <a:pPr>
                  <a:buNone/>
                </a:pPr>
                <a:r>
                  <a:rPr lang="en-US" altLang="zh-CN" dirty="0">
                    <a:ea typeface="Arial Unicode MS" pitchFamily="34" charset="-128"/>
                    <a:cs typeface="Arial Unicode MS" pitchFamily="34" charset="-128"/>
                  </a:rPr>
                  <a:t>    </a:t>
                </a:r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E[X] = 0</a:t>
                </a:r>
                <a:r>
                  <a:rPr lang="en-US" altLang="zh-CN" dirty="0"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⋅ </m:t>
                    </m:r>
                  </m:oMath>
                </a14:m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p(0) + 1</a:t>
                </a:r>
                <a:r>
                  <a:rPr lang="en-US" altLang="zh-CN" dirty="0"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⋅ </m:t>
                    </m:r>
                  </m:oMath>
                </a14:m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p(1) + 2</a:t>
                </a:r>
                <a:r>
                  <a:rPr lang="en-US" altLang="zh-CN" dirty="0"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⋅ </m:t>
                    </m:r>
                  </m:oMath>
                </a14:m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p(2) + 3</a:t>
                </a:r>
                <a:r>
                  <a:rPr lang="en-US" altLang="zh-CN" dirty="0"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⋅ </m:t>
                    </m:r>
                  </m:oMath>
                </a14:m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p(3)</a:t>
                </a:r>
              </a:p>
              <a:p>
                <a:pPr>
                  <a:buNone/>
                </a:pPr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             = 1</a:t>
                </a:r>
                <a:r>
                  <a:rPr lang="en-US" altLang="zh-CN" dirty="0"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⋅ </m:t>
                    </m:r>
                  </m:oMath>
                </a14:m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3/8 + 2</a:t>
                </a:r>
                <a:r>
                  <a:rPr lang="en-US" altLang="zh-CN" dirty="0"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⋅ </m:t>
                    </m:r>
                  </m:oMath>
                </a14:m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3/8 + 3</a:t>
                </a:r>
                <a:r>
                  <a:rPr lang="en-US" altLang="zh-CN" dirty="0"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⋅ </m:t>
                    </m:r>
                  </m:oMath>
                </a14:m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1/8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             = 12/8 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             = 1.5</a:t>
                </a:r>
              </a:p>
              <a:p>
                <a:endParaRPr lang="en-US" altLang="zh-CN" dirty="0">
                  <a:ea typeface="Arial Unicode MS" pitchFamily="34" charset="-128"/>
                  <a:cs typeface="Arial Unicode MS" pitchFamily="34" charset="-128"/>
                </a:endParaRPr>
              </a:p>
              <a:p>
                <a:endParaRPr lang="en-US" altLang="zh-CN" dirty="0">
                  <a:ea typeface="Arial Unicode MS" pitchFamily="34" charset="-128"/>
                  <a:cs typeface="Arial Unicode MS" pitchFamily="34" charset="-128"/>
                </a:endParaRPr>
              </a:p>
              <a:p>
                <a:endParaRPr lang="en-US" altLang="zh-CN" dirty="0">
                  <a:ea typeface="Arial Unicode MS" pitchFamily="34" charset="-128"/>
                  <a:cs typeface="Arial Unicode MS" pitchFamily="34" charset="-128"/>
                </a:endParaRPr>
              </a:p>
              <a:p>
                <a:endParaRPr lang="en-US" altLang="zh-CN" dirty="0"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3315" name="Rectangle 102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538" t="-22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085594-43A0-4679-B5EF-8FF0C8916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133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6734340"/>
              </p:ext>
            </p:extLst>
          </p:nvPr>
        </p:nvGraphicFramePr>
        <p:xfrm>
          <a:off x="2743248" y="2828925"/>
          <a:ext cx="3309342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1" name="Equation" r:id="rId5" imgW="2450880" imgH="888840" progId="Equation.3">
                  <p:embed/>
                </p:oleObj>
              </mc:Choice>
              <mc:Fallback>
                <p:oleObj name="Equation" r:id="rId5" imgW="2450880" imgH="888840" progId="Equation.3">
                  <p:embed/>
                  <p:pic>
                    <p:nvPicPr>
                      <p:cNvPr id="1331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48" y="2828925"/>
                        <a:ext cx="3309342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420659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Variance of a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252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The variance is a measure of the </a:t>
                </a:r>
                <a:r>
                  <a:rPr lang="en-US" i="1" dirty="0">
                    <a:solidFill>
                      <a:srgbClr val="000080"/>
                    </a:solidFill>
                  </a:rPr>
                  <a:t>spread</a:t>
                </a:r>
                <a:r>
                  <a:rPr lang="en-US" dirty="0"/>
                  <a:t> of a distribution around its mean value </a:t>
                </a:r>
              </a:p>
              <a:p>
                <a:r>
                  <a:rPr lang="en-US" dirty="0"/>
                  <a:t>Variance is symbolized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[</m:t>
                    </m:r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𝑉𝑎𝑟</m:t>
                    </m:r>
                    <m:r>
                      <a:rPr lang="en-US" b="0" i="1" smtClean="0">
                        <a:latin typeface="Cambria Math"/>
                      </a:rPr>
                      <m:t>[</m:t>
                    </m:r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Mean</a:t>
                </a:r>
                <a:r>
                  <a:rPr lang="en-US" dirty="0"/>
                  <a:t> is a way to describe </a:t>
                </a:r>
                <a:r>
                  <a:rPr lang="en-US" dirty="0">
                    <a:solidFill>
                      <a:srgbClr val="FF0000"/>
                    </a:solidFill>
                  </a:rPr>
                  <a:t>the </a:t>
                </a:r>
                <a:r>
                  <a:rPr lang="en-US" i="1" dirty="0">
                    <a:solidFill>
                      <a:srgbClr val="FF0000"/>
                    </a:solidFill>
                  </a:rPr>
                  <a:t>location</a:t>
                </a:r>
                <a:r>
                  <a:rPr lang="en-US" dirty="0">
                    <a:solidFill>
                      <a:srgbClr val="FF0000"/>
                    </a:solidFill>
                  </a:rPr>
                  <a:t> of a distribution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Variance</a:t>
                </a:r>
                <a:r>
                  <a:rPr lang="en-US" dirty="0"/>
                  <a:t> is a way to capture </a:t>
                </a:r>
                <a:r>
                  <a:rPr lang="en-US" dirty="0">
                    <a:solidFill>
                      <a:srgbClr val="FF0000"/>
                    </a:solidFill>
                  </a:rPr>
                  <a:t>its </a:t>
                </a:r>
                <a:r>
                  <a:rPr lang="en-US" i="1" dirty="0">
                    <a:solidFill>
                      <a:srgbClr val="FF0000"/>
                    </a:solidFill>
                  </a:rPr>
                  <a:t>scale or degree</a:t>
                </a:r>
                <a:r>
                  <a:rPr lang="en-US" dirty="0">
                    <a:solidFill>
                      <a:srgbClr val="FF0000"/>
                    </a:solidFill>
                  </a:rPr>
                  <a:t> of being spread out</a:t>
                </a:r>
              </a:p>
              <a:p>
                <a:pPr lvl="1"/>
                <a:r>
                  <a:rPr lang="en-US" dirty="0"/>
                  <a:t>The unit of variance is the square of the unit of the original variable</a:t>
                </a:r>
              </a:p>
              <a:p>
                <a:pPr marL="192881" lvl="1" indent="-192881">
                  <a:buClr>
                    <a:srgbClr val="CC0000"/>
                  </a:buClr>
                  <a:buSzPct val="80000"/>
                  <a:buFont typeface="Wingdings" pitchFamily="2" charset="2"/>
                  <a:buChar char=""/>
                </a:pP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𝜎</m:t>
                    </m:r>
                  </m:oMath>
                </a14:m>
                <a:r>
                  <a:rPr lang="en-US" dirty="0"/>
                  <a:t>: </a:t>
                </a:r>
                <a:r>
                  <a:rPr lang="en-US" dirty="0">
                    <a:solidFill>
                      <a:srgbClr val="FF0000"/>
                    </a:solidFill>
                  </a:rPr>
                  <a:t>standard deviation</a:t>
                </a:r>
              </a:p>
              <a:p>
                <a:pPr marL="417910" lvl="2" indent="-192881">
                  <a:buSzPct val="80000"/>
                  <a:buFont typeface="Wingdings" pitchFamily="2" charset="2"/>
                  <a:buChar char=""/>
                </a:pPr>
                <a:r>
                  <a:rPr lang="en-US" dirty="0">
                    <a:solidFill>
                      <a:srgbClr val="000099"/>
                    </a:solidFill>
                  </a:rPr>
                  <a:t>Defined as the square root of variance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0099"/>
                        </a:solidFill>
                        <a:latin typeface="Cambria Math"/>
                      </a:rPr>
                      <m:t>𝑉</m:t>
                    </m:r>
                    <m:r>
                      <a:rPr lang="en-US">
                        <a:solidFill>
                          <a:srgbClr val="000099"/>
                        </a:solidFill>
                        <a:latin typeface="Cambria Math"/>
                      </a:rPr>
                      <m:t>[</m:t>
                    </m:r>
                    <m:r>
                      <a:rPr lang="en-US">
                        <a:solidFill>
                          <a:srgbClr val="000099"/>
                        </a:solidFill>
                        <a:latin typeface="Cambria Math"/>
                      </a:rPr>
                      <m:t>𝑋</m:t>
                    </m:r>
                    <m:r>
                      <a:rPr lang="en-US">
                        <a:solidFill>
                          <a:srgbClr val="000099"/>
                        </a:solidFill>
                        <a:latin typeface="Cambria Math"/>
                      </a:rPr>
                      <m:t>]</m:t>
                    </m:r>
                  </m:oMath>
                </a14:m>
                <a:endParaRPr lang="en-US" dirty="0">
                  <a:solidFill>
                    <a:srgbClr val="000099"/>
                  </a:solidFill>
                </a:endParaRPr>
              </a:p>
              <a:p>
                <a:pPr marL="417910" lvl="2" indent="-192881">
                  <a:buSzPct val="80000"/>
                  <a:buFont typeface="Wingdings" pitchFamily="2" charset="2"/>
                  <a:buChar char=""/>
                </a:pPr>
                <a:r>
                  <a:rPr lang="en-US" altLang="en-US" dirty="0">
                    <a:solidFill>
                      <a:srgbClr val="000099"/>
                    </a:solidFill>
                  </a:rPr>
                  <a:t>Expressed in the same units as the mean</a:t>
                </a:r>
              </a:p>
              <a:p>
                <a:pPr marL="417910" lvl="2" indent="-192881">
                  <a:buSzPct val="80000"/>
                  <a:buFont typeface="Wingdings" pitchFamily="2" charset="2"/>
                  <a:buChar char=""/>
                </a:pPr>
                <a:endParaRPr lang="en-US" dirty="0">
                  <a:solidFill>
                    <a:srgbClr val="000080"/>
                  </a:solidFill>
                </a:endParaRPr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5325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76" t="-2650" r="-8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33627F-01E4-4AB7-8DF0-028FA9642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85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</a:rPr>
              <a:t>Probability &amp; Statistical distributions</a:t>
            </a:r>
            <a:r>
              <a:rPr lang="en-US" dirty="0"/>
              <a:t> Outline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GB" dirty="0">
                <a:solidFill>
                  <a:srgbClr val="FF0000"/>
                </a:solidFill>
              </a:rPr>
              <a:t>Probability and random variables</a:t>
            </a:r>
            <a:endParaRPr lang="en-CA" dirty="0">
              <a:solidFill>
                <a:srgbClr val="FF0000"/>
              </a:solidFill>
            </a:endParaRPr>
          </a:p>
          <a:p>
            <a:pPr lvl="1"/>
            <a:r>
              <a:rPr lang="en-GB" sz="2400" dirty="0"/>
              <a:t>Random experiment and random variable</a:t>
            </a:r>
          </a:p>
          <a:p>
            <a:pPr lvl="1"/>
            <a:r>
              <a:rPr lang="en-GB" sz="2400" dirty="0"/>
              <a:t>Probability mass/density functions</a:t>
            </a:r>
            <a:endParaRPr lang="en-CA" sz="2400" dirty="0"/>
          </a:p>
          <a:p>
            <a:pPr lvl="1"/>
            <a:r>
              <a:rPr lang="en-GB" sz="2400" dirty="0"/>
              <a:t>Expectation, variance, covariance, correlation</a:t>
            </a:r>
            <a:endParaRPr lang="en-CA" sz="2400" dirty="0"/>
          </a:p>
          <a:p>
            <a:pPr lvl="0"/>
            <a:r>
              <a:rPr lang="en-GB" dirty="0"/>
              <a:t>Probability distributions</a:t>
            </a:r>
            <a:endParaRPr lang="en-CA" dirty="0"/>
          </a:p>
          <a:p>
            <a:pPr lvl="1"/>
            <a:r>
              <a:rPr lang="en-GB" dirty="0"/>
              <a:t>Discrete probability distributions</a:t>
            </a:r>
            <a:endParaRPr lang="en-CA" dirty="0"/>
          </a:p>
          <a:p>
            <a:pPr lvl="1"/>
            <a:r>
              <a:rPr lang="en-GB" dirty="0"/>
              <a:t>Continuous probability distributions</a:t>
            </a:r>
          </a:p>
          <a:p>
            <a:pPr lvl="0"/>
            <a:endParaRPr lang="en-CA" dirty="0"/>
          </a:p>
          <a:p>
            <a:endParaRPr lang="en-C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9C9C87-8D9F-4D3B-839F-1ED89E665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646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ea typeface="Arial Unicode MS" pitchFamily="34" charset="-128"/>
                <a:cs typeface="Arial Unicode MS" pitchFamily="34" charset="-128"/>
              </a:rPr>
              <a:t>Variance of a Random Variable</a:t>
            </a:r>
          </a:p>
        </p:txBody>
      </p:sp>
      <p:sp>
        <p:nvSpPr>
          <p:cNvPr id="14339" name="Rectangle 10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zh-CN" b="1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Variance</a:t>
            </a:r>
            <a:r>
              <a:rPr lang="en-US" altLang="zh-CN" dirty="0">
                <a:ea typeface="Arial Unicode MS" pitchFamily="34" charset="-128"/>
                <a:cs typeface="Arial Unicode MS" pitchFamily="34" charset="-128"/>
              </a:rPr>
              <a:t>: The expected value of the square of distance between a random variable and its mean</a:t>
            </a:r>
          </a:p>
          <a:p>
            <a:endParaRPr lang="en-US" altLang="zh-CN" dirty="0">
              <a:ea typeface="Arial Unicode MS" pitchFamily="34" charset="-128"/>
              <a:cs typeface="Arial Unicode MS" pitchFamily="34" charset="-128"/>
            </a:endParaRPr>
          </a:p>
          <a:p>
            <a:endParaRPr lang="en-US" altLang="zh-CN" dirty="0">
              <a:ea typeface="Arial Unicode MS" pitchFamily="34" charset="-128"/>
              <a:cs typeface="Arial Unicode MS" pitchFamily="34" charset="-128"/>
            </a:endParaRPr>
          </a:p>
          <a:p>
            <a:endParaRPr lang="en-US" altLang="zh-CN" dirty="0">
              <a:ea typeface="Arial Unicode MS" pitchFamily="34" charset="-128"/>
              <a:cs typeface="Arial Unicode MS" pitchFamily="34" charset="-128"/>
            </a:endParaRPr>
          </a:p>
          <a:p>
            <a:endParaRPr lang="en-US" altLang="zh-CN" dirty="0">
              <a:ea typeface="Arial Unicode MS" pitchFamily="34" charset="-128"/>
              <a:cs typeface="Arial Unicode MS" pitchFamily="34" charset="-128"/>
            </a:endParaRPr>
          </a:p>
          <a:p>
            <a:endParaRPr lang="en-US" altLang="zh-CN" dirty="0"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en-US" altLang="zh-CN" dirty="0">
                <a:ea typeface="Arial Unicode MS" pitchFamily="34" charset="-128"/>
                <a:cs typeface="Arial Unicode MS" pitchFamily="34" charset="-128"/>
              </a:rPr>
              <a:t>     where, </a:t>
            </a:r>
            <a:r>
              <a:rPr lang="el-GR" altLang="zh-CN" i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μ</a:t>
            </a:r>
            <a:r>
              <a:rPr lang="en-US" altLang="zh-CN" i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= E[X]</a:t>
            </a:r>
            <a:r>
              <a:rPr lang="en-US" altLang="zh-CN" dirty="0">
                <a:ea typeface="Arial Unicode MS" pitchFamily="34" charset="-128"/>
                <a:cs typeface="Arial Unicode MS" pitchFamily="34" charset="-128"/>
              </a:rPr>
              <a:t>  </a:t>
            </a:r>
          </a:p>
          <a:p>
            <a:pPr>
              <a:buFont typeface="Wingdings" pitchFamily="2" charset="2"/>
              <a:buNone/>
            </a:pPr>
            <a:endParaRPr lang="en-US" altLang="zh-CN" dirty="0">
              <a:ea typeface="Arial Unicode MS" pitchFamily="34" charset="-128"/>
              <a:cs typeface="Arial Unicode MS" pitchFamily="34" charset="-128"/>
            </a:endParaRPr>
          </a:p>
          <a:p>
            <a:r>
              <a:rPr lang="en-US" altLang="zh-CN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Equivalently:</a:t>
            </a:r>
          </a:p>
          <a:p>
            <a:pPr algn="ctr">
              <a:buFont typeface="Wingdings" pitchFamily="2" charset="2"/>
              <a:buNone/>
            </a:pPr>
            <a:r>
              <a:rPr lang="en-US" altLang="zh-CN" dirty="0">
                <a:ea typeface="Arial Unicode MS" pitchFamily="34" charset="-128"/>
                <a:cs typeface="Arial Unicode MS" pitchFamily="34" charset="-128"/>
              </a:rPr>
              <a:t>             </a:t>
            </a:r>
            <a:r>
              <a:rPr lang="en-US" altLang="zh-CN" i="1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l-GR" altLang="zh-CN" i="1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σ</a:t>
            </a:r>
            <a:r>
              <a:rPr lang="en-US" altLang="zh-CN" i="1" baseline="30000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altLang="zh-CN" i="1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= E[X</a:t>
            </a:r>
            <a:r>
              <a:rPr lang="en-US" altLang="zh-CN" i="1" baseline="30000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altLang="zh-CN" i="1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] – (E[X])</a:t>
            </a:r>
            <a:r>
              <a:rPr lang="en-US" altLang="zh-CN" i="1" baseline="30000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</a:t>
            </a:r>
          </a:p>
          <a:p>
            <a:endParaRPr lang="en-US" altLang="zh-CN" dirty="0">
              <a:ea typeface="Arial Unicode MS" pitchFamily="34" charset="-128"/>
              <a:cs typeface="Arial Unicode MS" pitchFamily="34" charset="-128"/>
            </a:endParaRPr>
          </a:p>
          <a:p>
            <a:endParaRPr lang="en-US" altLang="zh-CN" dirty="0">
              <a:ea typeface="Arial Unicode MS" pitchFamily="34" charset="-128"/>
              <a:cs typeface="Arial Unicode MS" pitchFamily="34" charset="-128"/>
            </a:endParaRPr>
          </a:p>
          <a:p>
            <a:endParaRPr lang="en-US" altLang="zh-CN" dirty="0">
              <a:ea typeface="Arial Unicode MS" pitchFamily="34" charset="-128"/>
              <a:cs typeface="Arial Unicode MS" pitchFamily="34" charset="-128"/>
            </a:endParaRPr>
          </a:p>
          <a:p>
            <a:endParaRPr lang="en-US" altLang="zh-CN" dirty="0">
              <a:ea typeface="Arial Unicode MS" pitchFamily="34" charset="-128"/>
              <a:cs typeface="Arial Unicode MS" pitchFamily="34" charset="-128"/>
            </a:endParaRPr>
          </a:p>
          <a:p>
            <a:endParaRPr lang="en-US" altLang="zh-CN" dirty="0">
              <a:ea typeface="Arial Unicode MS" pitchFamily="34" charset="-128"/>
              <a:cs typeface="Arial Unicode MS" pitchFamily="34" charset="-128"/>
            </a:endParaRPr>
          </a:p>
          <a:p>
            <a:endParaRPr lang="en-US" altLang="zh-CN" dirty="0">
              <a:ea typeface="Arial Unicode MS" pitchFamily="34" charset="-128"/>
              <a:cs typeface="Arial Unicode MS" pitchFamily="34" charset="-128"/>
            </a:endParaRPr>
          </a:p>
          <a:p>
            <a:endParaRPr lang="en-US" altLang="zh-CN" dirty="0">
              <a:ea typeface="Arial Unicode MS" pitchFamily="34" charset="-128"/>
              <a:cs typeface="Arial Unicode MS" pitchFamily="34" charset="-128"/>
            </a:endParaRPr>
          </a:p>
          <a:p>
            <a:endParaRPr lang="en-US" altLang="zh-CN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EF2840-1FF4-4C9C-8550-835C1730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1433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7503663"/>
              </p:ext>
            </p:extLst>
          </p:nvPr>
        </p:nvGraphicFramePr>
        <p:xfrm>
          <a:off x="2457506" y="2971813"/>
          <a:ext cx="3657504" cy="125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9" name="Equation" r:id="rId4" imgW="3340080" imgH="1143000" progId="Equation.3">
                  <p:embed/>
                </p:oleObj>
              </mc:Choice>
              <mc:Fallback>
                <p:oleObj name="Equation" r:id="rId4" imgW="3340080" imgH="1143000" progId="Equation.3">
                  <p:embed/>
                  <p:pic>
                    <p:nvPicPr>
                      <p:cNvPr id="1433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7506" y="2971813"/>
                        <a:ext cx="3657504" cy="125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598140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>
                <a:ea typeface="Arial Unicode MS" pitchFamily="34" charset="-128"/>
                <a:cs typeface="Arial Unicode MS" pitchFamily="34" charset="-128"/>
              </a:rPr>
              <a:t>Variance of a Random Variable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0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altLang="zh-CN" dirty="0">
                    <a:ea typeface="Arial Unicode MS" pitchFamily="34" charset="-128"/>
                    <a:cs typeface="Arial Unicode MS" pitchFamily="34" charset="-128"/>
                  </a:rPr>
                  <a:t>Example: number of heads in tossing three coins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zh-CN" dirty="0">
                    <a:ea typeface="Arial Unicode MS" pitchFamily="34" charset="-128"/>
                    <a:cs typeface="Arial Unicode MS" pitchFamily="34" charset="-128"/>
                  </a:rPr>
                  <a:t>   </a:t>
                </a:r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E[X] = 1.5</a:t>
                </a:r>
                <a:endParaRPr lang="en-US" altLang="zh-CN" dirty="0">
                  <a:ea typeface="Arial Unicode MS" pitchFamily="34" charset="-128"/>
                  <a:cs typeface="Arial Unicode MS" pitchFamily="34" charset="-128"/>
                </a:endParaRPr>
              </a:p>
              <a:p>
                <a:pPr>
                  <a:buFont typeface="Wingdings" pitchFamily="2" charset="2"/>
                  <a:buNone/>
                </a:pPr>
                <a:endParaRPr lang="en-US" altLang="zh-CN" i="1" dirty="0">
                  <a:latin typeface="Times New Roman" pitchFamily="18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>
                  <a:buNone/>
                </a:pPr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rPr>
                  <a:t>        </a:t>
                </a:r>
                <a:r>
                  <a:rPr lang="el-GR" altLang="zh-CN" i="1" dirty="0"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rPr>
                  <a:t>σ</a:t>
                </a:r>
                <a:r>
                  <a:rPr lang="en-US" altLang="zh-CN" i="1" baseline="30000" dirty="0"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rPr>
                  <a:t>2 </a:t>
                </a:r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rPr>
                  <a:t>= (0 – 1.5)</a:t>
                </a:r>
                <a:r>
                  <a:rPr lang="en-US" altLang="zh-CN" i="1" baseline="30000" dirty="0"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rPr>
                  <a:t>2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⋅</m:t>
                    </m:r>
                  </m:oMath>
                </a14:m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rPr>
                  <a:t>p(0) + (1 – 1.5)</a:t>
                </a:r>
                <a:r>
                  <a:rPr lang="en-US" altLang="zh-CN" i="1" baseline="30000" dirty="0"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rPr>
                  <a:t>2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⋅</m:t>
                    </m:r>
                  </m:oMath>
                </a14:m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rPr>
                  <a:t>p(1) </a:t>
                </a:r>
              </a:p>
              <a:p>
                <a:pPr>
                  <a:buNone/>
                </a:pPr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rPr>
                  <a:t>               + (2 – 1.5)</a:t>
                </a:r>
                <a:r>
                  <a:rPr lang="en-US" altLang="zh-CN" i="1" baseline="30000" dirty="0"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rPr>
                  <a:t>2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⋅</m:t>
                    </m:r>
                  </m:oMath>
                </a14:m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rPr>
                  <a:t>p(2) + (3 – 1.5)</a:t>
                </a:r>
                <a:r>
                  <a:rPr lang="en-US" altLang="zh-CN" i="1" baseline="30000" dirty="0"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rPr>
                  <a:t>2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⋅</m:t>
                    </m:r>
                  </m:oMath>
                </a14:m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rPr>
                  <a:t>p(3)</a:t>
                </a:r>
              </a:p>
              <a:p>
                <a:pPr>
                  <a:buNone/>
                </a:pPr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rPr>
                  <a:t>            = 9/4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⋅</m:t>
                    </m:r>
                  </m:oMath>
                </a14:m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rPr>
                  <a:t> 1/8 + 1/4</a:t>
                </a:r>
                <a:r>
                  <a:rPr lang="en-US" altLang="zh-CN" dirty="0"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⋅</m:t>
                    </m:r>
                  </m:oMath>
                </a14:m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rPr>
                  <a:t> 3/8 + 1/4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⋅</m:t>
                    </m:r>
                  </m:oMath>
                </a14:m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rPr>
                  <a:t> 3/8 + 9/4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⋅</m:t>
                    </m:r>
                  </m:oMath>
                </a14:m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rPr>
                  <a:t> 1/8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rPr>
                  <a:t>            = 24/32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rPr>
                  <a:t>            = 3/4</a:t>
                </a:r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15360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45" t="-38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5C2202-9E26-4E64-BB72-86D14F16D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91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4626" name="Rectangle 10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altLang="zh-CN" sz="2400" dirty="0">
                    <a:solidFill>
                      <a:srgbClr val="FF0000"/>
                    </a:solidFill>
                  </a:rPr>
                  <a:t>Covariance</a:t>
                </a:r>
                <a:r>
                  <a:rPr lang="en-US" altLang="zh-CN" sz="2400" dirty="0"/>
                  <a:t> between random variables </a:t>
                </a:r>
                <a14:m>
                  <m:oMath xmlns:m="http://schemas.openxmlformats.org/officeDocument/2006/math">
                    <m:r>
                      <a:rPr lang="en-US" altLang="zh-CN" sz="2400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zh-CN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zh-CN" sz="2400" smtClean="0">
                        <a:latin typeface="Cambria Math"/>
                      </a:rPr>
                      <m:t>𝑌</m:t>
                    </m:r>
                  </m:oMath>
                </a14:m>
                <a:r>
                  <a:rPr lang="en-US" altLang="zh-CN" sz="2400" dirty="0"/>
                  <a:t> denoted by </a:t>
                </a:r>
                <a14:m>
                  <m:oMath xmlns:m="http://schemas.openxmlformats.org/officeDocument/2006/math">
                    <m:r>
                      <a:rPr lang="en-US" altLang="zh-CN" sz="2400" smtClean="0">
                        <a:latin typeface="Cambria Math"/>
                      </a:rPr>
                      <m:t>𝐶𝑜𝑣</m:t>
                    </m:r>
                    <m:r>
                      <a:rPr lang="en-US" altLang="zh-CN" sz="2400" smtClean="0">
                        <a:latin typeface="Cambria Math"/>
                      </a:rPr>
                      <m:t>(</m:t>
                    </m:r>
                    <m:r>
                      <a:rPr lang="en-US" altLang="zh-CN" sz="2400" smtClean="0">
                        <a:latin typeface="Cambria Math"/>
                      </a:rPr>
                      <m:t>𝑋</m:t>
                    </m:r>
                    <m:r>
                      <a:rPr lang="en-US" altLang="zh-CN" sz="2400" smtClean="0">
                        <a:latin typeface="Cambria Math"/>
                      </a:rPr>
                      <m:t>,</m:t>
                    </m:r>
                    <m:r>
                      <a:rPr lang="en-US" altLang="zh-CN" sz="2400" smtClean="0">
                        <a:latin typeface="Cambria Math"/>
                      </a:rPr>
                      <m:t>𝑌</m:t>
                    </m:r>
                    <m:r>
                      <a:rPr lang="en-US" altLang="zh-CN" sz="240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sz="2400" dirty="0"/>
                  <a:t> 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altLang="zh-CN" sz="2400" smtClean="0">
                            <a:latin typeface="Cambria Math"/>
                          </a:rPr>
                          <m:t>𝑋</m:t>
                        </m:r>
                        <m:r>
                          <a:rPr lang="en-US" altLang="zh-CN" sz="2400" smtClean="0">
                            <a:latin typeface="Cambria Math"/>
                          </a:rPr>
                          <m:t>,</m:t>
                        </m:r>
                        <m:r>
                          <a:rPr lang="en-US" altLang="zh-CN" sz="2400" smtClean="0">
                            <a:latin typeface="Cambria Math"/>
                          </a:rPr>
                          <m:t>𝑌</m:t>
                        </m:r>
                      </m:sub>
                      <m:sup>
                        <m:r>
                          <a:rPr lang="en-US" altLang="zh-CN" sz="2400" b="0" i="0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2400" dirty="0"/>
                  <a:t> is a measure of how much </a:t>
                </a:r>
                <a14:m>
                  <m:oMath xmlns:m="http://schemas.openxmlformats.org/officeDocument/2006/math">
                    <m:r>
                      <a:rPr lang="en-US" altLang="zh-CN" sz="2400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zh-CN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zh-CN" sz="2400" smtClean="0">
                        <a:latin typeface="Cambria Math"/>
                      </a:rPr>
                      <m:t>𝑌</m:t>
                    </m:r>
                  </m:oMath>
                </a14:m>
                <a:r>
                  <a:rPr lang="en-US" altLang="zh-CN" sz="2400" dirty="0"/>
                  <a:t> change together</a:t>
                </a:r>
                <a:br>
                  <a:rPr lang="en-US" altLang="zh-CN" sz="2400" dirty="0"/>
                </a:br>
                <a:br>
                  <a:rPr lang="en-US" altLang="zh-CN" sz="2400" dirty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altLang="zh-CN" sz="2400" smtClean="0">
                            <a:latin typeface="Cambria Math"/>
                          </a:rPr>
                          <m:t>𝑋</m:t>
                        </m:r>
                        <m:r>
                          <a:rPr lang="en-US" altLang="zh-CN" sz="2400" smtClean="0">
                            <a:latin typeface="Cambria Math"/>
                          </a:rPr>
                          <m:t>,</m:t>
                        </m:r>
                        <m:r>
                          <a:rPr lang="en-US" altLang="zh-CN" sz="2400" smtClean="0">
                            <a:latin typeface="Cambria Math"/>
                          </a:rPr>
                          <m:t>𝑌</m:t>
                        </m:r>
                      </m:sub>
                      <m:sup>
                        <m:r>
                          <a:rPr lang="en-US" altLang="zh-CN" sz="2400" b="0" i="0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altLang="zh-CN" sz="2400" smtClean="0">
                        <a:latin typeface="Cambria Math"/>
                      </a:rPr>
                      <m:t>=</m:t>
                    </m:r>
                    <m:r>
                      <a:rPr lang="en-US" altLang="zh-CN" sz="2400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CN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>
                                <a:latin typeface="Cambria Math"/>
                              </a:rPr>
                              <m:t>𝑋</m:t>
                            </m:r>
                            <m:r>
                              <a:rPr lang="en-US" altLang="zh-CN" sz="2400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CN" sz="2400">
                                <a:latin typeface="Cambria Math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>
                                    <a:latin typeface="Cambria Math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  <m:d>
                          <m:dPr>
                            <m:ctrlPr>
                              <a:rPr lang="en-US" altLang="zh-CN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>
                                <a:latin typeface="Cambria Math"/>
                              </a:rPr>
                              <m:t>𝑌</m:t>
                            </m:r>
                            <m:r>
                              <a:rPr lang="en-US" altLang="zh-CN" sz="2400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CN" sz="2400">
                                <a:latin typeface="Cambria Math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>
                                    <a:latin typeface="Cambria Math"/>
                                  </a:rPr>
                                  <m:t>𝑌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br>
                  <a:rPr lang="en-US" altLang="zh-CN" sz="2400" dirty="0"/>
                </a:br>
                <a14:m>
                  <m:oMath xmlns:m="http://schemas.openxmlformats.org/officeDocument/2006/math">
                    <m:r>
                      <a:rPr lang="en-US" altLang="zh-CN" sz="2400" smtClean="0">
                        <a:latin typeface="Cambria Math"/>
                      </a:rPr>
                      <m:t>         =</m:t>
                    </m:r>
                    <m:r>
                      <a:rPr lang="en-US" altLang="zh-CN" sz="2400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smtClean="0">
                            <a:latin typeface="Cambria Math"/>
                          </a:rPr>
                          <m:t>𝑋𝑌</m:t>
                        </m:r>
                      </m:e>
                    </m:d>
                    <m:r>
                      <a:rPr lang="en-US" altLang="zh-CN" sz="2400" smtClean="0">
                        <a:latin typeface="Cambria Math"/>
                      </a:rPr>
                      <m:t>−</m:t>
                    </m:r>
                    <m:r>
                      <a:rPr lang="en-US" altLang="zh-CN" sz="2400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altLang="zh-CN" sz="2400" smtClean="0">
                        <a:latin typeface="Cambria Math"/>
                      </a:rPr>
                      <m:t>𝐸</m:t>
                    </m:r>
                    <m:r>
                      <a:rPr lang="en-US" altLang="zh-CN" sz="2400" smtClean="0">
                        <a:latin typeface="Cambria Math"/>
                      </a:rPr>
                      <m:t>[</m:t>
                    </m:r>
                    <m:r>
                      <a:rPr lang="en-US" altLang="zh-CN" sz="2400" smtClean="0">
                        <a:latin typeface="Cambria Math"/>
                      </a:rPr>
                      <m:t>𝑌</m:t>
                    </m:r>
                    <m:r>
                      <a:rPr lang="en-US" altLang="zh-CN" sz="2400" smtClean="0">
                        <a:latin typeface="Cambria Math"/>
                      </a:rPr>
                      <m:t>]</m:t>
                    </m:r>
                  </m:oMath>
                </a14:m>
                <a:br>
                  <a:rPr lang="en-US" altLang="zh-CN" sz="2400" dirty="0"/>
                </a:br>
                <a:br>
                  <a:rPr lang="en-US" altLang="zh-CN" sz="2400" dirty="0"/>
                </a:br>
                <a:endParaRPr lang="en-US" altLang="zh-CN" sz="2400" dirty="0"/>
              </a:p>
              <a:p>
                <a:r>
                  <a:rPr lang="en-US" altLang="zh-CN" sz="2400" dirty="0"/>
                  <a:t>For 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independent</a:t>
                </a:r>
                <a:r>
                  <a:rPr lang="en-US" altLang="zh-CN" sz="2400" dirty="0"/>
                  <a:t> variables, the covariance is 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zero</a:t>
                </a:r>
                <a:r>
                  <a:rPr lang="en-US" altLang="zh-CN" sz="2400" dirty="0"/>
                  <a:t>:</a:t>
                </a:r>
                <a:br>
                  <a:rPr lang="en-US" altLang="zh-CN" sz="2400" dirty="0"/>
                </a:br>
                <a:endParaRPr lang="en-US" altLang="zh-CN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smtClean="0"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smtClean="0">
                              <a:latin typeface="Cambria Math"/>
                            </a:rPr>
                            <m:t>𝑋𝑌</m:t>
                          </m:r>
                        </m:e>
                      </m:d>
                      <m:r>
                        <a:rPr lang="en-US" altLang="zh-CN" sz="2400" smtClean="0">
                          <a:latin typeface="Cambria Math"/>
                        </a:rPr>
                        <m:t>=</m:t>
                      </m:r>
                      <m:r>
                        <a:rPr lang="en-US" altLang="zh-CN" sz="2400" smtClean="0"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altLang="zh-CN" sz="2400" smtClean="0">
                          <a:latin typeface="Cambria Math"/>
                        </a:rPr>
                        <m:t>𝐸</m:t>
                      </m:r>
                      <m:r>
                        <a:rPr lang="en-US" altLang="zh-CN" sz="2400" smtClean="0">
                          <a:latin typeface="Cambria Math"/>
                        </a:rPr>
                        <m:t>[</m:t>
                      </m:r>
                      <m:r>
                        <a:rPr lang="en-US" altLang="zh-CN" sz="2400" smtClean="0">
                          <a:latin typeface="Cambria Math"/>
                        </a:rPr>
                        <m:t>𝑌</m:t>
                      </m:r>
                      <m:r>
                        <a:rPr lang="en-US" altLang="zh-CN" sz="2400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altLang="zh-CN" sz="2400" dirty="0"/>
              </a:p>
              <a:p>
                <a:endParaRPr lang="en-US" altLang="zh-CN" sz="2400" dirty="0"/>
              </a:p>
              <a:p>
                <a:r>
                  <a:rPr lang="en-US" altLang="zh-CN" sz="2400" dirty="0">
                    <a:solidFill>
                      <a:srgbClr val="FF0000"/>
                    </a:solidFill>
                  </a:rPr>
                  <a:t>Note:</a:t>
                </a:r>
                <a:r>
                  <a:rPr lang="en-US" altLang="zh-CN" sz="2400" dirty="0"/>
                  <a:t> Although independence always implies zero covariance, the reverse is </a:t>
                </a:r>
                <a:r>
                  <a:rPr lang="en-US" altLang="zh-CN" sz="2400" b="1" dirty="0">
                    <a:solidFill>
                      <a:srgbClr val="FF0000"/>
                    </a:solidFill>
                  </a:rPr>
                  <a:t>not</a:t>
                </a:r>
                <a:r>
                  <a:rPr lang="en-US" altLang="zh-CN" sz="2400" dirty="0"/>
                  <a:t> true</a:t>
                </a:r>
              </a:p>
            </p:txBody>
          </p:sp>
        </mc:Choice>
        <mc:Fallback xmlns="">
          <p:sp>
            <p:nvSpPr>
              <p:cNvPr id="154626" name="Rectangle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17" t="-2650" r="-11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679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Covariance</a:t>
            </a:r>
            <a:endParaRPr lang="en-US" altLang="zh-CN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4830F2-D6FA-4D07-BF10-AFCB2E9D1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129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5650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:r>
                  <a:rPr lang="en-US" altLang="en-US" dirty="0"/>
                  <a:t>Example: tossing three coins</a:t>
                </a:r>
              </a:p>
              <a:p>
                <a:pPr lvl="1"/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X</a:t>
                </a:r>
                <a:r>
                  <a:rPr lang="en-US" altLang="en-US" dirty="0"/>
                  <a:t>: number of heads</a:t>
                </a:r>
              </a:p>
              <a:p>
                <a:pPr lvl="1"/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rPr>
                  <a:t>Y</a:t>
                </a:r>
                <a:r>
                  <a:rPr lang="en-US" altLang="en-US" dirty="0"/>
                  <a:t>: number of tails</a:t>
                </a:r>
              </a:p>
              <a:p>
                <a:pPr lvl="1"/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rPr>
                  <a:t>E[X] = E[Y] = 3/2</a:t>
                </a:r>
              </a:p>
              <a:p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rPr>
                  <a:t>E[XY]</a:t>
                </a:r>
                <a:r>
                  <a:rPr lang="en-US" altLang="en-US" dirty="0"/>
                  <a:t>?</a:t>
                </a:r>
              </a:p>
              <a:p>
                <a:pPr lvl="1"/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rPr>
                  <a:t>X</a:t>
                </a:r>
                <a:r>
                  <a:rPr lang="en-US" altLang="en-US" dirty="0"/>
                  <a:t> and </a:t>
                </a:r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rPr>
                  <a:t>Y</a:t>
                </a:r>
                <a:r>
                  <a:rPr lang="en-US" altLang="en-US" dirty="0"/>
                  <a:t> depend on each other</a:t>
                </a:r>
              </a:p>
              <a:p>
                <a:pPr lvl="1"/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rPr>
                  <a:t>Y = 3 – X</a:t>
                </a:r>
              </a:p>
              <a:p>
                <a:pPr lvl="1"/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rPr>
                  <a:t>E[XY] = 0×P(0) + 2×P(2)</a:t>
                </a:r>
              </a:p>
              <a:p>
                <a:pPr lvl="1">
                  <a:buFont typeface="Wingdings" pitchFamily="2" charset="2"/>
                  <a:buNone/>
                </a:pPr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rPr>
                  <a:t>               = 3/2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𝑋</m:t>
                        </m:r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𝑌</m:t>
                        </m:r>
                      </m:sub>
                      <m:sup>
                        <m:r>
                          <a:rPr lang="en-US" altLang="zh-CN" b="0" i="1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rPr>
                  <a:t>= E[XY] – E[X]E[Y]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rPr>
                  <a:t>                    = 3/2 – 3/2 × 3/2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en-US" i="1" dirty="0"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rPr>
                  <a:t>                    = </a:t>
                </a:r>
                <a:r>
                  <a:rPr lang="en-US" altLang="zh-CN" i="1" dirty="0"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rPr>
                  <a:t>– </a:t>
                </a:r>
                <a:r>
                  <a:rPr lang="en-US" altLang="en-US" i="1" dirty="0"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rPr>
                  <a:t>3/4</a:t>
                </a:r>
                <a:endParaRPr lang="en-US" altLang="en-US" dirty="0"/>
              </a:p>
              <a:p>
                <a:pPr lvl="1"/>
                <a:endParaRPr lang="en-US" altLang="en-US" dirty="0"/>
              </a:p>
            </p:txBody>
          </p:sp>
        </mc:Choice>
        <mc:Fallback xmlns="">
          <p:sp>
            <p:nvSpPr>
              <p:cNvPr id="155650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69" t="-1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Covariance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520000"/>
              </p:ext>
            </p:extLst>
          </p:nvPr>
        </p:nvGraphicFramePr>
        <p:xfrm>
          <a:off x="4736556" y="2501900"/>
          <a:ext cx="3047999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42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4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24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06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err="1">
                          <a:latin typeface="Times New Roman" pitchFamily="18" charset="0"/>
                          <a:cs typeface="Times New Roman" pitchFamily="18" charset="0"/>
                        </a:rPr>
                        <a:t>xy</a:t>
                      </a:r>
                      <a:endParaRPr lang="en-US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p(x)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3/8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3/8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822363"/>
              </p:ext>
            </p:extLst>
          </p:nvPr>
        </p:nvGraphicFramePr>
        <p:xfrm>
          <a:off x="6016403" y="4800564"/>
          <a:ext cx="1563688" cy="111283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42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09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r>
                        <a:rPr lang="en-US" sz="1800" i="1" dirty="0" err="1">
                          <a:latin typeface="Times New Roman" pitchFamily="18" charset="0"/>
                          <a:cs typeface="Times New Roman" pitchFamily="18" charset="0"/>
                        </a:rPr>
                        <a:t>xy</a:t>
                      </a:r>
                      <a:endParaRPr lang="en-US" sz="18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6" marR="91476" marT="45733" marB="45733"/>
                </a:tc>
                <a:tc>
                  <a:txBody>
                    <a:bodyPr/>
                    <a:lstStyle/>
                    <a:p>
                      <a:r>
                        <a:rPr lang="en-US" sz="1800" i="1" dirty="0">
                          <a:latin typeface="Times New Roman" pitchFamily="18" charset="0"/>
                          <a:cs typeface="Times New Roman" pitchFamily="18" charset="0"/>
                        </a:rPr>
                        <a:t>p(</a:t>
                      </a:r>
                      <a:r>
                        <a:rPr lang="en-US" sz="1800" i="1" dirty="0" err="1">
                          <a:latin typeface="Times New Roman" pitchFamily="18" charset="0"/>
                          <a:cs typeface="Times New Roman" pitchFamily="18" charset="0"/>
                        </a:rPr>
                        <a:t>xy</a:t>
                      </a:r>
                      <a:r>
                        <a:rPr lang="en-US" sz="1800" i="1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6" marR="91476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76" marR="91476"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2/8</a:t>
                      </a:r>
                    </a:p>
                  </a:txBody>
                  <a:tcPr marL="91476" marR="91476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/>
                        <a:t>2</a:t>
                      </a:r>
                    </a:p>
                  </a:txBody>
                  <a:tcPr marL="91476" marR="91476"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6/8</a:t>
                      </a:r>
                    </a:p>
                  </a:txBody>
                  <a:tcPr marL="91476" marR="91476"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4BAFA5-8F4D-4BF2-B6B1-7232DFE6E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80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9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Correlation</a:t>
            </a:r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10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990694" y="2514624"/>
                <a:ext cx="7467404" cy="3352711"/>
              </a:xfrm>
            </p:spPr>
            <p:txBody>
              <a:bodyPr>
                <a:noAutofit/>
              </a:bodyPr>
              <a:lstStyle/>
              <a:p>
                <a:r>
                  <a:rPr lang="en-US" altLang="zh-CN" sz="1350" dirty="0">
                    <a:solidFill>
                      <a:srgbClr val="FF0000"/>
                    </a:solidFill>
                  </a:rPr>
                  <a:t>Correlation Coefficient </a:t>
                </a:r>
                <a:r>
                  <a:rPr lang="en-US" altLang="zh-CN" sz="1350" dirty="0"/>
                  <a:t>between random variables </a:t>
                </a:r>
                <a14:m>
                  <m:oMath xmlns:m="http://schemas.openxmlformats.org/officeDocument/2006/math">
                    <m:r>
                      <a:rPr lang="en-US" altLang="zh-CN" sz="1350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zh-CN" sz="1350" dirty="0"/>
                  <a:t> and </a:t>
                </a:r>
                <a14:m>
                  <m:oMath xmlns:m="http://schemas.openxmlformats.org/officeDocument/2006/math">
                    <m:r>
                      <a:rPr lang="en-US" altLang="zh-CN" sz="1350">
                        <a:latin typeface="Cambria Math"/>
                      </a:rPr>
                      <m:t>𝑌</m:t>
                    </m:r>
                  </m:oMath>
                </a14:m>
                <a:r>
                  <a:rPr lang="en-US" altLang="zh-CN" sz="1350" dirty="0"/>
                  <a:t>, denoted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350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altLang="zh-CN" sz="1350">
                            <a:latin typeface="Cambria Math"/>
                          </a:rPr>
                          <m:t>𝑋</m:t>
                        </m:r>
                        <m:r>
                          <a:rPr lang="en-US" altLang="zh-CN" sz="1350">
                            <a:latin typeface="Cambria Math"/>
                          </a:rPr>
                          <m:t>,</m:t>
                        </m:r>
                        <m:r>
                          <a:rPr lang="en-US" altLang="zh-CN" sz="1350">
                            <a:latin typeface="Cambria Math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US" altLang="zh-CN" sz="1350" dirty="0"/>
                  <a:t>, is the normalized value of their covariance: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350"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altLang="zh-CN" sz="1350">
                              <a:latin typeface="Cambria Math"/>
                            </a:rPr>
                            <m:t>𝑋</m:t>
                          </m:r>
                          <m:r>
                            <a:rPr lang="en-US" altLang="zh-CN" sz="1350">
                              <a:latin typeface="Cambria Math"/>
                            </a:rPr>
                            <m:t>,</m:t>
                          </m:r>
                          <m:r>
                            <a:rPr lang="en-US" altLang="zh-CN" sz="1350">
                              <a:latin typeface="Cambria Math"/>
                            </a:rPr>
                            <m:t>𝑌</m:t>
                          </m:r>
                        </m:sub>
                      </m:sSub>
                      <m:r>
                        <a:rPr lang="en-US" altLang="zh-CN" sz="135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CN" sz="135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350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sz="1350"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US" altLang="zh-CN" sz="135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zh-CN" sz="1350">
                                  <a:latin typeface="Cambria Math"/>
                                </a:rPr>
                                <m:t>𝑌</m:t>
                              </m:r>
                            </m:sub>
                            <m:sup>
                              <m:r>
                                <a:rPr lang="en-US" altLang="zh-CN" sz="135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altLang="zh-CN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350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sz="1350">
                                  <a:latin typeface="Cambria Math"/>
                                </a:rPr>
                                <m:t>𝑋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350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sz="1350">
                                  <a:latin typeface="Cambria Math"/>
                                </a:rPr>
                                <m:t>𝑌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CN" sz="1350" dirty="0"/>
              </a:p>
              <a:p>
                <a:r>
                  <a:rPr lang="en-US" altLang="zh-CN" sz="1350" dirty="0"/>
                  <a:t>Indicates the strength and direction of a </a:t>
                </a:r>
                <a:r>
                  <a:rPr lang="en-US" altLang="zh-CN" sz="1350" b="1" dirty="0">
                    <a:solidFill>
                      <a:srgbClr val="FF0000"/>
                    </a:solidFill>
                  </a:rPr>
                  <a:t>linear relationship </a:t>
                </a:r>
                <a:r>
                  <a:rPr lang="en-US" altLang="zh-CN" sz="1350" dirty="0"/>
                  <a:t>between two random variables</a:t>
                </a:r>
              </a:p>
              <a:p>
                <a:r>
                  <a:rPr lang="en-US" altLang="zh-CN" sz="1350" dirty="0"/>
                  <a:t>The correlation always lies between -1 and +1 </a:t>
                </a:r>
              </a:p>
              <a:p>
                <a:endParaRPr lang="en-US" altLang="zh-CN" sz="1350" dirty="0"/>
              </a:p>
              <a:p>
                <a:endParaRPr lang="en-US" altLang="zh-CN" sz="1350" dirty="0"/>
              </a:p>
              <a:p>
                <a:endParaRPr lang="en-US" altLang="zh-CN" sz="1350" dirty="0"/>
              </a:p>
              <a:p>
                <a:r>
                  <a:rPr lang="en-US" altLang="zh-CN" sz="1350" dirty="0"/>
                  <a:t>Example: tossing three coins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350" i="1"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altLang="zh-CN" sz="1350" i="1">
                              <a:latin typeface="Cambria Math"/>
                            </a:rPr>
                            <m:t>𝑋</m:t>
                          </m:r>
                          <m:r>
                            <a:rPr lang="en-US" altLang="zh-CN" sz="1350" i="1">
                              <a:latin typeface="Cambria Math"/>
                            </a:rPr>
                            <m:t>,</m:t>
                          </m:r>
                          <m:r>
                            <a:rPr lang="en-US" altLang="zh-CN" sz="1350" i="1">
                              <a:latin typeface="Cambria Math"/>
                            </a:rPr>
                            <m:t>𝑌</m:t>
                          </m:r>
                        </m:sub>
                      </m:sSub>
                      <m:r>
                        <a:rPr lang="en-US" altLang="zh-CN" sz="135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350" i="1">
                              <a:latin typeface="Cambria Math"/>
                            </a:rPr>
                            <m:t>−3/4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sz="135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1350" i="1">
                                  <a:latin typeface="Cambria Math"/>
                                </a:rPr>
                                <m:t>3/4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altLang="zh-CN" sz="135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1350" i="1">
                                  <a:latin typeface="Cambria Math"/>
                                </a:rPr>
                                <m:t>3/4</m:t>
                              </m:r>
                            </m:e>
                          </m:rad>
                        </m:den>
                      </m:f>
                      <m:r>
                        <a:rPr lang="en-US" altLang="zh-CN" sz="1350" i="1">
                          <a:latin typeface="Cambria Math"/>
                        </a:rPr>
                        <m:t>=−1</m:t>
                      </m:r>
                    </m:oMath>
                  </m:oMathPara>
                </a14:m>
                <a:br>
                  <a:rPr lang="en-US" altLang="zh-CN" sz="1350" dirty="0"/>
                </a:br>
                <a:r>
                  <a:rPr lang="en-US" altLang="zh-CN" sz="1350" dirty="0"/>
                  <a:t> </a:t>
                </a:r>
                <a:br>
                  <a:rPr lang="en-US" altLang="zh-CN" sz="1350" dirty="0"/>
                </a:br>
                <a:br>
                  <a:rPr lang="en-US" altLang="zh-CN" sz="1350" dirty="0"/>
                </a:br>
                <a:endParaRPr lang="en-US" altLang="zh-CN" sz="1350" dirty="0"/>
              </a:p>
            </p:txBody>
          </p:sp>
        </mc:Choice>
        <mc:Fallback xmlns="">
          <p:sp>
            <p:nvSpPr>
              <p:cNvPr id="16387" name="Rectangle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0694" y="2514624"/>
                <a:ext cx="7467404" cy="3352711"/>
              </a:xfrm>
              <a:blipFill>
                <a:blip r:embed="rId3"/>
                <a:stretch>
                  <a:fillRect l="-327" t="-729" b="-61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A276DC-F4C1-46CA-A872-85FBCA3B8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16390" name="Group 23"/>
          <p:cNvGrpSpPr>
            <a:grpSpLocks/>
          </p:cNvGrpSpPr>
          <p:nvPr/>
        </p:nvGrpSpPr>
        <p:grpSpPr bwMode="auto">
          <a:xfrm>
            <a:off x="2243733" y="4343376"/>
            <a:ext cx="4656534" cy="647786"/>
            <a:chOff x="19013" y="5320744"/>
            <a:chExt cx="8278713" cy="1152211"/>
          </a:xfrm>
        </p:grpSpPr>
        <p:sp>
          <p:nvSpPr>
            <p:cNvPr id="16391" name="TextBox 10"/>
            <p:cNvSpPr txBox="1">
              <a:spLocks noChangeArrowheads="1"/>
            </p:cNvSpPr>
            <p:nvPr/>
          </p:nvSpPr>
          <p:spPr bwMode="auto">
            <a:xfrm>
              <a:off x="685802" y="6031468"/>
              <a:ext cx="522107" cy="44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9pPr>
            </a:lstStyle>
            <a:p>
              <a:pPr eaLnBrk="1" hangingPunct="1"/>
              <a:r>
                <a:rPr lang="en-US" altLang="en-US" sz="1013">
                  <a:latin typeface="Times New Roman" pitchFamily="18" charset="0"/>
                  <a:cs typeface="Times New Roman" pitchFamily="18" charset="0"/>
                </a:rPr>
                <a:t>-1</a:t>
              </a:r>
            </a:p>
          </p:txBody>
        </p:sp>
        <p:sp>
          <p:nvSpPr>
            <p:cNvPr id="16392" name="TextBox 12"/>
            <p:cNvSpPr txBox="1">
              <a:spLocks noChangeArrowheads="1"/>
            </p:cNvSpPr>
            <p:nvPr/>
          </p:nvSpPr>
          <p:spPr bwMode="auto">
            <a:xfrm>
              <a:off x="3967117" y="6031468"/>
              <a:ext cx="445161" cy="44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9pPr>
            </a:lstStyle>
            <a:p>
              <a:pPr eaLnBrk="1" hangingPunct="1"/>
              <a:r>
                <a:rPr lang="en-US" altLang="en-US" sz="1013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16393" name="TextBox 13"/>
            <p:cNvSpPr txBox="1">
              <a:spLocks noChangeArrowheads="1"/>
            </p:cNvSpPr>
            <p:nvPr/>
          </p:nvSpPr>
          <p:spPr bwMode="auto">
            <a:xfrm>
              <a:off x="7086598" y="6031468"/>
              <a:ext cx="576257" cy="44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Gungsuh" pitchFamily="18" charset="-127"/>
                </a:defRPr>
              </a:lvl9pPr>
            </a:lstStyle>
            <a:p>
              <a:pPr eaLnBrk="1" hangingPunct="1"/>
              <a:r>
                <a:rPr lang="en-US" altLang="en-US" sz="1013">
                  <a:latin typeface="Times New Roman" pitchFamily="18" charset="0"/>
                  <a:cs typeface="Times New Roman" pitchFamily="18" charset="0"/>
                </a:rPr>
                <a:t>+1</a:t>
              </a:r>
            </a:p>
          </p:txBody>
        </p:sp>
        <p:grpSp>
          <p:nvGrpSpPr>
            <p:cNvPr id="16394" name="Group 22"/>
            <p:cNvGrpSpPr>
              <a:grpSpLocks/>
            </p:cNvGrpSpPr>
            <p:nvPr/>
          </p:nvGrpSpPr>
          <p:grpSpPr bwMode="auto">
            <a:xfrm>
              <a:off x="19013" y="5320744"/>
              <a:ext cx="8278713" cy="757955"/>
              <a:chOff x="19013" y="5257800"/>
              <a:chExt cx="8278713" cy="757955"/>
            </a:xfrm>
          </p:grpSpPr>
          <p:cxnSp>
            <p:nvCxnSpPr>
              <p:cNvPr id="8" name="Straight Arrow Connector 7"/>
              <p:cNvCxnSpPr/>
              <p:nvPr/>
            </p:nvCxnSpPr>
            <p:spPr bwMode="auto">
              <a:xfrm>
                <a:off x="914020" y="5955072"/>
                <a:ext cx="3200566" cy="1588"/>
              </a:xfrm>
              <a:prstGeom prst="straightConnector1">
                <a:avLst/>
              </a:prstGeom>
              <a:ln>
                <a:headEnd type="oval" w="med" len="med"/>
                <a:tailEnd type="oval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 bwMode="auto">
              <a:xfrm>
                <a:off x="4114586" y="5955072"/>
                <a:ext cx="3200566" cy="1588"/>
              </a:xfrm>
              <a:prstGeom prst="straightConnector1">
                <a:avLst/>
              </a:prstGeom>
              <a:ln>
                <a:headEnd type="oval" w="med" len="med"/>
                <a:tailEnd type="oval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16397" name="TextBox 19"/>
              <p:cNvSpPr txBox="1">
                <a:spLocks noChangeArrowheads="1"/>
              </p:cNvSpPr>
              <p:nvPr/>
            </p:nvSpPr>
            <p:spPr bwMode="auto">
              <a:xfrm>
                <a:off x="3200400" y="5574268"/>
                <a:ext cx="1924274" cy="441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9pPr>
              </a:lstStyle>
              <a:p>
                <a:pPr eaLnBrk="1" hangingPunct="1"/>
                <a:r>
                  <a:rPr lang="en-US" altLang="en-US" sz="1013">
                    <a:solidFill>
                      <a:srgbClr val="FF0000"/>
                    </a:solidFill>
                    <a:latin typeface="Lucida Sans" pitchFamily="34" charset="0"/>
                  </a:rPr>
                  <a:t>No correlation</a:t>
                </a:r>
              </a:p>
            </p:txBody>
          </p:sp>
          <p:sp>
            <p:nvSpPr>
              <p:cNvPr id="16398" name="TextBox 20"/>
              <p:cNvSpPr txBox="1">
                <a:spLocks noChangeArrowheads="1"/>
              </p:cNvSpPr>
              <p:nvPr/>
            </p:nvSpPr>
            <p:spPr bwMode="auto">
              <a:xfrm>
                <a:off x="6344951" y="5257800"/>
                <a:ext cx="1952775" cy="7187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9pPr>
              </a:lstStyle>
              <a:p>
                <a:pPr algn="ctr" eaLnBrk="1" hangingPunct="1"/>
                <a:r>
                  <a:rPr lang="en-US" altLang="en-US" sz="1013" dirty="0">
                    <a:solidFill>
                      <a:srgbClr val="FF0000"/>
                    </a:solidFill>
                    <a:latin typeface="Lucida Sans" pitchFamily="34" charset="0"/>
                  </a:rPr>
                  <a:t>Positive linear </a:t>
                </a:r>
                <a:br>
                  <a:rPr lang="en-US" altLang="en-US" sz="1013" dirty="0">
                    <a:solidFill>
                      <a:srgbClr val="FF0000"/>
                    </a:solidFill>
                    <a:latin typeface="Lucida Sans" pitchFamily="34" charset="0"/>
                  </a:rPr>
                </a:br>
                <a:r>
                  <a:rPr lang="en-US" altLang="en-US" sz="1013" dirty="0">
                    <a:solidFill>
                      <a:srgbClr val="FF0000"/>
                    </a:solidFill>
                    <a:latin typeface="Lucida Sans" pitchFamily="34" charset="0"/>
                  </a:rPr>
                  <a:t>correlation</a:t>
                </a:r>
              </a:p>
            </p:txBody>
          </p:sp>
          <p:sp>
            <p:nvSpPr>
              <p:cNvPr id="16399" name="TextBox 21"/>
              <p:cNvSpPr txBox="1">
                <a:spLocks noChangeArrowheads="1"/>
              </p:cNvSpPr>
              <p:nvPr/>
            </p:nvSpPr>
            <p:spPr bwMode="auto">
              <a:xfrm>
                <a:off x="19013" y="5257800"/>
                <a:ext cx="2072470" cy="7187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  <a:ea typeface="Gungsuh" pitchFamily="18" charset="-127"/>
                  </a:defRPr>
                </a:lvl9pPr>
              </a:lstStyle>
              <a:p>
                <a:pPr algn="ctr" eaLnBrk="1" hangingPunct="1"/>
                <a:r>
                  <a:rPr lang="en-US" altLang="en-US" sz="1013">
                    <a:solidFill>
                      <a:srgbClr val="FF0000"/>
                    </a:solidFill>
                    <a:latin typeface="Lucida Sans" pitchFamily="34" charset="0"/>
                  </a:rPr>
                  <a:t>Negative linear </a:t>
                </a:r>
                <a:br>
                  <a:rPr lang="en-US" altLang="en-US" sz="1013">
                    <a:solidFill>
                      <a:srgbClr val="FF0000"/>
                    </a:solidFill>
                    <a:latin typeface="Lucida Sans" pitchFamily="34" charset="0"/>
                  </a:rPr>
                </a:br>
                <a:r>
                  <a:rPr lang="en-US" altLang="en-US" sz="1013">
                    <a:solidFill>
                      <a:srgbClr val="FF0000"/>
                    </a:solidFill>
                    <a:latin typeface="Lucida Sans" pitchFamily="34" charset="0"/>
                  </a:rPr>
                  <a:t>correlation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3853046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</a:rPr>
              <a:t>Probability &amp; Statistical distributions</a:t>
            </a:r>
            <a:r>
              <a:rPr lang="en-US" dirty="0"/>
              <a:t> Outline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Probability and random variables</a:t>
            </a:r>
            <a:endParaRPr lang="en-CA" dirty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Random experiment and random variable</a:t>
            </a:r>
          </a:p>
          <a:p>
            <a:pPr lvl="1"/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Probability mass/density functions</a:t>
            </a:r>
            <a:endParaRPr lang="en-CA" dirty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Expectation, variance, covariance, correlation</a:t>
            </a:r>
            <a:endParaRPr lang="en-CA" dirty="0">
              <a:solidFill>
                <a:schemeClr val="bg1">
                  <a:lumMod val="85000"/>
                </a:schemeClr>
              </a:solidFill>
            </a:endParaRPr>
          </a:p>
          <a:p>
            <a:pPr lvl="0"/>
            <a:r>
              <a:rPr lang="en-GB" dirty="0">
                <a:solidFill>
                  <a:srgbClr val="FF0000"/>
                </a:solidFill>
              </a:rPr>
              <a:t>Probability distributions</a:t>
            </a:r>
            <a:endParaRPr lang="en-CA" dirty="0">
              <a:solidFill>
                <a:srgbClr val="FF0000"/>
              </a:solidFill>
            </a:endParaRPr>
          </a:p>
          <a:p>
            <a:pPr lvl="1"/>
            <a:r>
              <a:rPr lang="en-GB" dirty="0"/>
              <a:t>Discrete probability distributions</a:t>
            </a:r>
            <a:endParaRPr lang="en-CA" dirty="0"/>
          </a:p>
          <a:p>
            <a:pPr lvl="1"/>
            <a:r>
              <a:rPr lang="en-GB" dirty="0"/>
              <a:t>Continuous probability distributions</a:t>
            </a:r>
          </a:p>
          <a:p>
            <a:pPr lvl="0"/>
            <a:endParaRPr lang="en-CA" dirty="0"/>
          </a:p>
          <a:p>
            <a:endParaRPr lang="en-C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9C9C87-8D9F-4D3B-839F-1ED89E665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184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Probability and random variables</a:t>
            </a:r>
            <a:endParaRPr lang="en-CA" dirty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Random experiment and random variable</a:t>
            </a:r>
          </a:p>
          <a:p>
            <a:pPr lvl="1"/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Probability mass/density functions</a:t>
            </a:r>
            <a:endParaRPr lang="en-CA" dirty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Expectation, variance, covariance, correlation</a:t>
            </a:r>
            <a:endParaRPr lang="en-CA" dirty="0">
              <a:solidFill>
                <a:schemeClr val="bg1">
                  <a:lumMod val="85000"/>
                </a:schemeClr>
              </a:solidFill>
            </a:endParaRPr>
          </a:p>
          <a:p>
            <a:pPr lvl="0"/>
            <a:r>
              <a:rPr lang="en-GB" dirty="0"/>
              <a:t>Probability distributions</a:t>
            </a:r>
            <a:endParaRPr lang="en-CA" dirty="0"/>
          </a:p>
          <a:p>
            <a:pPr lvl="1"/>
            <a:r>
              <a:rPr lang="en-GB" dirty="0"/>
              <a:t>Discrete probability distributions</a:t>
            </a:r>
            <a:endParaRPr lang="en-CA" dirty="0"/>
          </a:p>
          <a:p>
            <a:pPr lvl="1"/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Continuous probability distributions</a:t>
            </a:r>
          </a:p>
          <a:p>
            <a:pPr lvl="0"/>
            <a:endParaRPr lang="en-CA" dirty="0"/>
          </a:p>
          <a:p>
            <a:endParaRPr lang="en-C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F2E759-6051-4609-ADCC-964E24E5A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441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Discrete Uniform Distribution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971551" y="2415943"/>
                <a:ext cx="7200897" cy="2368506"/>
              </a:xfrm>
            </p:spPr>
            <p:txBody>
              <a:bodyPr/>
              <a:lstStyle/>
              <a:p>
                <a:r>
                  <a:rPr lang="en-US" altLang="en-US" dirty="0"/>
                  <a:t>A random variable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en-US" dirty="0"/>
                  <a:t> has discrete uniform distributed if each of the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dirty="0"/>
                  <a:t> values in its range, 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en-US" dirty="0"/>
                  <a:t>, has equal probability. </a:t>
                </a:r>
              </a:p>
              <a:p>
                <a:r>
                  <a:rPr lang="en-US" b="0" dirty="0"/>
                  <a:t>PMF: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altLang="en-US">
                        <a:latin typeface="Cambria Math"/>
                      </a:rPr>
                      <m:t>ℙ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sz="135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71551" y="2415943"/>
                <a:ext cx="7200897" cy="2368506"/>
              </a:xfrm>
              <a:blipFill>
                <a:blip r:embed="rId2"/>
                <a:stretch>
                  <a:fillRect l="-1523" t="-4113" r="-5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D056A5-BF1C-4820-9F4B-AD7AFF0CF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27</a:t>
            </a:fld>
            <a:endParaRPr lang="en-US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4771274" y="5558328"/>
            <a:ext cx="2057400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4771274" y="4537601"/>
            <a:ext cx="0" cy="102072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Oval 7"/>
          <p:cNvSpPr/>
          <p:nvPr/>
        </p:nvSpPr>
        <p:spPr bwMode="auto">
          <a:xfrm>
            <a:off x="5265254" y="5043978"/>
            <a:ext cx="42863" cy="42863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Font typeface="Wingdings" pitchFamily="2" charset="2"/>
              <a:buChar char="•"/>
            </a:pPr>
            <a:endParaRPr lang="en-CA" sz="1013">
              <a:latin typeface="Comic Sans MS" pitchFamily="66" charset="0"/>
              <a:ea typeface="Gungsuh" pitchFamily="18" charset="-127"/>
              <a:cs typeface="Gungsuh" pitchFamily="18" charset="-127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779603" y="5042048"/>
            <a:ext cx="42863" cy="42863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Font typeface="Wingdings" pitchFamily="2" charset="2"/>
              <a:buChar char="•"/>
            </a:pPr>
            <a:endParaRPr lang="en-CA" sz="1013">
              <a:latin typeface="Comic Sans MS" pitchFamily="66" charset="0"/>
              <a:ea typeface="Gungsuh" pitchFamily="18" charset="-127"/>
              <a:cs typeface="Gungsuh" pitchFamily="18" charset="-127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6293953" y="5042556"/>
            <a:ext cx="42863" cy="42863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Font typeface="Wingdings" pitchFamily="2" charset="2"/>
              <a:buChar char="•"/>
            </a:pPr>
            <a:endParaRPr lang="en-CA" sz="1013">
              <a:latin typeface="Comic Sans MS" pitchFamily="66" charset="0"/>
              <a:ea typeface="Gungsuh" pitchFamily="18" charset="-127"/>
              <a:cs typeface="Gungsuh" pitchFamily="18" charset="-127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750905" y="5049869"/>
            <a:ext cx="42863" cy="42863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Font typeface="Wingdings" pitchFamily="2" charset="2"/>
              <a:buChar char="•"/>
            </a:pPr>
            <a:endParaRPr lang="en-CA" sz="1013">
              <a:latin typeface="Comic Sans MS" pitchFamily="66" charset="0"/>
              <a:ea typeface="Gungsuh" pitchFamily="18" charset="-127"/>
              <a:cs typeface="Gungsuh" pitchFamily="18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80037" y="5548867"/>
                <a:ext cx="288862" cy="248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13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CA" sz="1013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037" y="5548867"/>
                <a:ext cx="288862" cy="2482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194387" y="5548867"/>
                <a:ext cx="288862" cy="248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13" i="1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CA" sz="1013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4387" y="5548867"/>
                <a:ext cx="288862" cy="2482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645276" y="5515019"/>
                <a:ext cx="288862" cy="248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13" i="1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276" y="5515019"/>
                <a:ext cx="288862" cy="24820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223086" y="5548867"/>
                <a:ext cx="288862" cy="248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13" i="1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CA" sz="1013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086" y="5548867"/>
                <a:ext cx="288862" cy="2482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572646" y="4891654"/>
                <a:ext cx="288862" cy="384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13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CA" sz="1013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646" y="4891654"/>
                <a:ext cx="288862" cy="3845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 rot="16200000">
                <a:off x="4385976" y="4550188"/>
                <a:ext cx="509435" cy="248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13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013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01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013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sz="1013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385976" y="4550188"/>
                <a:ext cx="509435" cy="248209"/>
              </a:xfrm>
              <a:prstGeom prst="rect">
                <a:avLst/>
              </a:prstGeom>
              <a:blipFill>
                <a:blip r:embed="rId8"/>
                <a:stretch>
                  <a:fillRect r="-48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39509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Discrete Uniform Distribution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Consider a discrete uniform random variable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en-US" dirty="0"/>
                  <a:t> on the consecutive integers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+1, 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+2, …,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en-US" dirty="0"/>
                  <a:t>, </a:t>
                </a:r>
                <a:br>
                  <a:rPr lang="en-US" altLang="en-US" dirty="0"/>
                </a:br>
                <a:r>
                  <a:rPr lang="en-US" altLang="en-US" dirty="0"/>
                  <a:t>for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en-US" dirty="0"/>
                  <a:t>. Then:</a:t>
                </a:r>
              </a:p>
              <a:p>
                <a:endParaRPr lang="en-US" altLang="en-US" dirty="0"/>
              </a:p>
              <a:p>
                <a:pPr marL="257175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25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125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125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1125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125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25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125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125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1125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125" dirty="0"/>
              </a:p>
              <a:p>
                <a:pPr marL="257175" lvl="1" indent="0">
                  <a:buNone/>
                </a:pPr>
                <a:endParaRPr lang="en-US" sz="1125" dirty="0"/>
              </a:p>
              <a:p>
                <a:pPr marL="257175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25" i="1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125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125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1125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125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125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125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125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1125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125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1125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125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125" i="1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1125" i="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65" t="-109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A66EC1-187B-4EB6-A4C0-7F40BBB64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366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ea typeface="宋体" panose="02010600030101010101" pitchFamily="2" charset="-122"/>
              </a:rPr>
              <a:t>Expected Values of Discrete Random Variables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A66EC1-187B-4EB6-A4C0-7F40BBB64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30EAC35-8261-41AB-9F19-FDB91A4C87D7}"/>
              </a:ext>
            </a:extLst>
          </p:cNvPr>
          <p:cNvSpPr txBox="1">
            <a:spLocks noChangeArrowheads="1"/>
          </p:cNvSpPr>
          <p:nvPr/>
        </p:nvSpPr>
        <p:spPr>
          <a:xfrm>
            <a:off x="2362258" y="3200406"/>
            <a:ext cx="418088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>
                <a:ea typeface="宋体" panose="02010600030101010101" pitchFamily="2" charset="-122"/>
              </a:rPr>
              <a:t>The </a:t>
            </a:r>
            <a:r>
              <a:rPr lang="en-US" altLang="zh-CN" b="1">
                <a:ea typeface="宋体" panose="02010600030101010101" pitchFamily="2" charset="-122"/>
              </a:rPr>
              <a:t>mean</a:t>
            </a:r>
            <a:r>
              <a:rPr lang="en-US" altLang="zh-CN">
                <a:ea typeface="宋体" panose="02010600030101010101" pitchFamily="2" charset="-122"/>
              </a:rPr>
              <a:t>, or</a:t>
            </a:r>
            <a:r>
              <a:rPr lang="en-US" altLang="zh-CN" b="1">
                <a:ea typeface="宋体" panose="02010600030101010101" pitchFamily="2" charset="-122"/>
              </a:rPr>
              <a:t> expected value</a:t>
            </a:r>
            <a:r>
              <a:rPr lang="en-US" altLang="zh-CN">
                <a:ea typeface="宋体" panose="02010600030101010101" pitchFamily="2" charset="-122"/>
              </a:rPr>
              <a:t>,</a:t>
            </a:r>
            <a:r>
              <a:rPr lang="en-US" altLang="zh-CN" b="1">
                <a:ea typeface="宋体" panose="02010600030101010101" pitchFamily="2" charset="-122"/>
              </a:rPr>
              <a:t> </a:t>
            </a:r>
            <a:r>
              <a:rPr lang="en-US" altLang="zh-CN">
                <a:ea typeface="宋体" panose="02010600030101010101" pitchFamily="2" charset="-122"/>
              </a:rPr>
              <a:t>of a</a:t>
            </a:r>
            <a:r>
              <a:rPr lang="en-US" altLang="zh-CN" b="1">
                <a:ea typeface="宋体" panose="02010600030101010101" pitchFamily="2" charset="-122"/>
              </a:rPr>
              <a:t> discrete random variable</a:t>
            </a:r>
            <a:r>
              <a:rPr lang="en-US" altLang="zh-CN">
                <a:ea typeface="宋体" panose="02010600030101010101" pitchFamily="2" charset="-122"/>
              </a:rPr>
              <a:t> is</a:t>
            </a:r>
            <a:endParaRPr lang="en-US" altLang="zh-CN" i="1" dirty="0">
              <a:ea typeface="宋体" panose="02010600030101010101" pitchFamily="2" charset="-122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638B5E4B-AA42-49FA-BF7C-D78FE2E371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5799404"/>
              </p:ext>
            </p:extLst>
          </p:nvPr>
        </p:nvGraphicFramePr>
        <p:xfrm>
          <a:off x="3501032" y="4495772"/>
          <a:ext cx="2109787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8" r:id="rId3" imgW="1294276" imgH="253780" progId="Equation.DSMT4">
                  <p:embed/>
                </p:oleObj>
              </mc:Choice>
              <mc:Fallback>
                <p:oleObj r:id="rId3" imgW="1294276" imgH="253780" progId="Equation.DSMT4">
                  <p:embed/>
                  <p:pic>
                    <p:nvPicPr>
                      <p:cNvPr id="17412" name="Object 4">
                        <a:extLst>
                          <a:ext uri="{FF2B5EF4-FFF2-40B4-BE49-F238E27FC236}">
                            <a16:creationId xmlns:a16="http://schemas.microsoft.com/office/drawing/2014/main" id="{27222FDE-7A31-4D78-B26A-9A444781057D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1032" y="4495772"/>
                        <a:ext cx="2109787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3962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47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altLang="en-US" dirty="0">
                    <a:solidFill>
                      <a:srgbClr val="FF0000"/>
                    </a:solidFill>
                  </a:rPr>
                  <a:t>Is widely used in mathematics, science,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biology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, finance and philosophy to draw conclusions about the likelihood of potential events and the underlying mechanics of complex systems</a:t>
                </a:r>
              </a:p>
              <a:p>
                <a:endParaRPr lang="en-US" altLang="en-US" dirty="0"/>
              </a:p>
              <a:p>
                <a:r>
                  <a:rPr lang="en-US" altLang="en-US" sz="1463" dirty="0"/>
                  <a:t>Probability is a measure of how likely it is for an event to happen</a:t>
                </a:r>
              </a:p>
              <a:p>
                <a:r>
                  <a:rPr lang="en-US" altLang="en-US" sz="1463" dirty="0"/>
                  <a:t>We measure probability with a number between </a:t>
                </a:r>
                <a14:m>
                  <m:oMath xmlns:m="http://schemas.openxmlformats.org/officeDocument/2006/math">
                    <m:r>
                      <a:rPr lang="en-US" altLang="en-US" sz="1463">
                        <a:latin typeface="Cambria Math"/>
                      </a:rPr>
                      <m:t>0</m:t>
                    </m:r>
                  </m:oMath>
                </a14:m>
                <a:r>
                  <a:rPr lang="en-US" altLang="en-US" sz="1463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1463">
                        <a:latin typeface="Cambria Math"/>
                      </a:rPr>
                      <m:t>1</m:t>
                    </m:r>
                  </m:oMath>
                </a14:m>
                <a:endParaRPr lang="en-US" altLang="en-US" sz="1463" dirty="0"/>
              </a:p>
              <a:p>
                <a:r>
                  <a:rPr lang="en-US" altLang="en-US" sz="1463" dirty="0"/>
                  <a:t>If an event is certain to happen, then the probability of the event is </a:t>
                </a:r>
                <a14:m>
                  <m:oMath xmlns:m="http://schemas.openxmlformats.org/officeDocument/2006/math">
                    <m:r>
                      <a:rPr lang="en-US" altLang="en-US" sz="1463">
                        <a:latin typeface="Cambria Math"/>
                      </a:rPr>
                      <m:t>1</m:t>
                    </m:r>
                  </m:oMath>
                </a14:m>
                <a:endParaRPr lang="en-US" altLang="en-US" sz="1463" dirty="0"/>
              </a:p>
              <a:p>
                <a:r>
                  <a:rPr lang="en-US" altLang="en-US" sz="1463" dirty="0"/>
                  <a:t>If an event is certain not to happen, then the probability of the event is </a:t>
                </a:r>
                <a14:m>
                  <m:oMath xmlns:m="http://schemas.openxmlformats.org/officeDocument/2006/math">
                    <m:r>
                      <a:rPr lang="en-US" altLang="en-US" sz="1463">
                        <a:latin typeface="Cambria Math"/>
                      </a:rPr>
                      <m:t>0</m:t>
                    </m:r>
                  </m:oMath>
                </a14:m>
                <a:endParaRPr lang="en-US" altLang="en-US" sz="1463" dirty="0"/>
              </a:p>
            </p:txBody>
          </p:sp>
        </mc:Choice>
        <mc:Fallback xmlns="">
          <p:sp>
            <p:nvSpPr>
              <p:cNvPr id="317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38" t="-1413" r="-1614" b="-19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8BB9F4-8988-46F7-80A5-09AC7BE19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7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ea typeface="宋体" panose="02010600030101010101" pitchFamily="2" charset="-122"/>
              </a:rPr>
              <a:t>Expected Values of Discrete Random Variables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A66EC1-187B-4EB6-A4C0-7F40BBB64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FA628E8-C013-49C0-B4C2-C6DF3301A60E}"/>
              </a:ext>
            </a:extLst>
          </p:cNvPr>
          <p:cNvSpPr txBox="1">
            <a:spLocks noChangeArrowheads="1"/>
          </p:cNvSpPr>
          <p:nvPr/>
        </p:nvSpPr>
        <p:spPr>
          <a:xfrm>
            <a:off x="1543130" y="2800367"/>
            <a:ext cx="5924394" cy="24573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ea typeface="宋体" panose="02010600030101010101" pitchFamily="2" charset="-122"/>
              </a:rPr>
              <a:t>The </a:t>
            </a:r>
            <a:r>
              <a:rPr lang="en-US" altLang="zh-CN" b="1" dirty="0">
                <a:ea typeface="宋体" panose="02010600030101010101" pitchFamily="2" charset="-122"/>
              </a:rPr>
              <a:t>variance </a:t>
            </a:r>
            <a:r>
              <a:rPr lang="en-US" altLang="zh-CN" dirty="0">
                <a:ea typeface="宋体" panose="02010600030101010101" pitchFamily="2" charset="-122"/>
              </a:rPr>
              <a:t>of a</a:t>
            </a:r>
            <a:r>
              <a:rPr lang="en-US" altLang="zh-CN" b="1" dirty="0">
                <a:ea typeface="宋体" panose="02010600030101010101" pitchFamily="2" charset="-122"/>
              </a:rPr>
              <a:t> discrete random variable</a:t>
            </a:r>
            <a:r>
              <a:rPr lang="en-US" altLang="zh-CN" dirty="0">
                <a:ea typeface="宋体" panose="02010600030101010101" pitchFamily="2" charset="-122"/>
              </a:rPr>
              <a:t> </a:t>
            </a:r>
            <a:r>
              <a:rPr lang="en-US" altLang="zh-CN" i="1" dirty="0">
                <a:ea typeface="宋体" panose="02010600030101010101" pitchFamily="2" charset="-122"/>
              </a:rPr>
              <a:t>x</a:t>
            </a:r>
            <a:r>
              <a:rPr lang="en-US" altLang="zh-CN" dirty="0">
                <a:ea typeface="宋体" panose="02010600030101010101" pitchFamily="2" charset="-122"/>
              </a:rPr>
              <a:t> is</a:t>
            </a:r>
          </a:p>
          <a:p>
            <a:endParaRPr lang="en-US" altLang="zh-CN" dirty="0">
              <a:ea typeface="宋体" panose="02010600030101010101" pitchFamily="2" charset="-122"/>
            </a:endParaRPr>
          </a:p>
          <a:p>
            <a:r>
              <a:rPr lang="en-US" altLang="zh-CN" dirty="0">
                <a:ea typeface="宋体" panose="02010600030101010101" pitchFamily="2" charset="-122"/>
              </a:rPr>
              <a:t>The </a:t>
            </a:r>
            <a:r>
              <a:rPr lang="en-US" altLang="zh-CN" b="1" dirty="0">
                <a:ea typeface="宋体" panose="02010600030101010101" pitchFamily="2" charset="-122"/>
              </a:rPr>
              <a:t>standard deviation </a:t>
            </a:r>
            <a:r>
              <a:rPr lang="en-US" altLang="zh-CN" dirty="0">
                <a:ea typeface="宋体" panose="02010600030101010101" pitchFamily="2" charset="-122"/>
              </a:rPr>
              <a:t>of a </a:t>
            </a:r>
            <a:r>
              <a:rPr lang="en-US" altLang="zh-CN" b="1" dirty="0">
                <a:ea typeface="宋体" panose="02010600030101010101" pitchFamily="2" charset="-122"/>
              </a:rPr>
              <a:t>discrete random variable </a:t>
            </a:r>
            <a:r>
              <a:rPr lang="en-US" altLang="zh-CN" i="1" dirty="0">
                <a:ea typeface="宋体" panose="02010600030101010101" pitchFamily="2" charset="-122"/>
              </a:rPr>
              <a:t>x </a:t>
            </a:r>
            <a:r>
              <a:rPr lang="en-US" altLang="zh-CN" dirty="0">
                <a:ea typeface="宋体" panose="02010600030101010101" pitchFamily="2" charset="-122"/>
              </a:rPr>
              <a:t>is</a:t>
            </a:r>
            <a:endParaRPr lang="en-US" altLang="zh-CN" i="1" dirty="0">
              <a:ea typeface="宋体" panose="02010600030101010101" pitchFamily="2" charset="-122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4">
                <a:extLst>
                  <a:ext uri="{FF2B5EF4-FFF2-40B4-BE49-F238E27FC236}">
                    <a16:creationId xmlns:a16="http://schemas.microsoft.com/office/drawing/2014/main" id="{353CAF6E-8B81-4846-8C91-5C74A5021E3E}"/>
                  </a:ext>
                </a:extLst>
              </p:cNvPr>
              <p:cNvSpPr txBox="1"/>
              <p:nvPr/>
            </p:nvSpPr>
            <p:spPr bwMode="auto">
              <a:xfrm>
                <a:off x="2743248" y="3581396"/>
                <a:ext cx="3962344" cy="6095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zh-CN" alt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zh-CN" alt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zh-CN" alt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[(</m:t>
                      </m:r>
                      <m:r>
                        <a:rPr lang="zh-CN" alt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zh-CN" alt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CN" alt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sSup>
                        <m:sSupPr>
                          <m:ctrlPr>
                            <a:rPr lang="zh-CN" alt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zh-CN" alt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zh-CN" alt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zh-CN" alt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zh-CN" alt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zh-CN" alt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sSup>
                            <m:sSupPr>
                              <m:ctrlPr>
                                <a:rPr lang="zh-CN" alt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zh-CN" alt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zh-CN" alt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zh-CN" alt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zh-CN" alt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Object 4">
                <a:extLst>
                  <a:ext uri="{FF2B5EF4-FFF2-40B4-BE49-F238E27FC236}">
                    <a16:creationId xmlns:a16="http://schemas.microsoft.com/office/drawing/2014/main" id="{353CAF6E-8B81-4846-8C91-5C74A5021E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43248" y="3581396"/>
                <a:ext cx="3962344" cy="609576"/>
              </a:xfrm>
              <a:prstGeom prst="rect">
                <a:avLst/>
              </a:prstGeom>
              <a:blipFill>
                <a:blip r:embed="rId3"/>
                <a:stretch>
                  <a:fillRect t="-116000" b="-169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Object 5">
            <a:extLst>
              <a:ext uri="{FF2B5EF4-FFF2-40B4-BE49-F238E27FC236}">
                <a16:creationId xmlns:a16="http://schemas.microsoft.com/office/drawing/2014/main" id="{908B0D86-ABBC-4F32-9A0D-390668C039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6472547"/>
              </p:ext>
            </p:extLst>
          </p:nvPr>
        </p:nvGraphicFramePr>
        <p:xfrm>
          <a:off x="2704333" y="5262780"/>
          <a:ext cx="3601987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6" r:id="rId4" imgW="2525108" imgH="304536" progId="Equation.DSMT4">
                  <p:embed/>
                </p:oleObj>
              </mc:Choice>
              <mc:Fallback>
                <p:oleObj r:id="rId4" imgW="2525108" imgH="304536" progId="Equation.DSMT4">
                  <p:embed/>
                  <p:pic>
                    <p:nvPicPr>
                      <p:cNvPr id="18437" name="Object 5">
                        <a:extLst>
                          <a:ext uri="{FF2B5EF4-FFF2-40B4-BE49-F238E27FC236}">
                            <a16:creationId xmlns:a16="http://schemas.microsoft.com/office/drawing/2014/main" id="{E21AB261-FFD1-47B6-B2CE-5BBE8B79D7AE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4333" y="5262780"/>
                        <a:ext cx="3601987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7557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38686C3-FF7C-4C0A-92BF-3E2C25B7B1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Expected Values of Discrete Random Variables</a:t>
            </a:r>
          </a:p>
        </p:txBody>
      </p:sp>
      <p:sp>
        <p:nvSpPr>
          <p:cNvPr id="20484" name="Content Placeholder 6">
            <a:extLst>
              <a:ext uri="{FF2B5EF4-FFF2-40B4-BE49-F238E27FC236}">
                <a16:creationId xmlns:a16="http://schemas.microsoft.com/office/drawing/2014/main" id="{D4FA9D9F-7E15-4E98-8269-EEAAA77C0602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371684" y="2590822"/>
            <a:ext cx="6798733" cy="130386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1350" dirty="0">
                <a:ea typeface="宋体" panose="02010600030101010101" pitchFamily="2" charset="-122"/>
              </a:rPr>
              <a:t>In a roulette wheel in a U.S. casino, a $1 bet on “even” wins $1 if the ball falls on an even number (same for “odd,” or “red,” or “black”).</a:t>
            </a:r>
          </a:p>
          <a:p>
            <a:pPr eaLnBrk="1" hangingPunct="1"/>
            <a:r>
              <a:rPr lang="en-US" altLang="zh-CN" sz="1350" dirty="0">
                <a:ea typeface="宋体" panose="02010600030101010101" pitchFamily="2" charset="-122"/>
              </a:rPr>
              <a:t>The odds of winning this bet are 47.37%</a:t>
            </a:r>
          </a:p>
        </p:txBody>
      </p:sp>
      <p:sp>
        <p:nvSpPr>
          <p:cNvPr id="20483" name="Slide Number Placeholder 4">
            <a:extLst>
              <a:ext uri="{FF2B5EF4-FFF2-40B4-BE49-F238E27FC236}">
                <a16:creationId xmlns:a16="http://schemas.microsoft.com/office/drawing/2014/main" id="{3F0AC9EE-A075-4FA5-BFF9-AA00482EF6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17910" indent="-16073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2938" indent="-128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00113" indent="-128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157288" indent="-128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414463" indent="-128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71638" indent="-128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28813" indent="-128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185988" indent="-128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A3B4DF-729D-4DD7-80CB-0BD523159FB5}" type="slidenum">
              <a:rPr lang="en-US" altLang="zh-CN" smtClean="0"/>
              <a:pPr/>
              <a:t>31</a:t>
            </a:fld>
            <a:endParaRPr lang="en-US" altLang="zh-CN"/>
          </a:p>
        </p:txBody>
      </p:sp>
      <p:graphicFrame>
        <p:nvGraphicFramePr>
          <p:cNvPr id="20485" name="Object 3">
            <a:extLst>
              <a:ext uri="{FF2B5EF4-FFF2-40B4-BE49-F238E27FC236}">
                <a16:creationId xmlns:a16="http://schemas.microsoft.com/office/drawing/2014/main" id="{AE1B3CEB-2670-4AF1-B94C-292B3A0A46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1050076"/>
              </p:ext>
            </p:extLst>
          </p:nvPr>
        </p:nvGraphicFramePr>
        <p:xfrm>
          <a:off x="2895644" y="3788542"/>
          <a:ext cx="3066970" cy="1142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0" r:id="rId3" imgW="2183452" imgH="863225" progId="Equation.3">
                  <p:embed/>
                </p:oleObj>
              </mc:Choice>
              <mc:Fallback>
                <p:oleObj r:id="rId3" imgW="2183452" imgH="863225" progId="Equation.3">
                  <p:embed/>
                  <p:pic>
                    <p:nvPicPr>
                      <p:cNvPr id="20485" name="Object 3">
                        <a:extLst>
                          <a:ext uri="{FF2B5EF4-FFF2-40B4-BE49-F238E27FC236}">
                            <a16:creationId xmlns:a16="http://schemas.microsoft.com/office/drawing/2014/main" id="{AE1B3CEB-2670-4AF1-B94C-292B3A0A46D9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44" y="3788542"/>
                        <a:ext cx="3066970" cy="11429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6" name="TextBox 9">
            <a:extLst>
              <a:ext uri="{FF2B5EF4-FFF2-40B4-BE49-F238E27FC236}">
                <a16:creationId xmlns:a16="http://schemas.microsoft.com/office/drawing/2014/main" id="{57C41C11-19BC-426F-84EC-8E760F00F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74" y="5306097"/>
            <a:ext cx="5143500" cy="404085"/>
          </a:xfrm>
          <a:prstGeom prst="rect">
            <a:avLst/>
          </a:prstGeom>
          <a:solidFill>
            <a:srgbClr val="FFD1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1013" dirty="0">
                <a:ea typeface="宋体" panose="02010600030101010101" pitchFamily="2" charset="-122"/>
              </a:rPr>
              <a:t>On average, bettors lose about a nickel for each dollar they put down on a bet like this.</a:t>
            </a:r>
          </a:p>
          <a:p>
            <a:pPr algn="ctr"/>
            <a:r>
              <a:rPr lang="en-US" altLang="zh-CN" sz="1013" dirty="0">
                <a:ea typeface="宋体" panose="02010600030101010101" pitchFamily="2" charset="-122"/>
              </a:rPr>
              <a:t>(These are the </a:t>
            </a:r>
            <a:r>
              <a:rPr lang="en-US" altLang="zh-CN" sz="1013" i="1" dirty="0">
                <a:ea typeface="宋体" panose="02010600030101010101" pitchFamily="2" charset="-122"/>
              </a:rPr>
              <a:t>best</a:t>
            </a:r>
            <a:r>
              <a:rPr lang="en-US" altLang="zh-CN" sz="1013" dirty="0">
                <a:ea typeface="宋体" panose="02010600030101010101" pitchFamily="2" charset="-122"/>
              </a:rPr>
              <a:t> bets for patrons.)</a:t>
            </a:r>
          </a:p>
        </p:txBody>
      </p:sp>
    </p:spTree>
    <p:extLst>
      <p:ext uri="{BB962C8B-B14F-4D97-AF65-F5344CB8AC3E}">
        <p14:creationId xmlns:p14="http://schemas.microsoft.com/office/powerpoint/2010/main" val="3280915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Bernoulli Trial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76865" y="2490135"/>
                <a:ext cx="6798735" cy="3749798"/>
              </a:xfrm>
            </p:spPr>
            <p:txBody>
              <a:bodyPr>
                <a:normAutofit/>
              </a:bodyPr>
              <a:lstStyle/>
              <a:p>
                <a:r>
                  <a:rPr lang="en-US" altLang="en-US" sz="1350" dirty="0"/>
                  <a:t>Consider an experiment whose outcome can be a </a:t>
                </a:r>
                <a:r>
                  <a:rPr lang="en-US" altLang="en-US" sz="1350" dirty="0">
                    <a:solidFill>
                      <a:srgbClr val="FF0000"/>
                    </a:solidFill>
                  </a:rPr>
                  <a:t>success</a:t>
                </a:r>
                <a:r>
                  <a:rPr lang="en-US" altLang="en-US" sz="1350" dirty="0"/>
                  <a:t> with probability </a:t>
                </a:r>
                <a14:m>
                  <m:oMath xmlns:m="http://schemas.openxmlformats.org/officeDocument/2006/math">
                    <m:r>
                      <a:rPr lang="en-US" altLang="en-US" sz="1350">
                        <a:latin typeface="Cambria Math"/>
                      </a:rPr>
                      <m:t>𝑝</m:t>
                    </m:r>
                  </m:oMath>
                </a14:m>
                <a:r>
                  <a:rPr lang="en-US" altLang="en-US" sz="1350" dirty="0"/>
                  <a:t> or a </a:t>
                </a:r>
                <a:r>
                  <a:rPr lang="en-US" altLang="en-US" sz="1350" dirty="0">
                    <a:solidFill>
                      <a:srgbClr val="FF0000"/>
                    </a:solidFill>
                  </a:rPr>
                  <a:t>failure</a:t>
                </a:r>
                <a:r>
                  <a:rPr lang="en-US" altLang="en-US" sz="1350" dirty="0"/>
                  <a:t> with probability </a:t>
                </a:r>
                <a14:m>
                  <m:oMath xmlns:m="http://schemas.openxmlformats.org/officeDocument/2006/math">
                    <m:r>
                      <a:rPr lang="en-US" altLang="en-US" sz="1350">
                        <a:latin typeface="Cambria Math"/>
                      </a:rPr>
                      <m:t>1−</m:t>
                    </m:r>
                    <m:r>
                      <a:rPr lang="en-US" altLang="en-US" sz="1350">
                        <a:latin typeface="Cambria Math"/>
                      </a:rPr>
                      <m:t>𝑝</m:t>
                    </m:r>
                  </m:oMath>
                </a14:m>
                <a:r>
                  <a:rPr lang="en-US" altLang="en-US" sz="1350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sz="1125">
                        <a:latin typeface="Cambria Math"/>
                      </a:rPr>
                      <m:t>𝑋</m:t>
                    </m:r>
                    <m:r>
                      <a:rPr lang="en-US" altLang="en-US" sz="1125">
                        <a:latin typeface="Cambria Math"/>
                      </a:rPr>
                      <m:t>=1</m:t>
                    </m:r>
                  </m:oMath>
                </a14:m>
                <a:r>
                  <a:rPr lang="en-US" altLang="en-US" sz="1125" dirty="0"/>
                  <a:t> if the outcome is a success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sz="1125">
                        <a:latin typeface="Cambria Math"/>
                      </a:rPr>
                      <m:t>𝑋</m:t>
                    </m:r>
                    <m:r>
                      <a:rPr lang="en-US" altLang="en-US" sz="1125">
                        <a:latin typeface="Cambria Math"/>
                      </a:rPr>
                      <m:t>=0</m:t>
                    </m:r>
                  </m:oMath>
                </a14:m>
                <a:r>
                  <a:rPr lang="en-US" altLang="en-US" sz="1125" dirty="0"/>
                  <a:t> if the outcome is a failure</a:t>
                </a:r>
              </a:p>
              <a:p>
                <a14:m>
                  <m:oMath xmlns:m="http://schemas.openxmlformats.org/officeDocument/2006/math">
                    <m:r>
                      <a:rPr lang="en-US" altLang="en-US" sz="1350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en-US" sz="1350" dirty="0"/>
                  <a:t> is a Bernoulli random variable with parameter </a:t>
                </a:r>
                <a14:m>
                  <m:oMath xmlns:m="http://schemas.openxmlformats.org/officeDocument/2006/math">
                    <m:r>
                      <a:rPr lang="en-US" altLang="en-US" sz="1350">
                        <a:latin typeface="Cambria Math"/>
                      </a:rPr>
                      <m:t>𝑝</m:t>
                    </m:r>
                  </m:oMath>
                </a14:m>
                <a:endParaRPr lang="en-US" altLang="en-US" sz="1350" dirty="0"/>
              </a:p>
              <a:p>
                <a:pPr lvl="1"/>
                <a:r>
                  <a:rPr lang="en-US" altLang="en-US" sz="1125" dirty="0"/>
                  <a:t>where </a:t>
                </a:r>
                <a14:m>
                  <m:oMath xmlns:m="http://schemas.openxmlformats.org/officeDocument/2006/math">
                    <m:r>
                      <a:rPr lang="en-US" altLang="en-US" sz="1125">
                        <a:latin typeface="Cambria Math"/>
                      </a:rPr>
                      <m:t>0≤</m:t>
                    </m:r>
                    <m:r>
                      <a:rPr lang="en-US" altLang="en-US" sz="1125">
                        <a:latin typeface="Cambria Math"/>
                      </a:rPr>
                      <m:t>𝑝</m:t>
                    </m:r>
                    <m:r>
                      <a:rPr lang="en-US" altLang="en-US" sz="1125">
                        <a:latin typeface="Cambria Math"/>
                      </a:rPr>
                      <m:t>≤1</m:t>
                    </m:r>
                  </m:oMath>
                </a14:m>
                <a:r>
                  <a:rPr lang="en-US" altLang="en-US" sz="1125" dirty="0"/>
                  <a:t> is the success probability</a:t>
                </a:r>
              </a:p>
              <a:p>
                <a:endParaRPr lang="en-US" altLang="en-US" sz="1350" dirty="0"/>
              </a:p>
              <a:p>
                <a:r>
                  <a:rPr lang="en-US" altLang="en-US" sz="1350" dirty="0"/>
                  <a:t>PMF: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1350">
                          <a:latin typeface="Cambria Math"/>
                        </a:rPr>
                        <m:t>p</m:t>
                      </m:r>
                      <m:d>
                        <m:dPr>
                          <m:ctrlPr>
                            <a:rPr lang="en-US" altLang="en-US" sz="13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35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altLang="en-US" sz="1350">
                          <a:latin typeface="Cambria Math"/>
                        </a:rPr>
                        <m:t>=</m:t>
                      </m:r>
                      <m:r>
                        <a:rPr lang="en-US" altLang="en-US" sz="1350">
                          <a:latin typeface="Cambria Math"/>
                        </a:rPr>
                        <m:t>ℙ</m:t>
                      </m:r>
                      <m:r>
                        <a:rPr lang="en-US" altLang="en-US" sz="1350">
                          <a:latin typeface="Cambria Math"/>
                        </a:rPr>
                        <m:t>(</m:t>
                      </m:r>
                      <m:r>
                        <a:rPr lang="en-US" altLang="en-US" sz="1350">
                          <a:latin typeface="Cambria Math"/>
                        </a:rPr>
                        <m:t>𝑋</m:t>
                      </m:r>
                      <m:r>
                        <a:rPr lang="en-US" altLang="en-US" sz="1350">
                          <a:latin typeface="Cambria Math"/>
                        </a:rPr>
                        <m:t>=1) =</m:t>
                      </m:r>
                      <m:r>
                        <a:rPr lang="en-US" altLang="en-US" sz="1350"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US" altLang="en-US" sz="135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350">
                          <a:latin typeface="Cambria Math"/>
                        </a:rPr>
                        <m:t>        </m:t>
                      </m:r>
                      <m:r>
                        <m:rPr>
                          <m:sty m:val="p"/>
                        </m:rPr>
                        <a:rPr lang="en-US" altLang="en-US" sz="1350">
                          <a:latin typeface="Cambria Math"/>
                        </a:rPr>
                        <m:t>p</m:t>
                      </m:r>
                      <m:d>
                        <m:dPr>
                          <m:ctrlPr>
                            <a:rPr lang="en-US" altLang="en-US" sz="13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35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altLang="en-US" sz="1350">
                          <a:latin typeface="Cambria Math"/>
                        </a:rPr>
                        <m:t>=</m:t>
                      </m:r>
                      <m:r>
                        <a:rPr lang="en-US" altLang="en-US" sz="1350">
                          <a:latin typeface="Cambria Math"/>
                        </a:rPr>
                        <m:t>ℙ</m:t>
                      </m:r>
                      <m:r>
                        <a:rPr lang="en-US" altLang="en-US" sz="1350">
                          <a:latin typeface="Cambria Math"/>
                        </a:rPr>
                        <m:t>(</m:t>
                      </m:r>
                      <m:r>
                        <a:rPr lang="en-US" altLang="en-US" sz="1350">
                          <a:latin typeface="Cambria Math"/>
                        </a:rPr>
                        <m:t>𝑋</m:t>
                      </m:r>
                      <m:r>
                        <a:rPr lang="en-US" altLang="en-US" sz="1350">
                          <a:latin typeface="Cambria Math"/>
                        </a:rPr>
                        <m:t>=0) =1−</m:t>
                      </m:r>
                      <m:r>
                        <a:rPr lang="en-US" altLang="en-US" sz="1350"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US" altLang="en-US" sz="1350" dirty="0"/>
              </a:p>
              <a:p>
                <a:r>
                  <a:rPr lang="en-US" altLang="en-US" sz="1350" dirty="0"/>
                  <a:t>Properties: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sz="1125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1125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125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altLang="en-US" sz="1125">
                        <a:latin typeface="Cambria Math"/>
                      </a:rPr>
                      <m:t>=</m:t>
                    </m:r>
                    <m:r>
                      <a:rPr lang="en-US" altLang="en-US" sz="1125">
                        <a:latin typeface="Cambria Math"/>
                      </a:rPr>
                      <m:t>𝑝</m:t>
                    </m:r>
                  </m:oMath>
                </a14:m>
                <a:r>
                  <a:rPr lang="en-US" altLang="en-US" sz="1125" dirty="0"/>
                  <a:t> and  </a:t>
                </a:r>
                <a14:m>
                  <m:oMath xmlns:m="http://schemas.openxmlformats.org/officeDocument/2006/math">
                    <m:r>
                      <a:rPr lang="en-US" altLang="en-US" sz="1125">
                        <a:latin typeface="Cambria Math"/>
                      </a:rPr>
                      <m:t>𝑉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1125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125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altLang="en-US" sz="1125">
                        <a:latin typeface="Cambria Math"/>
                      </a:rPr>
                      <m:t>=</m:t>
                    </m:r>
                    <m:r>
                      <a:rPr lang="en-US" altLang="en-US" sz="1125">
                        <a:latin typeface="Cambria Math"/>
                      </a:rPr>
                      <m:t>𝑝</m:t>
                    </m:r>
                    <m:r>
                      <a:rPr lang="en-US" altLang="en-US" sz="1125">
                        <a:latin typeface="Cambria Math"/>
                      </a:rPr>
                      <m:t>(1−</m:t>
                    </m:r>
                    <m:r>
                      <a:rPr lang="en-US" altLang="en-US" sz="1125">
                        <a:latin typeface="Cambria Math"/>
                      </a:rPr>
                      <m:t>𝑝</m:t>
                    </m:r>
                    <m:r>
                      <a:rPr lang="en-US" altLang="en-US" sz="1125">
                        <a:latin typeface="Cambria Math"/>
                      </a:rPr>
                      <m:t>)</m:t>
                    </m:r>
                  </m:oMath>
                </a14:m>
                <a:endParaRPr lang="en-US" altLang="en-US" sz="1125" dirty="0"/>
              </a:p>
              <a:p>
                <a:endParaRPr lang="en-US" sz="135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76865" y="2490135"/>
                <a:ext cx="6798735" cy="3749798"/>
              </a:xfrm>
              <a:blipFill>
                <a:blip r:embed="rId2"/>
                <a:stretch>
                  <a:fillRect l="-269" t="-8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E7D4EB-3D0A-4327-9C66-5EC95E4BC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243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5">
            <a:extLst>
              <a:ext uri="{FF2B5EF4-FFF2-40B4-BE49-F238E27FC236}">
                <a16:creationId xmlns:a16="http://schemas.microsoft.com/office/drawing/2014/main" id="{BA1A8CC4-F61F-4E49-BA19-9D16F4F45CF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057466" y="2514624"/>
            <a:ext cx="5333860" cy="304791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A Binomial Random Variable</a:t>
            </a:r>
          </a:p>
          <a:p>
            <a:pPr lvl="1" eaLnBrk="1" hangingPunct="1"/>
            <a:r>
              <a:rPr lang="en-US" altLang="zh-CN" i="1" dirty="0">
                <a:ea typeface="宋体" panose="02010600030101010101" pitchFamily="2" charset="-122"/>
              </a:rPr>
              <a:t>n</a:t>
            </a:r>
            <a:r>
              <a:rPr lang="en-US" altLang="zh-CN" dirty="0">
                <a:ea typeface="宋体" panose="02010600030101010101" pitchFamily="2" charset="-122"/>
              </a:rPr>
              <a:t> identical trials</a:t>
            </a:r>
          </a:p>
          <a:p>
            <a:pPr lvl="1" eaLnBrk="1" hangingPunct="1"/>
            <a:r>
              <a:rPr lang="en-US" altLang="zh-CN" dirty="0">
                <a:ea typeface="宋体" panose="02010600030101010101" pitchFamily="2" charset="-122"/>
              </a:rPr>
              <a:t>Two outcomes: </a:t>
            </a:r>
            <a:r>
              <a:rPr lang="en-US" altLang="zh-CN" b="1" dirty="0">
                <a:ea typeface="宋体" panose="02010600030101010101" pitchFamily="2" charset="-122"/>
              </a:rPr>
              <a:t>S</a:t>
            </a:r>
            <a:r>
              <a:rPr lang="en-US" altLang="zh-CN" dirty="0">
                <a:ea typeface="宋体" panose="02010600030101010101" pitchFamily="2" charset="-122"/>
              </a:rPr>
              <a:t>uccess or </a:t>
            </a:r>
            <a:r>
              <a:rPr lang="en-US" altLang="zh-CN" b="1" dirty="0">
                <a:ea typeface="宋体" panose="02010600030101010101" pitchFamily="2" charset="-122"/>
              </a:rPr>
              <a:t>F</a:t>
            </a:r>
            <a:r>
              <a:rPr lang="en-US" altLang="zh-CN" dirty="0">
                <a:ea typeface="宋体" panose="02010600030101010101" pitchFamily="2" charset="-122"/>
              </a:rPr>
              <a:t>ailure</a:t>
            </a:r>
          </a:p>
          <a:p>
            <a:pPr lvl="1" eaLnBrk="1" hangingPunct="1"/>
            <a:r>
              <a:rPr lang="en-US" altLang="zh-CN" dirty="0">
                <a:ea typeface="宋体" panose="02010600030101010101" pitchFamily="2" charset="-122"/>
              </a:rPr>
              <a:t>P(</a:t>
            </a:r>
            <a:r>
              <a:rPr lang="en-US" altLang="zh-CN" b="1" dirty="0">
                <a:ea typeface="宋体" panose="02010600030101010101" pitchFamily="2" charset="-122"/>
              </a:rPr>
              <a:t>S</a:t>
            </a:r>
            <a:r>
              <a:rPr lang="en-US" altLang="zh-CN" dirty="0">
                <a:ea typeface="宋体" panose="02010600030101010101" pitchFamily="2" charset="-122"/>
              </a:rPr>
              <a:t>) = </a:t>
            </a:r>
            <a:r>
              <a:rPr lang="en-US" altLang="zh-CN" i="1" dirty="0">
                <a:ea typeface="宋体" panose="02010600030101010101" pitchFamily="2" charset="-122"/>
              </a:rPr>
              <a:t>p</a:t>
            </a:r>
            <a:r>
              <a:rPr lang="en-US" altLang="zh-CN" dirty="0">
                <a:ea typeface="宋体" panose="02010600030101010101" pitchFamily="2" charset="-122"/>
              </a:rPr>
              <a:t>; P(</a:t>
            </a:r>
            <a:r>
              <a:rPr lang="en-US" altLang="zh-CN" b="1" dirty="0">
                <a:ea typeface="宋体" panose="02010600030101010101" pitchFamily="2" charset="-122"/>
              </a:rPr>
              <a:t>F</a:t>
            </a:r>
            <a:r>
              <a:rPr lang="en-US" altLang="zh-CN" dirty="0">
                <a:ea typeface="宋体" panose="02010600030101010101" pitchFamily="2" charset="-122"/>
              </a:rPr>
              <a:t>) = </a:t>
            </a:r>
            <a:r>
              <a:rPr lang="en-US" altLang="zh-CN" i="1" dirty="0">
                <a:ea typeface="宋体" panose="02010600030101010101" pitchFamily="2" charset="-122"/>
              </a:rPr>
              <a:t>q</a:t>
            </a:r>
            <a:r>
              <a:rPr lang="en-US" altLang="zh-CN" dirty="0">
                <a:ea typeface="宋体" panose="02010600030101010101" pitchFamily="2" charset="-122"/>
              </a:rPr>
              <a:t> = 1 – </a:t>
            </a:r>
            <a:r>
              <a:rPr lang="en-US" altLang="zh-CN" i="1" dirty="0">
                <a:ea typeface="宋体" panose="02010600030101010101" pitchFamily="2" charset="-122"/>
              </a:rPr>
              <a:t>p</a:t>
            </a:r>
            <a:endParaRPr lang="en-US" altLang="zh-CN" dirty="0">
              <a:ea typeface="宋体" panose="02010600030101010101" pitchFamily="2" charset="-122"/>
            </a:endParaRPr>
          </a:p>
          <a:p>
            <a:pPr lvl="1" eaLnBrk="1" hangingPunct="1"/>
            <a:r>
              <a:rPr lang="en-US" altLang="zh-CN" dirty="0">
                <a:ea typeface="宋体" panose="02010600030101010101" pitchFamily="2" charset="-122"/>
              </a:rPr>
              <a:t>Trials are independent</a:t>
            </a:r>
          </a:p>
          <a:p>
            <a:pPr lvl="1" eaLnBrk="1" hangingPunct="1"/>
            <a:r>
              <a:rPr lang="en-US" altLang="zh-CN" i="1" dirty="0">
                <a:ea typeface="宋体" panose="02010600030101010101" pitchFamily="2" charset="-122"/>
              </a:rPr>
              <a:t>x</a:t>
            </a:r>
            <a:r>
              <a:rPr lang="en-US" altLang="zh-CN" dirty="0">
                <a:ea typeface="宋体" panose="02010600030101010101" pitchFamily="2" charset="-122"/>
              </a:rPr>
              <a:t> is the number of </a:t>
            </a:r>
            <a:r>
              <a:rPr lang="en-US" altLang="zh-CN" b="1" dirty="0">
                <a:ea typeface="宋体" panose="02010600030101010101" pitchFamily="2" charset="-122"/>
              </a:rPr>
              <a:t>S</a:t>
            </a:r>
            <a:r>
              <a:rPr lang="en-US" altLang="zh-CN" dirty="0">
                <a:ea typeface="宋体" panose="02010600030101010101" pitchFamily="2" charset="-122"/>
              </a:rPr>
              <a:t>uccesses in </a:t>
            </a:r>
            <a:r>
              <a:rPr lang="en-US" altLang="zh-CN" i="1" dirty="0">
                <a:ea typeface="宋体" panose="02010600030101010101" pitchFamily="2" charset="-122"/>
              </a:rPr>
              <a:t>n </a:t>
            </a:r>
            <a:r>
              <a:rPr lang="en-US" altLang="zh-CN" dirty="0">
                <a:ea typeface="宋体" panose="02010600030101010101" pitchFamily="2" charset="-122"/>
              </a:rPr>
              <a:t>trials </a:t>
            </a:r>
            <a:endParaRPr lang="en-US" altLang="zh-CN" i="1" dirty="0">
              <a:ea typeface="宋体" panose="02010600030101010101" pitchFamily="2" charset="-122"/>
            </a:endParaRP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46208140-22BE-4333-BFC4-67631CBA40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17910" indent="-16073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2938" indent="-128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00113" indent="-128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157288" indent="-128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414463" indent="-128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71638" indent="-128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28813" indent="-128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185988" indent="-128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09BCC0B-B588-4A94-AC7F-C3B6651007AB}" type="slidenum">
              <a:rPr lang="en-US" altLang="zh-CN" smtClean="0"/>
              <a:pPr/>
              <a:t>33</a:t>
            </a:fld>
            <a:endParaRPr lang="en-US" altLang="zh-CN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66E3A5E-214C-4B74-8FE1-229C67306E57}"/>
              </a:ext>
            </a:extLst>
          </p:cNvPr>
          <p:cNvSpPr txBox="1">
            <a:spLocks/>
          </p:cNvSpPr>
          <p:nvPr/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dirty="0"/>
              <a:t>Bernoulli Trial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8334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748CCA31-B394-4DE4-9673-2455162B50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The Binomial Distribution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69880FB6-7F2D-4616-BC98-5E3C296472EF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600278" y="2714629"/>
            <a:ext cx="3143173" cy="324590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1600" dirty="0">
                <a:ea typeface="宋体" panose="02010600030101010101" pitchFamily="2" charset="-122"/>
              </a:rPr>
              <a:t>A Binomial Random Variable</a:t>
            </a:r>
          </a:p>
          <a:p>
            <a:pPr lvl="1" eaLnBrk="1" hangingPunct="1"/>
            <a:r>
              <a:rPr lang="en-US" altLang="zh-CN" sz="1600" i="1" dirty="0">
                <a:ea typeface="宋体" panose="02010600030101010101" pitchFamily="2" charset="-122"/>
              </a:rPr>
              <a:t>n</a:t>
            </a:r>
            <a:r>
              <a:rPr lang="en-US" altLang="zh-CN" sz="1600" dirty="0">
                <a:ea typeface="宋体" panose="02010600030101010101" pitchFamily="2" charset="-122"/>
              </a:rPr>
              <a:t> identical trials</a:t>
            </a:r>
          </a:p>
          <a:p>
            <a:pPr lvl="1" eaLnBrk="1" hangingPunct="1"/>
            <a:r>
              <a:rPr lang="en-US" altLang="zh-CN" sz="1600" dirty="0">
                <a:ea typeface="宋体" panose="02010600030101010101" pitchFamily="2" charset="-122"/>
              </a:rPr>
              <a:t>Two outcomes: </a:t>
            </a:r>
            <a:r>
              <a:rPr lang="en-US" altLang="zh-CN" sz="1600" b="1" dirty="0">
                <a:ea typeface="宋体" panose="02010600030101010101" pitchFamily="2" charset="-122"/>
              </a:rPr>
              <a:t>S</a:t>
            </a:r>
            <a:r>
              <a:rPr lang="en-US" altLang="zh-CN" sz="1600" dirty="0">
                <a:ea typeface="宋体" panose="02010600030101010101" pitchFamily="2" charset="-122"/>
              </a:rPr>
              <a:t>uccess or </a:t>
            </a:r>
            <a:r>
              <a:rPr lang="en-US" altLang="zh-CN" sz="1600" b="1" dirty="0">
                <a:ea typeface="宋体" panose="02010600030101010101" pitchFamily="2" charset="-122"/>
              </a:rPr>
              <a:t>F</a:t>
            </a:r>
            <a:r>
              <a:rPr lang="en-US" altLang="zh-CN" sz="1600" dirty="0">
                <a:ea typeface="宋体" panose="02010600030101010101" pitchFamily="2" charset="-122"/>
              </a:rPr>
              <a:t>ailure</a:t>
            </a:r>
          </a:p>
          <a:p>
            <a:pPr lvl="1" eaLnBrk="1" hangingPunct="1"/>
            <a:r>
              <a:rPr lang="en-US" altLang="zh-CN" sz="1600" dirty="0">
                <a:ea typeface="宋体" panose="02010600030101010101" pitchFamily="2" charset="-122"/>
              </a:rPr>
              <a:t>P(</a:t>
            </a:r>
            <a:r>
              <a:rPr lang="en-US" altLang="zh-CN" sz="1600" b="1" dirty="0">
                <a:ea typeface="宋体" panose="02010600030101010101" pitchFamily="2" charset="-122"/>
              </a:rPr>
              <a:t>S</a:t>
            </a:r>
            <a:r>
              <a:rPr lang="en-US" altLang="zh-CN" sz="1600" dirty="0">
                <a:ea typeface="宋体" panose="02010600030101010101" pitchFamily="2" charset="-122"/>
              </a:rPr>
              <a:t>) = </a:t>
            </a:r>
            <a:r>
              <a:rPr lang="en-US" altLang="zh-CN" sz="1600" i="1" dirty="0">
                <a:ea typeface="宋体" panose="02010600030101010101" pitchFamily="2" charset="-122"/>
              </a:rPr>
              <a:t>p</a:t>
            </a:r>
            <a:r>
              <a:rPr lang="en-US" altLang="zh-CN" sz="1600" dirty="0">
                <a:ea typeface="宋体" panose="02010600030101010101" pitchFamily="2" charset="-122"/>
              </a:rPr>
              <a:t>; P(</a:t>
            </a:r>
            <a:r>
              <a:rPr lang="en-US" altLang="zh-CN" sz="1600" b="1" dirty="0">
                <a:ea typeface="宋体" panose="02010600030101010101" pitchFamily="2" charset="-122"/>
              </a:rPr>
              <a:t>F</a:t>
            </a:r>
            <a:r>
              <a:rPr lang="en-US" altLang="zh-CN" sz="1600" dirty="0">
                <a:ea typeface="宋体" panose="02010600030101010101" pitchFamily="2" charset="-122"/>
              </a:rPr>
              <a:t>) = </a:t>
            </a:r>
            <a:r>
              <a:rPr lang="en-US" altLang="zh-CN" sz="1600" i="1" dirty="0">
                <a:ea typeface="宋体" panose="02010600030101010101" pitchFamily="2" charset="-122"/>
              </a:rPr>
              <a:t>q</a:t>
            </a:r>
            <a:r>
              <a:rPr lang="en-US" altLang="zh-CN" sz="1600" dirty="0">
                <a:ea typeface="宋体" panose="02010600030101010101" pitchFamily="2" charset="-122"/>
              </a:rPr>
              <a:t> = 1 – </a:t>
            </a:r>
            <a:r>
              <a:rPr lang="en-US" altLang="zh-CN" sz="1600" i="1" dirty="0">
                <a:ea typeface="宋体" panose="02010600030101010101" pitchFamily="2" charset="-122"/>
              </a:rPr>
              <a:t>p</a:t>
            </a:r>
            <a:endParaRPr lang="en-US" altLang="zh-CN" sz="1600" dirty="0">
              <a:ea typeface="宋体" panose="02010600030101010101" pitchFamily="2" charset="-122"/>
            </a:endParaRPr>
          </a:p>
          <a:p>
            <a:pPr lvl="1" eaLnBrk="1" hangingPunct="1"/>
            <a:r>
              <a:rPr lang="en-US" altLang="zh-CN" sz="1600" dirty="0">
                <a:ea typeface="宋体" panose="02010600030101010101" pitchFamily="2" charset="-122"/>
              </a:rPr>
              <a:t>Trials are independent</a:t>
            </a:r>
            <a:endParaRPr lang="en-US" altLang="zh-CN" sz="1600" i="1" dirty="0">
              <a:ea typeface="宋体" panose="02010600030101010101" pitchFamily="2" charset="-122"/>
            </a:endParaRPr>
          </a:p>
          <a:p>
            <a:pPr lvl="1" eaLnBrk="1" hangingPunct="1"/>
            <a:r>
              <a:rPr lang="en-US" altLang="zh-CN" sz="1600" i="1" dirty="0">
                <a:ea typeface="宋体" panose="02010600030101010101" pitchFamily="2" charset="-122"/>
              </a:rPr>
              <a:t>x</a:t>
            </a:r>
            <a:r>
              <a:rPr lang="en-US" altLang="zh-CN" sz="1600" dirty="0">
                <a:ea typeface="宋体" panose="02010600030101010101" pitchFamily="2" charset="-122"/>
              </a:rPr>
              <a:t> is the number of </a:t>
            </a:r>
            <a:r>
              <a:rPr lang="en-US" altLang="zh-CN" sz="1600" b="1" dirty="0">
                <a:ea typeface="宋体" panose="02010600030101010101" pitchFamily="2" charset="-122"/>
              </a:rPr>
              <a:t>S</a:t>
            </a:r>
            <a:r>
              <a:rPr lang="en-US" altLang="zh-CN" sz="1600" dirty="0">
                <a:ea typeface="宋体" panose="02010600030101010101" pitchFamily="2" charset="-122"/>
              </a:rPr>
              <a:t>’s in </a:t>
            </a:r>
            <a:r>
              <a:rPr lang="en-US" altLang="zh-CN" sz="1600" i="1" dirty="0">
                <a:ea typeface="宋体" panose="02010600030101010101" pitchFamily="2" charset="-122"/>
              </a:rPr>
              <a:t>n </a:t>
            </a:r>
            <a:r>
              <a:rPr lang="en-US" altLang="zh-CN" sz="1600" dirty="0">
                <a:ea typeface="宋体" panose="02010600030101010101" pitchFamily="2" charset="-122"/>
              </a:rPr>
              <a:t>trials </a:t>
            </a:r>
            <a:endParaRPr lang="en-US" altLang="zh-CN" sz="1600" i="1" dirty="0">
              <a:ea typeface="宋体" panose="02010600030101010101" pitchFamily="2" charset="-122"/>
            </a:endParaRPr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75D41D44-9FD0-4B06-B824-3094D01752FD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743451" y="2400327"/>
            <a:ext cx="2843134" cy="3389025"/>
          </a:xfrm>
        </p:spPr>
        <p:txBody>
          <a:bodyPr>
            <a:normAutofit/>
          </a:bodyPr>
          <a:lstStyle/>
          <a:p>
            <a:pPr eaLnBrk="1" hangingPunct="1"/>
            <a:endParaRPr lang="en-US" altLang="zh-CN" sz="1350" dirty="0">
              <a:solidFill>
                <a:srgbClr val="003399"/>
              </a:solidFill>
              <a:ea typeface="宋体" panose="02010600030101010101" pitchFamily="2" charset="-122"/>
            </a:endParaRPr>
          </a:p>
          <a:p>
            <a:pPr eaLnBrk="1" hangingPunct="1"/>
            <a:endParaRPr lang="en-US" altLang="zh-CN" sz="1600" dirty="0">
              <a:solidFill>
                <a:srgbClr val="003399"/>
              </a:solidFill>
              <a:ea typeface="宋体" panose="02010600030101010101" pitchFamily="2" charset="-122"/>
            </a:endParaRP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zh-CN" sz="1400" dirty="0">
                <a:solidFill>
                  <a:srgbClr val="003399"/>
                </a:solidFill>
                <a:ea typeface="宋体" panose="02010600030101010101" pitchFamily="2" charset="-122"/>
              </a:rPr>
              <a:t>Flip a coin 3 times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zh-CN" sz="1400" dirty="0">
                <a:solidFill>
                  <a:srgbClr val="003399"/>
                </a:solidFill>
                <a:ea typeface="宋体" panose="02010600030101010101" pitchFamily="2" charset="-122"/>
              </a:rPr>
              <a:t>Outcomes are Heads or Tails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zh-CN" sz="1400" dirty="0">
              <a:solidFill>
                <a:srgbClr val="003399"/>
              </a:solidFill>
              <a:ea typeface="宋体" panose="02010600030101010101" pitchFamily="2" charset="-122"/>
            </a:endParaRP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zh-CN" sz="1400" dirty="0">
                <a:solidFill>
                  <a:srgbClr val="003399"/>
                </a:solidFill>
                <a:ea typeface="宋体" panose="02010600030101010101" pitchFamily="2" charset="-122"/>
              </a:rPr>
              <a:t>P(H) = .5; P(F) = 1-.5 = .5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zh-CN" sz="1400" dirty="0">
                <a:solidFill>
                  <a:srgbClr val="003399"/>
                </a:solidFill>
                <a:ea typeface="宋体" panose="02010600030101010101" pitchFamily="2" charset="-122"/>
              </a:rPr>
              <a:t>A head on flip </a:t>
            </a:r>
            <a:r>
              <a:rPr lang="en-US" altLang="zh-CN" sz="1400" i="1" dirty="0" err="1">
                <a:solidFill>
                  <a:srgbClr val="003399"/>
                </a:solidFill>
                <a:ea typeface="宋体" panose="02010600030101010101" pitchFamily="2" charset="-122"/>
              </a:rPr>
              <a:t>i</a:t>
            </a:r>
            <a:r>
              <a:rPr lang="en-US" altLang="zh-CN" sz="1400" dirty="0">
                <a:solidFill>
                  <a:srgbClr val="003399"/>
                </a:solidFill>
                <a:ea typeface="宋体" panose="02010600030101010101" pitchFamily="2" charset="-122"/>
              </a:rPr>
              <a:t> doesn’t change P(H) of flip </a:t>
            </a:r>
            <a:r>
              <a:rPr lang="en-US" altLang="zh-CN" sz="1400" i="1" dirty="0" err="1">
                <a:solidFill>
                  <a:srgbClr val="003399"/>
                </a:solidFill>
                <a:ea typeface="宋体" panose="02010600030101010101" pitchFamily="2" charset="-122"/>
              </a:rPr>
              <a:t>i</a:t>
            </a:r>
            <a:r>
              <a:rPr lang="en-US" altLang="zh-CN" sz="1400" dirty="0">
                <a:solidFill>
                  <a:srgbClr val="003399"/>
                </a:solidFill>
                <a:ea typeface="宋体" panose="02010600030101010101" pitchFamily="2" charset="-122"/>
              </a:rPr>
              <a:t> + 1</a:t>
            </a:r>
          </a:p>
          <a:p>
            <a:pPr eaLnBrk="1" hangingPunct="1"/>
            <a:endParaRPr lang="en-US" altLang="zh-CN" sz="1350" dirty="0">
              <a:solidFill>
                <a:srgbClr val="003399"/>
              </a:solidFill>
              <a:ea typeface="宋体" panose="02010600030101010101" pitchFamily="2" charset="-122"/>
            </a:endParaRPr>
          </a:p>
          <a:p>
            <a:pPr eaLnBrk="1" hangingPunct="1"/>
            <a:endParaRPr lang="en-US" altLang="zh-CN" sz="1350" dirty="0">
              <a:solidFill>
                <a:srgbClr val="003399"/>
              </a:solidFill>
              <a:ea typeface="宋体" panose="02010600030101010101" pitchFamily="2" charset="-122"/>
            </a:endParaRPr>
          </a:p>
        </p:txBody>
      </p:sp>
      <p:sp>
        <p:nvSpPr>
          <p:cNvPr id="22533" name="Slide Number Placeholder 4">
            <a:extLst>
              <a:ext uri="{FF2B5EF4-FFF2-40B4-BE49-F238E27FC236}">
                <a16:creationId xmlns:a16="http://schemas.microsoft.com/office/drawing/2014/main" id="{70A29A32-62F1-4B6F-8DCE-AA292132A6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17910" indent="-16073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2938" indent="-128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00113" indent="-128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157288" indent="-128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414463" indent="-128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71638" indent="-128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28813" indent="-128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185988" indent="-128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FF2FA5-7948-467A-B550-3510B0799C62}" type="slidenum">
              <a:rPr lang="en-US" altLang="zh-CN" smtClean="0"/>
              <a:pPr/>
              <a:t>34</a:t>
            </a:fld>
            <a:endParaRPr lang="en-US" altLang="zh-CN"/>
          </a:p>
        </p:txBody>
      </p:sp>
      <p:cxnSp>
        <p:nvCxnSpPr>
          <p:cNvPr id="22534" name="Straight Arrow Connector 7">
            <a:extLst>
              <a:ext uri="{FF2B5EF4-FFF2-40B4-BE49-F238E27FC236}">
                <a16:creationId xmlns:a16="http://schemas.microsoft.com/office/drawing/2014/main" id="{F4B21F74-213A-4D8A-AEAF-A4C02E9913C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71925" y="3251177"/>
            <a:ext cx="1028700" cy="893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5" name="Straight Arrow Connector 9">
            <a:extLst>
              <a:ext uri="{FF2B5EF4-FFF2-40B4-BE49-F238E27FC236}">
                <a16:creationId xmlns:a16="http://schemas.microsoft.com/office/drawing/2014/main" id="{8D374187-4D9E-4737-9424-7654FDA1A1C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43207" y="3605931"/>
            <a:ext cx="471488" cy="893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6" name="Straight Arrow Connector 12">
            <a:extLst>
              <a:ext uri="{FF2B5EF4-FFF2-40B4-BE49-F238E27FC236}">
                <a16:creationId xmlns:a16="http://schemas.microsoft.com/office/drawing/2014/main" id="{3E9B3AF6-4FA5-4B6D-8044-E3B94E123EA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14862" y="4259109"/>
            <a:ext cx="385763" cy="893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7" name="Straight Arrow Connector 14">
            <a:extLst>
              <a:ext uri="{FF2B5EF4-FFF2-40B4-BE49-F238E27FC236}">
                <a16:creationId xmlns:a16="http://schemas.microsoft.com/office/drawing/2014/main" id="{C7D8E746-A856-4162-9674-E63874DE2F7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43412" y="4616825"/>
            <a:ext cx="557213" cy="893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2538" name="Picture 11">
            <a:extLst>
              <a:ext uri="{FF2B5EF4-FFF2-40B4-BE49-F238E27FC236}">
                <a16:creationId xmlns:a16="http://schemas.microsoft.com/office/drawing/2014/main" id="{7AC1FE4D-14C7-4A06-84EE-DC6407329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336" y="2514624"/>
            <a:ext cx="490241" cy="49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2342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876" name="Group 108">
            <a:extLst>
              <a:ext uri="{FF2B5EF4-FFF2-40B4-BE49-F238E27FC236}">
                <a16:creationId xmlns:a16="http://schemas.microsoft.com/office/drawing/2014/main" id="{B1C936D1-DE24-4AEE-83C8-80768C7AC952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2171700" y="2562821"/>
          <a:ext cx="4586288" cy="2411019"/>
        </p:xfrm>
        <a:graphic>
          <a:graphicData uri="http://schemas.openxmlformats.org/drawingml/2006/table">
            <a:tbl>
              <a:tblPr/>
              <a:tblGrid>
                <a:gridCol w="1556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3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33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3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78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Results of 3 flips</a:t>
                      </a:r>
                    </a:p>
                  </a:txBody>
                  <a:tcPr marL="51435" marR="51435" marT="25721" marB="2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Probability</a:t>
                      </a:r>
                    </a:p>
                  </a:txBody>
                  <a:tcPr marL="51435" marR="51435" marT="25721" marB="2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Combined</a:t>
                      </a:r>
                    </a:p>
                  </a:txBody>
                  <a:tcPr marL="51435" marR="51435" marT="25721" marB="2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Summary</a:t>
                      </a:r>
                    </a:p>
                  </a:txBody>
                  <a:tcPr marL="51435" marR="51435" marT="25721" marB="2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8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0C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HHH</a:t>
                      </a:r>
                    </a:p>
                  </a:txBody>
                  <a:tcPr marL="51435" marR="51435" marT="25721" marB="2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0C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en-US" altLang="zh-CN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FFF0C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p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0C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)(</a:t>
                      </a:r>
                      <a:r>
                        <a:rPr kumimoji="0" lang="en-US" altLang="zh-CN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FFF0C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p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0C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)(</a:t>
                      </a:r>
                      <a:r>
                        <a:rPr kumimoji="0" lang="en-US" altLang="zh-CN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FFF0C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p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0C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51435" marR="51435" marT="25721" marB="2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FFF0C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p</a:t>
                      </a:r>
                      <a:r>
                        <a:rPr kumimoji="0" lang="en-US" altLang="zh-CN" sz="14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F0C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</a:t>
                      </a:r>
                      <a:endParaRPr kumimoji="0" lang="en-US" altLang="zh-CN" sz="1400" b="0" i="1" u="none" strike="noStrike" cap="none" normalizeH="0" baseline="0">
                        <a:ln>
                          <a:noFill/>
                        </a:ln>
                        <a:solidFill>
                          <a:srgbClr val="FFF0C2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51435" marR="51435" marT="25721" marB="2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FFF0C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(1)p</a:t>
                      </a:r>
                      <a:r>
                        <a:rPr kumimoji="0" lang="en-US" altLang="zh-CN" sz="14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F0C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</a:t>
                      </a:r>
                      <a:r>
                        <a:rPr kumimoji="0" lang="en-US" altLang="zh-CN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FFF0C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q</a:t>
                      </a:r>
                      <a:r>
                        <a:rPr kumimoji="0" lang="en-US" altLang="zh-CN" sz="1400" b="0" i="1" u="none" strike="noStrike" cap="none" normalizeH="0" baseline="30000">
                          <a:ln>
                            <a:noFill/>
                          </a:ln>
                          <a:solidFill>
                            <a:srgbClr val="FFF0C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  <a:endParaRPr kumimoji="0" lang="en-US" altLang="zh-CN" sz="1400" b="0" i="1" u="none" strike="noStrike" cap="none" normalizeH="0" baseline="0">
                        <a:ln>
                          <a:noFill/>
                        </a:ln>
                        <a:solidFill>
                          <a:srgbClr val="FFF0C2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51435" marR="51435" marT="25721" marB="2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8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HHT</a:t>
                      </a:r>
                    </a:p>
                  </a:txBody>
                  <a:tcPr marL="51435" marR="51435" marT="25721" marB="2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C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en-US" altLang="zh-CN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p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)(</a:t>
                      </a:r>
                      <a:r>
                        <a:rPr kumimoji="0" lang="en-US" altLang="zh-CN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p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)(</a:t>
                      </a:r>
                      <a:r>
                        <a:rPr kumimoji="0" lang="en-US" altLang="zh-CN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q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51435" marR="51435" marT="25721" marB="2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C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p</a:t>
                      </a:r>
                      <a:r>
                        <a:rPr kumimoji="0" lang="en-US" altLang="zh-CN" sz="1400" b="0" i="1" u="none" strike="noStrike" cap="none" normalizeH="0" baseline="3000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  <a:r>
                        <a:rPr kumimoji="0" lang="en-US" altLang="zh-CN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q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51435" marR="51435" marT="25721" marB="2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C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51435" marR="51435" marT="25721" marB="2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8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HTH</a:t>
                      </a:r>
                    </a:p>
                  </a:txBody>
                  <a:tcPr marL="51435" marR="51435" marT="25721" marB="2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C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en-US" altLang="zh-CN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p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)(</a:t>
                      </a:r>
                      <a:r>
                        <a:rPr kumimoji="0" lang="en-US" altLang="zh-CN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q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)(</a:t>
                      </a:r>
                      <a:r>
                        <a:rPr kumimoji="0" lang="en-US" altLang="zh-CN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p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51435" marR="51435" marT="25721" marB="2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C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p</a:t>
                      </a:r>
                      <a:r>
                        <a:rPr kumimoji="0" lang="en-US" altLang="zh-CN" sz="1400" b="0" i="1" u="none" strike="noStrike" cap="none" normalizeH="0" baseline="3000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  <a:r>
                        <a:rPr kumimoji="0" lang="en-US" altLang="zh-CN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q</a:t>
                      </a:r>
                    </a:p>
                  </a:txBody>
                  <a:tcPr marL="51435" marR="51435" marT="25721" marB="2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C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(3)p</a:t>
                      </a:r>
                      <a:r>
                        <a:rPr kumimoji="0" lang="en-US" altLang="zh-CN" sz="1400" b="0" i="1" u="none" strike="noStrike" cap="none" normalizeH="0" baseline="3000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  <a:r>
                        <a:rPr kumimoji="0" lang="en-US" altLang="zh-CN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q</a:t>
                      </a:r>
                      <a:r>
                        <a:rPr kumimoji="0" lang="en-US" altLang="zh-CN" sz="1400" b="0" i="1" u="none" strike="noStrike" cap="none" normalizeH="0" baseline="3000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  <a:endParaRPr kumimoji="0" lang="en-US" altLang="zh-CN" sz="1400" b="0" i="1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51435" marR="51435" marT="25721" marB="2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8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THH</a:t>
                      </a:r>
                    </a:p>
                  </a:txBody>
                  <a:tcPr marL="51435" marR="51435" marT="25721" marB="2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C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en-US" altLang="zh-CN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q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)(</a:t>
                      </a:r>
                      <a:r>
                        <a:rPr kumimoji="0" lang="en-US" altLang="zh-CN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p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)(</a:t>
                      </a:r>
                      <a:r>
                        <a:rPr kumimoji="0" lang="en-US" altLang="zh-CN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p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51435" marR="51435" marT="25721" marB="2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C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p</a:t>
                      </a:r>
                      <a:r>
                        <a:rPr kumimoji="0" lang="en-US" altLang="zh-CN" sz="1400" b="0" i="1" u="none" strike="noStrike" cap="none" normalizeH="0" baseline="3000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  <a:r>
                        <a:rPr kumimoji="0" lang="en-US" altLang="zh-CN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q</a:t>
                      </a:r>
                    </a:p>
                  </a:txBody>
                  <a:tcPr marL="51435" marR="51435" marT="25721" marB="2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C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51435" marR="51435" marT="25721" marB="2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8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0C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HTT</a:t>
                      </a:r>
                    </a:p>
                  </a:txBody>
                  <a:tcPr marL="51435" marR="51435" marT="25721" marB="2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0C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en-US" altLang="zh-CN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FFF0C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p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0C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)(</a:t>
                      </a:r>
                      <a:r>
                        <a:rPr kumimoji="0" lang="en-US" altLang="zh-CN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FFF0C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q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0C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)(</a:t>
                      </a:r>
                      <a:r>
                        <a:rPr kumimoji="0" lang="en-US" altLang="zh-CN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FFF0C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q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0C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51435" marR="51435" marT="25721" marB="2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FFF0C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pq</a:t>
                      </a:r>
                      <a:r>
                        <a:rPr kumimoji="0" lang="en-US" altLang="zh-CN" sz="1400" b="0" i="1" u="none" strike="noStrike" cap="none" normalizeH="0" baseline="30000">
                          <a:ln>
                            <a:noFill/>
                          </a:ln>
                          <a:solidFill>
                            <a:srgbClr val="FFF0C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51435" marR="51435" marT="25721" marB="2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FFF0C2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51435" marR="51435" marT="25721" marB="2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78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0C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THT</a:t>
                      </a:r>
                    </a:p>
                  </a:txBody>
                  <a:tcPr marL="51435" marR="51435" marT="25721" marB="2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0C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en-US" altLang="zh-CN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FFF0C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q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0C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)(</a:t>
                      </a:r>
                      <a:r>
                        <a:rPr kumimoji="0" lang="en-US" altLang="zh-CN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FFF0C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p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0C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)(</a:t>
                      </a:r>
                      <a:r>
                        <a:rPr kumimoji="0" lang="en-US" altLang="zh-CN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FFF0C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q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0C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51435" marR="51435" marT="25721" marB="2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FFF0C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pq</a:t>
                      </a:r>
                      <a:r>
                        <a:rPr kumimoji="0" lang="en-US" altLang="zh-CN" sz="1400" b="0" i="1" u="none" strike="noStrike" cap="none" normalizeH="0" baseline="30000">
                          <a:ln>
                            <a:noFill/>
                          </a:ln>
                          <a:solidFill>
                            <a:srgbClr val="FFF0C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51435" marR="51435" marT="25721" marB="2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FFF0C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(3)p</a:t>
                      </a:r>
                      <a:r>
                        <a:rPr kumimoji="0" lang="en-US" altLang="zh-CN" sz="1400" b="0" i="1" u="none" strike="noStrike" cap="none" normalizeH="0" baseline="30000">
                          <a:ln>
                            <a:noFill/>
                          </a:ln>
                          <a:solidFill>
                            <a:srgbClr val="FFF0C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  <a:r>
                        <a:rPr kumimoji="0" lang="en-US" altLang="zh-CN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FFF0C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q</a:t>
                      </a:r>
                      <a:r>
                        <a:rPr kumimoji="0" lang="en-US" altLang="zh-CN" sz="1400" b="0" i="1" u="none" strike="noStrike" cap="none" normalizeH="0" baseline="30000">
                          <a:ln>
                            <a:noFill/>
                          </a:ln>
                          <a:solidFill>
                            <a:srgbClr val="FFF0C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51435" marR="51435" marT="25721" marB="2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78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0C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TTH</a:t>
                      </a:r>
                    </a:p>
                  </a:txBody>
                  <a:tcPr marL="51435" marR="51435" marT="25721" marB="2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0C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en-US" altLang="zh-CN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FFF0C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q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0C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)(</a:t>
                      </a:r>
                      <a:r>
                        <a:rPr kumimoji="0" lang="en-US" altLang="zh-CN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FFF0C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q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0C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)(</a:t>
                      </a:r>
                      <a:r>
                        <a:rPr kumimoji="0" lang="en-US" altLang="zh-CN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FFF0C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p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0C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51435" marR="51435" marT="25721" marB="2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FFF0C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pq</a:t>
                      </a:r>
                      <a:r>
                        <a:rPr kumimoji="0" lang="en-US" altLang="zh-CN" sz="1400" b="0" i="1" u="none" strike="noStrike" cap="none" normalizeH="0" baseline="30000">
                          <a:ln>
                            <a:noFill/>
                          </a:ln>
                          <a:solidFill>
                            <a:srgbClr val="FFF0C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51435" marR="51435" marT="25721" marB="2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FFF0C2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51435" marR="51435" marT="25721" marB="2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78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TTT</a:t>
                      </a:r>
                    </a:p>
                  </a:txBody>
                  <a:tcPr marL="51435" marR="51435" marT="25721" marB="2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C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en-US" altLang="zh-CN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q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)(</a:t>
                      </a:r>
                      <a:r>
                        <a:rPr kumimoji="0" lang="en-US" altLang="zh-CN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q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)(</a:t>
                      </a:r>
                      <a:r>
                        <a:rPr kumimoji="0" lang="en-US" altLang="zh-CN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q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51435" marR="51435" marT="25721" marB="2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C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q</a:t>
                      </a:r>
                      <a:r>
                        <a:rPr kumimoji="0" lang="en-US" altLang="zh-CN" sz="1400" b="0" i="1" u="none" strike="noStrike" cap="none" normalizeH="0" baseline="3000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51435" marR="51435" marT="25721" marB="2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C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(1)p</a:t>
                      </a:r>
                      <a:r>
                        <a:rPr kumimoji="0" lang="en-US" altLang="zh-CN" sz="1400" b="0" i="1" u="none" strike="noStrike" cap="none" normalizeH="0" baseline="3000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  <a:r>
                        <a:rPr kumimoji="0" lang="en-US" altLang="zh-CN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q</a:t>
                      </a:r>
                      <a:r>
                        <a:rPr kumimoji="0" lang="en-US" altLang="zh-CN" sz="1400" b="0" i="1" u="none" strike="noStrike" cap="none" normalizeH="0" baseline="3000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51435" marR="51435" marT="25721" marB="2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3607" name="Slide Number Placeholder 3">
            <a:extLst>
              <a:ext uri="{FF2B5EF4-FFF2-40B4-BE49-F238E27FC236}">
                <a16:creationId xmlns:a16="http://schemas.microsoft.com/office/drawing/2014/main" id="{FA2FD9BC-F536-4F70-8DB6-7A9F400940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17910" indent="-16073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2938" indent="-128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00113" indent="-128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157288" indent="-128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414463" indent="-128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71638" indent="-128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28813" indent="-128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185988" indent="-128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0CDECF7-C00D-4D7B-86CF-87733EBD9C50}" type="slidenum">
              <a:rPr lang="en-US" altLang="zh-CN" smtClean="0"/>
              <a:pPr/>
              <a:t>35</a:t>
            </a:fld>
            <a:endParaRPr lang="en-US" altLang="zh-CN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29F0E90D-8128-450C-8C73-58640D307FE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62100" y="1371654"/>
            <a:ext cx="6400752" cy="6429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The Binomial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28921133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Binomial Distribution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1350" i="1">
                        <a:latin typeface="Cambria Math"/>
                      </a:rPr>
                      <m:t>𝑋</m:t>
                    </m:r>
                  </m:oMath>
                </a14:m>
                <a:r>
                  <a:rPr lang="en-US" sz="1350" dirty="0"/>
                  <a:t>: number of </a:t>
                </a:r>
                <a:r>
                  <a:rPr lang="en-US" sz="1350" dirty="0">
                    <a:solidFill>
                      <a:srgbClr val="FF0000"/>
                    </a:solidFill>
                  </a:rPr>
                  <a:t>successes</a:t>
                </a:r>
                <a:r>
                  <a:rPr lang="en-US" sz="1350" dirty="0"/>
                  <a:t> in </a:t>
                </a:r>
                <a14:m>
                  <m:oMath xmlns:m="http://schemas.openxmlformats.org/officeDocument/2006/math">
                    <m:r>
                      <a:rPr lang="en-US" sz="1350" i="1">
                        <a:latin typeface="Cambria Math"/>
                      </a:rPr>
                      <m:t>𝑛</m:t>
                    </m:r>
                    <m:r>
                      <a:rPr lang="en-US" sz="1350" i="1">
                        <a:latin typeface="Cambria Math"/>
                      </a:rPr>
                      <m:t> (</m:t>
                    </m:r>
                    <m:r>
                      <a:rPr lang="en-US" sz="1350" i="1">
                        <a:latin typeface="Cambria Math"/>
                      </a:rPr>
                      <m:t>𝑛</m:t>
                    </m:r>
                    <m:r>
                      <a:rPr lang="en-US" sz="1350" i="1">
                        <a:latin typeface="Cambria Math"/>
                      </a:rPr>
                      <m:t>=1,2,…)</m:t>
                    </m:r>
                  </m:oMath>
                </a14:m>
                <a:r>
                  <a:rPr lang="en-US" sz="1350" dirty="0"/>
                  <a:t> independent Bernoulli trials with success probability </a:t>
                </a:r>
                <a14:m>
                  <m:oMath xmlns:m="http://schemas.openxmlformats.org/officeDocument/2006/math">
                    <m:r>
                      <a:rPr lang="en-US" sz="1350" i="1">
                        <a:latin typeface="Cambria Math"/>
                      </a:rPr>
                      <m:t>𝑝</m:t>
                    </m:r>
                  </m:oMath>
                </a14:m>
                <a:endParaRPr lang="en-US" sz="1350" dirty="0"/>
              </a:p>
              <a:p>
                <a:pPr lvl="1"/>
                <a:endParaRPr lang="en-US" sz="1125" dirty="0"/>
              </a:p>
              <a:p>
                <a14:m>
                  <m:oMath xmlns:m="http://schemas.openxmlformats.org/officeDocument/2006/math">
                    <m:r>
                      <a:rPr lang="en-US" sz="1350" i="1">
                        <a:latin typeface="Cambria Math"/>
                      </a:rPr>
                      <m:t>𝑋</m:t>
                    </m:r>
                  </m:oMath>
                </a14:m>
                <a:r>
                  <a:rPr lang="en-US" sz="1350" dirty="0"/>
                  <a:t> is a binomial random variable with parameters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350" i="1">
                            <a:latin typeface="Cambria Math"/>
                          </a:rPr>
                          <m:t>𝑛</m:t>
                        </m:r>
                        <m:r>
                          <a:rPr lang="en-US" sz="1350" i="1">
                            <a:latin typeface="Cambria Math"/>
                          </a:rPr>
                          <m:t>,</m:t>
                        </m:r>
                        <m:r>
                          <a:rPr lang="en-US" sz="1350" i="1">
                            <a:latin typeface="Cambria Math"/>
                          </a:rPr>
                          <m:t>𝑝</m:t>
                        </m:r>
                      </m:e>
                    </m:d>
                  </m:oMath>
                </a14:m>
                <a:endParaRPr lang="en-US" sz="1350" dirty="0"/>
              </a:p>
              <a:p>
                <a:pPr lvl="1"/>
                <a:endParaRPr lang="en-US" sz="1125" dirty="0"/>
              </a:p>
              <a:p>
                <a:r>
                  <a:rPr lang="en-US" sz="1350" dirty="0"/>
                  <a:t>PMF: </a:t>
                </a:r>
                <a:r>
                  <a:rPr lang="en-US" sz="1125" dirty="0"/>
                  <a:t>Probability of having </a:t>
                </a:r>
                <a14:m>
                  <m:oMath xmlns:m="http://schemas.openxmlformats.org/officeDocument/2006/math">
                    <m:r>
                      <a:rPr lang="en-US" sz="1125" i="1">
                        <a:latin typeface="Cambria Math"/>
                      </a:rPr>
                      <m:t>𝑘</m:t>
                    </m:r>
                  </m:oMath>
                </a14:m>
                <a:r>
                  <a:rPr lang="en-US" sz="1125" dirty="0"/>
                  <a:t> (</a:t>
                </a:r>
                <a14:m>
                  <m:oMath xmlns:m="http://schemas.openxmlformats.org/officeDocument/2006/math">
                    <m:r>
                      <a:rPr lang="en-US" sz="1125" i="1" dirty="0">
                        <a:latin typeface="Cambria Math"/>
                      </a:rPr>
                      <m:t>𝑘</m:t>
                    </m:r>
                    <m:r>
                      <a:rPr lang="en-US" sz="1125" i="1" dirty="0">
                        <a:latin typeface="Cambria Math"/>
                      </a:rPr>
                      <m:t>=0,1,2,…,</m:t>
                    </m:r>
                    <m:r>
                      <a:rPr lang="en-US" sz="1125" i="1" dirty="0">
                        <a:latin typeface="Cambria Math"/>
                      </a:rPr>
                      <m:t>𝑛</m:t>
                    </m:r>
                  </m:oMath>
                </a14:m>
                <a:r>
                  <a:rPr lang="en-US" sz="1125" dirty="0"/>
                  <a:t>) successes in </a:t>
                </a:r>
                <a14:m>
                  <m:oMath xmlns:m="http://schemas.openxmlformats.org/officeDocument/2006/math">
                    <m:r>
                      <a:rPr lang="en-US" sz="1125" i="1">
                        <a:latin typeface="Cambria Math"/>
                      </a:rPr>
                      <m:t>𝑛</m:t>
                    </m:r>
                  </m:oMath>
                </a14:m>
                <a:r>
                  <a:rPr lang="en-US" sz="1125" dirty="0"/>
                  <a:t> trials</a:t>
                </a:r>
              </a:p>
              <a:p>
                <a:pPr marL="257175" lvl="1" indent="0" algn="ctr">
                  <a:buNone/>
                </a:pPr>
                <a14:m>
                  <m:oMath xmlns:m="http://schemas.openxmlformats.org/officeDocument/2006/math">
                    <m:r>
                      <a:rPr lang="en-US" sz="1125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1125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125" i="1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sz="1125" i="1">
                        <a:latin typeface="Cambria Math"/>
                      </a:rPr>
                      <m:t>=</m:t>
                    </m:r>
                    <m:r>
                      <a:rPr lang="en-US" sz="1125" i="1">
                        <a:latin typeface="Cambria Math"/>
                      </a:rPr>
                      <m:t>ℙ</m:t>
                    </m:r>
                    <m:r>
                      <a:rPr lang="en-US" sz="1125" i="1">
                        <a:latin typeface="Cambria Math"/>
                      </a:rPr>
                      <m:t>(</m:t>
                    </m:r>
                    <m:r>
                      <a:rPr lang="en-US" sz="1125" i="1">
                        <a:latin typeface="Cambria Math"/>
                      </a:rPr>
                      <m:t>𝑋</m:t>
                    </m:r>
                    <m:r>
                      <a:rPr lang="en-US" sz="1125" i="1">
                        <a:latin typeface="Cambria Math"/>
                      </a:rPr>
                      <m:t>=</m:t>
                    </m:r>
                    <m:r>
                      <a:rPr lang="en-US" sz="1125" i="1">
                        <a:latin typeface="Cambria Math"/>
                      </a:rPr>
                      <m:t>𝑘</m:t>
                    </m:r>
                    <m:r>
                      <a:rPr lang="en-US" sz="1125" i="1">
                        <a:latin typeface="Cambria Math"/>
                      </a:rPr>
                      <m:t>) =</m:t>
                    </m:r>
                    <m:d>
                      <m:dPr>
                        <m:ctrlPr>
                          <a:rPr lang="en-US" sz="1125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125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125" i="1">
                                  <a:latin typeface="Cambria Math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1125" i="1">
                                  <a:latin typeface="Cambria Math"/>
                                </a:rPr>
                                <m:t>𝑘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US" sz="1125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125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1125" i="1">
                            <a:latin typeface="Cambria Math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sz="1125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125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125" i="1">
                                <a:latin typeface="Cambria Math"/>
                              </a:rPr>
                              <m:t>1−</m:t>
                            </m:r>
                            <m:r>
                              <a:rPr lang="en-US" sz="1125" i="1">
                                <a:latin typeface="Cambria Math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1125" i="1">
                            <a:latin typeface="Cambria Math"/>
                          </a:rPr>
                          <m:t>𝑛</m:t>
                        </m:r>
                        <m:r>
                          <a:rPr lang="en-US" sz="1125" i="1">
                            <a:latin typeface="Cambria Math"/>
                          </a:rPr>
                          <m:t>−</m:t>
                        </m:r>
                        <m:r>
                          <a:rPr lang="en-US" sz="1125" i="1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1125" dirty="0"/>
                  <a:t> </a:t>
                </a:r>
              </a:p>
              <a:p>
                <a:pPr marL="257175" lvl="1" indent="0">
                  <a:buNone/>
                </a:pPr>
                <a:r>
                  <a:rPr lang="en-US" sz="1125" dirty="0"/>
                  <a:t>                                          where,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!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!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!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sz="1350" dirty="0"/>
                  <a:t>Properties: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125" i="1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1125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125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1125" i="1">
                        <a:latin typeface="Cambria Math"/>
                      </a:rPr>
                      <m:t>=</m:t>
                    </m:r>
                    <m:r>
                      <a:rPr lang="en-US" sz="1125" i="1">
                        <a:latin typeface="Cambria Math"/>
                      </a:rPr>
                      <m:t>𝑛𝑝</m:t>
                    </m:r>
                  </m:oMath>
                </a14:m>
                <a:r>
                  <a:rPr lang="en-US" sz="1125" dirty="0"/>
                  <a:t>  and </a:t>
                </a:r>
                <a14:m>
                  <m:oMath xmlns:m="http://schemas.openxmlformats.org/officeDocument/2006/math">
                    <m:r>
                      <a:rPr lang="en-US" sz="1125" i="1">
                        <a:latin typeface="Cambria Math"/>
                      </a:rPr>
                      <m:t>𝑉</m:t>
                    </m:r>
                    <m:d>
                      <m:dPr>
                        <m:begChr m:val="["/>
                        <m:endChr m:val="]"/>
                        <m:ctrlPr>
                          <a:rPr lang="en-US" sz="1125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125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1125" i="1">
                        <a:latin typeface="Cambria Math"/>
                      </a:rPr>
                      <m:t>=</m:t>
                    </m:r>
                    <m:r>
                      <a:rPr lang="en-US" sz="1125" i="1">
                        <a:latin typeface="Cambria Math"/>
                      </a:rPr>
                      <m:t>𝑛𝑝</m:t>
                    </m:r>
                    <m:r>
                      <a:rPr lang="en-US" sz="1125" i="1">
                        <a:latin typeface="Cambria Math"/>
                      </a:rPr>
                      <m:t>(1−</m:t>
                    </m:r>
                    <m:r>
                      <a:rPr lang="en-US" sz="1125" i="1">
                        <a:latin typeface="Cambria Math"/>
                      </a:rPr>
                      <m:t>𝑝</m:t>
                    </m:r>
                    <m:r>
                      <a:rPr lang="en-US" sz="1125" i="1">
                        <a:latin typeface="Cambria Math"/>
                      </a:rPr>
                      <m:t>)</m:t>
                    </m:r>
                  </m:oMath>
                </a14:m>
                <a:endParaRPr lang="en-US" sz="1125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69" t="-8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4A5643-7950-4E1B-91CB-977CD5D8D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930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772B4FE2-5DFB-4031-88E5-E0B566DC0C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7575" y="1314451"/>
            <a:ext cx="7158037" cy="1059656"/>
          </a:xfrm>
        </p:spPr>
        <p:txBody>
          <a:bodyPr/>
          <a:lstStyle/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The Binomial Distribution</a:t>
            </a:r>
          </a:p>
        </p:txBody>
      </p:sp>
      <p:sp>
        <p:nvSpPr>
          <p:cNvPr id="24579" name="Rectangle 5">
            <a:extLst>
              <a:ext uri="{FF2B5EF4-FFF2-40B4-BE49-F238E27FC236}">
                <a16:creationId xmlns:a16="http://schemas.microsoft.com/office/drawing/2014/main" id="{6DAD39C6-335C-4D4B-9993-23B2AB4382E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133664" y="2590823"/>
            <a:ext cx="5105266" cy="233836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The Binomial Probability Distribution</a:t>
            </a:r>
          </a:p>
          <a:p>
            <a:pPr lvl="1" eaLnBrk="1" hangingPunct="1"/>
            <a:r>
              <a:rPr lang="en-US" altLang="zh-CN" i="1" dirty="0">
                <a:ea typeface="宋体" panose="02010600030101010101" pitchFamily="2" charset="-122"/>
              </a:rPr>
              <a:t>p</a:t>
            </a:r>
            <a:r>
              <a:rPr lang="en-US" altLang="zh-CN" dirty="0">
                <a:ea typeface="宋体" panose="02010600030101010101" pitchFamily="2" charset="-122"/>
              </a:rPr>
              <a:t> = P(</a:t>
            </a:r>
            <a:r>
              <a:rPr lang="en-US" altLang="zh-CN" b="1" dirty="0">
                <a:ea typeface="宋体" panose="02010600030101010101" pitchFamily="2" charset="-122"/>
              </a:rPr>
              <a:t>S</a:t>
            </a:r>
            <a:r>
              <a:rPr lang="en-US" altLang="zh-CN" dirty="0">
                <a:ea typeface="宋体" panose="02010600030101010101" pitchFamily="2" charset="-122"/>
              </a:rPr>
              <a:t>) on a single trial</a:t>
            </a:r>
          </a:p>
          <a:p>
            <a:pPr lvl="1" eaLnBrk="1" hangingPunct="1"/>
            <a:r>
              <a:rPr lang="en-US" altLang="zh-CN" i="1" dirty="0">
                <a:ea typeface="宋体" panose="02010600030101010101" pitchFamily="2" charset="-122"/>
              </a:rPr>
              <a:t>q</a:t>
            </a:r>
            <a:r>
              <a:rPr lang="en-US" altLang="zh-CN" dirty="0">
                <a:ea typeface="宋体" panose="02010600030101010101" pitchFamily="2" charset="-122"/>
              </a:rPr>
              <a:t> = 1 – </a:t>
            </a:r>
            <a:r>
              <a:rPr lang="en-US" altLang="zh-CN" i="1" dirty="0">
                <a:ea typeface="宋体" panose="02010600030101010101" pitchFamily="2" charset="-122"/>
              </a:rPr>
              <a:t>p</a:t>
            </a:r>
            <a:endParaRPr lang="en-US" altLang="zh-CN" dirty="0">
              <a:ea typeface="宋体" panose="02010600030101010101" pitchFamily="2" charset="-122"/>
            </a:endParaRPr>
          </a:p>
          <a:p>
            <a:pPr lvl="1" eaLnBrk="1" hangingPunct="1"/>
            <a:r>
              <a:rPr lang="en-US" altLang="zh-CN" i="1" dirty="0">
                <a:ea typeface="宋体" panose="02010600030101010101" pitchFamily="2" charset="-122"/>
              </a:rPr>
              <a:t>n</a:t>
            </a:r>
            <a:r>
              <a:rPr lang="en-US" altLang="zh-CN" dirty="0">
                <a:ea typeface="宋体" panose="02010600030101010101" pitchFamily="2" charset="-122"/>
              </a:rPr>
              <a:t> = number of trials</a:t>
            </a:r>
          </a:p>
          <a:p>
            <a:pPr lvl="1" eaLnBrk="1" hangingPunct="1"/>
            <a:r>
              <a:rPr lang="en-US" altLang="zh-CN" i="1" dirty="0">
                <a:ea typeface="宋体" panose="02010600030101010101" pitchFamily="2" charset="-122"/>
              </a:rPr>
              <a:t>x</a:t>
            </a:r>
            <a:r>
              <a:rPr lang="en-US" altLang="zh-CN" dirty="0">
                <a:ea typeface="宋体" panose="02010600030101010101" pitchFamily="2" charset="-122"/>
              </a:rPr>
              <a:t> = number of successes</a:t>
            </a:r>
            <a:r>
              <a:rPr lang="en-US" altLang="zh-CN" i="1" dirty="0">
                <a:ea typeface="宋体" panose="02010600030101010101" pitchFamily="2" charset="-122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80" name="Object 6">
                <a:extLst>
                  <a:ext uri="{FF2B5EF4-FFF2-40B4-BE49-F238E27FC236}">
                    <a16:creationId xmlns:a16="http://schemas.microsoft.com/office/drawing/2014/main" id="{7AD56DF0-0AEF-4684-BA20-661DEB71A3F7}"/>
                  </a:ext>
                </a:extLst>
              </p:cNvPr>
              <p:cNvSpPr txBox="1">
                <a:spLocks noGrp="1"/>
              </p:cNvSpPr>
              <p:nvPr>
                <p:ph sz="half" idx="2"/>
              </p:nvPr>
            </p:nvSpPr>
            <p:spPr bwMode="auto">
              <a:xfrm>
                <a:off x="3200400" y="5086350"/>
                <a:ext cx="2112963" cy="8747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85000" lnSpcReduction="10000"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zh-CN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zh-CN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sSup>
                        <m:sSup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580" name="Object 6">
                <a:extLst>
                  <a:ext uri="{FF2B5EF4-FFF2-40B4-BE49-F238E27FC236}">
                    <a16:creationId xmlns:a16="http://schemas.microsoft.com/office/drawing/2014/main" id="{7AD56DF0-0AEF-4684-BA20-661DEB71A3F7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 bwMode="auto">
              <a:xfrm>
                <a:off x="3200400" y="5086350"/>
                <a:ext cx="2112963" cy="8747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81" name="Slide Number Placeholder 4">
            <a:extLst>
              <a:ext uri="{FF2B5EF4-FFF2-40B4-BE49-F238E27FC236}">
                <a16:creationId xmlns:a16="http://schemas.microsoft.com/office/drawing/2014/main" id="{0CE3C187-D7C9-40C0-9D31-1AC9F16528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17910" indent="-16073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2938" indent="-128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00113" indent="-128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157288" indent="-128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414463" indent="-128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71638" indent="-128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28813" indent="-128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185988" indent="-128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F657AC6-4C09-4731-BA9B-5D8CA9B09363}" type="slidenum">
              <a:rPr lang="en-US" altLang="zh-CN" smtClean="0"/>
              <a:pPr/>
              <a:t>37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30084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D9C0DD05-4283-40E6-903A-321187717A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0900" y="1250938"/>
            <a:ext cx="7158037" cy="1059656"/>
          </a:xfrm>
        </p:spPr>
        <p:txBody>
          <a:bodyPr/>
          <a:lstStyle/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 The Binomial Distribution</a:t>
            </a:r>
          </a:p>
        </p:txBody>
      </p:sp>
      <p:graphicFrame>
        <p:nvGraphicFramePr>
          <p:cNvPr id="25604" name="Object 2">
            <a:extLst>
              <a:ext uri="{FF2B5EF4-FFF2-40B4-BE49-F238E27FC236}">
                <a16:creationId xmlns:a16="http://schemas.microsoft.com/office/drawing/2014/main" id="{EDEB7C4F-74E4-4D4E-AA80-72B8588FAED0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3414713" y="3986213"/>
          <a:ext cx="2112962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8" r:id="rId4" imgW="1104900" imgH="457200" progId="Equation.3">
                  <p:embed/>
                </p:oleObj>
              </mc:Choice>
              <mc:Fallback>
                <p:oleObj r:id="rId4" imgW="1104900" imgH="457200" progId="Equation.3">
                  <p:embed/>
                  <p:pic>
                    <p:nvPicPr>
                      <p:cNvPr id="25604" name="Object 2">
                        <a:extLst>
                          <a:ext uri="{FF2B5EF4-FFF2-40B4-BE49-F238E27FC236}">
                            <a16:creationId xmlns:a16="http://schemas.microsoft.com/office/drawing/2014/main" id="{EDEB7C4F-74E4-4D4E-AA80-72B8588FAED0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4713" y="3986213"/>
                        <a:ext cx="2112962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5" name="Slide Number Placeholder 4">
            <a:extLst>
              <a:ext uri="{FF2B5EF4-FFF2-40B4-BE49-F238E27FC236}">
                <a16:creationId xmlns:a16="http://schemas.microsoft.com/office/drawing/2014/main" id="{DD79B39B-FCCA-4FDC-9CFF-5219957B7F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17910" indent="-16073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2938" indent="-128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00113" indent="-128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157288" indent="-128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414463" indent="-128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71638" indent="-128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28813" indent="-128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185988" indent="-128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8C4D363-E790-47B9-AD5B-70CE8547332A}" type="slidenum">
              <a:rPr lang="en-US" altLang="zh-CN" smtClean="0"/>
              <a:pPr/>
              <a:t>38</a:t>
            </a:fld>
            <a:endParaRPr lang="en-US" altLang="zh-CN"/>
          </a:p>
        </p:txBody>
      </p:sp>
      <p:sp>
        <p:nvSpPr>
          <p:cNvPr id="8" name="Oval Callout 7">
            <a:extLst>
              <a:ext uri="{FF2B5EF4-FFF2-40B4-BE49-F238E27FC236}">
                <a16:creationId xmlns:a16="http://schemas.microsoft.com/office/drawing/2014/main" id="{34C3F2FF-D689-491A-B196-97112664B0BB}"/>
              </a:ext>
            </a:extLst>
          </p:cNvPr>
          <p:cNvSpPr/>
          <p:nvPr/>
        </p:nvSpPr>
        <p:spPr bwMode="auto">
          <a:xfrm>
            <a:off x="1787611" y="2871787"/>
            <a:ext cx="1809680" cy="1007269"/>
          </a:xfrm>
          <a:prstGeom prst="wedgeEllipseCallout">
            <a:avLst>
              <a:gd name="adj1" fmla="val 87746"/>
              <a:gd name="adj2" fmla="val 85906"/>
            </a:avLst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sz="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</a:rPr>
              <a:t>The number of ways of getting the desired results</a:t>
            </a:r>
          </a:p>
        </p:txBody>
      </p:sp>
      <p:sp>
        <p:nvSpPr>
          <p:cNvPr id="10" name="Oval Callout 9">
            <a:extLst>
              <a:ext uri="{FF2B5EF4-FFF2-40B4-BE49-F238E27FC236}">
                <a16:creationId xmlns:a16="http://schemas.microsoft.com/office/drawing/2014/main" id="{03D8B4AF-C47D-46ED-8F8E-82ED46B72CB6}"/>
              </a:ext>
            </a:extLst>
          </p:cNvPr>
          <p:cNvSpPr/>
          <p:nvPr/>
        </p:nvSpPr>
        <p:spPr bwMode="auto">
          <a:xfrm>
            <a:off x="3702051" y="2534250"/>
            <a:ext cx="1727200" cy="1059656"/>
          </a:xfrm>
          <a:prstGeom prst="wedgeEllipseCallout">
            <a:avLst>
              <a:gd name="adj1" fmla="val 23839"/>
              <a:gd name="adj2" fmla="val 115056"/>
            </a:avLst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The probability of  getting the required number of successes</a:t>
            </a:r>
          </a:p>
        </p:txBody>
      </p:sp>
      <p:sp>
        <p:nvSpPr>
          <p:cNvPr id="11" name="Oval Callout 10">
            <a:extLst>
              <a:ext uri="{FF2B5EF4-FFF2-40B4-BE49-F238E27FC236}">
                <a16:creationId xmlns:a16="http://schemas.microsoft.com/office/drawing/2014/main" id="{D0A61ED0-7007-4B99-AD55-ACB04170E9EE}"/>
              </a:ext>
            </a:extLst>
          </p:cNvPr>
          <p:cNvSpPr/>
          <p:nvPr/>
        </p:nvSpPr>
        <p:spPr bwMode="auto">
          <a:xfrm>
            <a:off x="5638772" y="2669319"/>
            <a:ext cx="1625530" cy="995347"/>
          </a:xfrm>
          <a:prstGeom prst="wedgeEllipseCallout">
            <a:avLst>
              <a:gd name="adj1" fmla="val -59543"/>
              <a:gd name="adj2" fmla="val 109530"/>
            </a:avLst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The probability of  getting the required number of failures</a:t>
            </a:r>
          </a:p>
        </p:txBody>
      </p:sp>
    </p:spTree>
    <p:extLst>
      <p:ext uri="{BB962C8B-B14F-4D97-AF65-F5344CB8AC3E}">
        <p14:creationId xmlns:p14="http://schemas.microsoft.com/office/powerpoint/2010/main" val="20503818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9FB69A0-3A9B-40D7-9791-94D408389DC6}"/>
              </a:ext>
            </a:extLst>
          </p:cNvPr>
          <p:cNvSpPr/>
          <p:nvPr/>
        </p:nvSpPr>
        <p:spPr bwMode="auto">
          <a:xfrm>
            <a:off x="4872038" y="2614613"/>
            <a:ext cx="2143125" cy="19716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zh-CN" sz="1013">
              <a:ea typeface="宋体" panose="02010600030101010101" pitchFamily="2" charset="-122"/>
            </a:endParaRPr>
          </a:p>
        </p:txBody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1EB23EC8-9D72-420F-8262-6D76BC644E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7564" y="935149"/>
            <a:ext cx="7158037" cy="1059656"/>
          </a:xfrm>
        </p:spPr>
        <p:txBody>
          <a:bodyPr/>
          <a:lstStyle/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The Binomial Distribution</a:t>
            </a:r>
          </a:p>
        </p:txBody>
      </p:sp>
      <p:sp>
        <p:nvSpPr>
          <p:cNvPr id="27651" name="Text Placeholder 2">
            <a:extLst>
              <a:ext uri="{FF2B5EF4-FFF2-40B4-BE49-F238E27FC236}">
                <a16:creationId xmlns:a16="http://schemas.microsoft.com/office/drawing/2014/main" id="{7623C80A-3958-41CA-8287-4FEA4074F6C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Say 40% of the class is female.</a:t>
            </a:r>
          </a:p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What is the probability that 6 of the first 10 students walking in will be female?</a:t>
            </a:r>
          </a:p>
        </p:txBody>
      </p:sp>
      <p:sp>
        <p:nvSpPr>
          <p:cNvPr id="27654" name="Slide Number Placeholder 6">
            <a:extLst>
              <a:ext uri="{FF2B5EF4-FFF2-40B4-BE49-F238E27FC236}">
                <a16:creationId xmlns:a16="http://schemas.microsoft.com/office/drawing/2014/main" id="{0969EFA7-3232-4A9C-B3F7-E21F6C78FE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17910" indent="-16073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2938" indent="-128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00113" indent="-128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157288" indent="-128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414463" indent="-128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71638" indent="-128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28813" indent="-128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185988" indent="-128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FAA020A-F23D-4E2F-A41A-D86344FEB3B3}" type="slidenum">
              <a:rPr lang="en-US" altLang="zh-CN" smtClean="0"/>
              <a:pPr/>
              <a:t>39</a:t>
            </a:fld>
            <a:endParaRPr lang="en-US" altLang="zh-CN"/>
          </a:p>
        </p:txBody>
      </p:sp>
      <p:graphicFrame>
        <p:nvGraphicFramePr>
          <p:cNvPr id="27653" name="Object 2">
            <a:extLst>
              <a:ext uri="{FF2B5EF4-FFF2-40B4-BE49-F238E27FC236}">
                <a16:creationId xmlns:a16="http://schemas.microsoft.com/office/drawing/2014/main" id="{A91DBEE3-38AB-4421-AA98-725F34863368}"/>
              </a:ext>
            </a:extLst>
          </p:cNvPr>
          <p:cNvGraphicFramePr>
            <a:graphicFrameLocks/>
          </p:cNvGraphicFramePr>
          <p:nvPr/>
        </p:nvGraphicFramePr>
        <p:xfrm>
          <a:off x="4914901" y="2657475"/>
          <a:ext cx="2018110" cy="192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2" r:id="rId3" imgW="1435100" imgH="1371600" progId="Equation.3">
                  <p:embed/>
                </p:oleObj>
              </mc:Choice>
              <mc:Fallback>
                <p:oleObj r:id="rId3" imgW="1435100" imgH="1371600" progId="Equation.3">
                  <p:embed/>
                  <p:pic>
                    <p:nvPicPr>
                      <p:cNvPr id="27653" name="Object 2">
                        <a:extLst>
                          <a:ext uri="{FF2B5EF4-FFF2-40B4-BE49-F238E27FC236}">
                            <a16:creationId xmlns:a16="http://schemas.microsoft.com/office/drawing/2014/main" id="{A91DBEE3-38AB-4421-AA98-725F34863368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4901" y="2657475"/>
                        <a:ext cx="2018110" cy="192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7664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Random Experiment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36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altLang="en-US" dirty="0"/>
                  <a:t>An experiment is called </a:t>
                </a:r>
                <a:r>
                  <a:rPr lang="en-US" altLang="en-US" i="1" dirty="0">
                    <a:solidFill>
                      <a:srgbClr val="FF0000"/>
                    </a:solidFill>
                  </a:rPr>
                  <a:t>random</a:t>
                </a:r>
                <a:r>
                  <a:rPr lang="en-US" altLang="en-US" dirty="0"/>
                  <a:t> if the outcome of the experiment is uncertain</a:t>
                </a:r>
              </a:p>
              <a:p>
                <a:r>
                  <a:rPr lang="en-US" altLang="en-US" dirty="0"/>
                  <a:t>For a random experiment:</a:t>
                </a:r>
              </a:p>
              <a:p>
                <a:pPr lvl="1"/>
                <a:r>
                  <a:rPr lang="en-US" altLang="en-US" dirty="0"/>
                  <a:t>The set of all possible outcomes is known before the experiment</a:t>
                </a:r>
              </a:p>
              <a:p>
                <a:pPr lvl="1"/>
                <a:r>
                  <a:rPr lang="en-US" altLang="en-US" dirty="0"/>
                  <a:t>The outcome of the experiment is not known in advance</a:t>
                </a:r>
              </a:p>
              <a:p>
                <a:r>
                  <a:rPr lang="en-US" altLang="en-US" i="1" dirty="0">
                    <a:solidFill>
                      <a:srgbClr val="FF0000"/>
                    </a:solidFill>
                  </a:rPr>
                  <a:t>Sample space</a:t>
                </a:r>
                <a:r>
                  <a:rPr lang="en-US" altLang="en-US" dirty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/>
                        <a:sym typeface="Symbol" pitchFamily="18" charset="2"/>
                      </a:rPr>
                      <m:t>Ω</m:t>
                    </m:r>
                  </m:oMath>
                </a14:m>
                <a:r>
                  <a:rPr lang="en-US" altLang="en-US" dirty="0">
                    <a:sym typeface="Symbol" pitchFamily="18" charset="2"/>
                  </a:rPr>
                  <a:t> of an experiment </a:t>
                </a:r>
                <a:r>
                  <a:rPr lang="en-US" altLang="en-US" dirty="0"/>
                  <a:t>is the </a:t>
                </a:r>
                <a:r>
                  <a:rPr lang="en-US" altLang="en-US" dirty="0">
                    <a:sym typeface="Symbol" pitchFamily="18" charset="2"/>
                  </a:rPr>
                  <a:t>set of all possible outcomes of the experiment</a:t>
                </a:r>
              </a:p>
              <a:p>
                <a:pPr algn="just"/>
                <a:r>
                  <a:rPr lang="en-US" altLang="en-US" dirty="0"/>
                  <a:t>Example: Consider random experiment of tossing a coin twice. Sample space is:</a:t>
                </a:r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b="0" i="0" smtClean="0">
                          <a:latin typeface="Cambria Math"/>
                          <a:cs typeface="Times New Roman" pitchFamily="18" charset="0"/>
                          <a:sym typeface="Symbol" pitchFamily="18" charset="2"/>
                        </a:rPr>
                        <m:t>Ω</m:t>
                      </m:r>
                      <m:r>
                        <a:rPr lang="en-US" altLang="en-US" b="0" i="1" smtClean="0">
                          <a:latin typeface="Cambria Math"/>
                          <a:cs typeface="Times New Roman" pitchFamily="18" charset="0"/>
                          <a:sym typeface="Symbol" pitchFamily="18" charset="2"/>
                        </a:rPr>
                        <m:t>={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/>
                              <a:cs typeface="Times New Roman" pitchFamily="18" charset="0"/>
                              <a:sym typeface="Symbol" pitchFamily="18" charset="2"/>
                            </a:rPr>
                            <m:t>𝐻</m:t>
                          </m:r>
                          <m:r>
                            <a:rPr lang="en-US" altLang="en-US" b="0" i="1" smtClean="0">
                              <a:latin typeface="Cambria Math"/>
                              <a:cs typeface="Times New Roman" pitchFamily="18" charset="0"/>
                              <a:sym typeface="Symbol" pitchFamily="18" charset="2"/>
                            </a:rPr>
                            <m:t>,</m:t>
                          </m:r>
                          <m:r>
                            <a:rPr lang="en-US" altLang="en-US" b="0" i="1" smtClean="0">
                              <a:latin typeface="Cambria Math"/>
                              <a:cs typeface="Times New Roman" pitchFamily="18" charset="0"/>
                              <a:sym typeface="Symbol" pitchFamily="18" charset="2"/>
                            </a:rPr>
                            <m:t>𝐻</m:t>
                          </m:r>
                        </m:e>
                      </m:d>
                      <m:r>
                        <a:rPr lang="en-US" altLang="en-US" b="0" i="1" smtClean="0">
                          <a:latin typeface="Cambria Math"/>
                          <a:cs typeface="Times New Roman" pitchFamily="18" charset="0"/>
                          <a:sym typeface="Symbol" pitchFamily="18" charset="2"/>
                        </a:rPr>
                        <m:t>, 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/>
                              <a:cs typeface="Times New Roman" pitchFamily="18" charset="0"/>
                              <a:sym typeface="Symbol" pitchFamily="18" charset="2"/>
                            </a:rPr>
                            <m:t>𝐻</m:t>
                          </m:r>
                          <m:r>
                            <a:rPr lang="en-US" altLang="en-US" b="0" i="1" smtClean="0">
                              <a:latin typeface="Cambria Math"/>
                              <a:cs typeface="Times New Roman" pitchFamily="18" charset="0"/>
                              <a:sym typeface="Symbol" pitchFamily="18" charset="2"/>
                            </a:rPr>
                            <m:t>, </m:t>
                          </m:r>
                          <m:r>
                            <a:rPr lang="en-US" altLang="en-US" b="0" i="1" smtClean="0">
                              <a:latin typeface="Cambria Math"/>
                              <a:cs typeface="Times New Roman" pitchFamily="18" charset="0"/>
                              <a:sym typeface="Symbol" pitchFamily="18" charset="2"/>
                            </a:rPr>
                            <m:t>𝑇</m:t>
                          </m:r>
                        </m:e>
                      </m:d>
                      <m:r>
                        <a:rPr lang="en-US" altLang="en-US" b="0" i="1" smtClean="0">
                          <a:latin typeface="Cambria Math"/>
                          <a:cs typeface="Times New Roman" pitchFamily="18" charset="0"/>
                          <a:sym typeface="Symbol" pitchFamily="18" charset="2"/>
                        </a:rPr>
                        <m:t>, 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/>
                              <a:cs typeface="Times New Roman" pitchFamily="18" charset="0"/>
                              <a:sym typeface="Symbol" pitchFamily="18" charset="2"/>
                            </a:rPr>
                            <m:t>𝑇</m:t>
                          </m:r>
                          <m:r>
                            <a:rPr lang="en-US" altLang="en-US" b="0" i="1" smtClean="0">
                              <a:latin typeface="Cambria Math"/>
                              <a:cs typeface="Times New Roman" pitchFamily="18" charset="0"/>
                              <a:sym typeface="Symbol" pitchFamily="18" charset="2"/>
                            </a:rPr>
                            <m:t>,</m:t>
                          </m:r>
                          <m:r>
                            <a:rPr lang="en-US" altLang="en-US" b="0" i="1" smtClean="0">
                              <a:latin typeface="Cambria Math"/>
                              <a:cs typeface="Times New Roman" pitchFamily="18" charset="0"/>
                              <a:sym typeface="Symbol" pitchFamily="18" charset="2"/>
                            </a:rPr>
                            <m:t>𝐻</m:t>
                          </m:r>
                        </m:e>
                      </m:d>
                      <m:r>
                        <a:rPr lang="en-US" altLang="en-US" b="0" i="1" smtClean="0">
                          <a:latin typeface="Cambria Math"/>
                          <a:cs typeface="Times New Roman" pitchFamily="18" charset="0"/>
                          <a:sym typeface="Symbol" pitchFamily="18" charset="2"/>
                        </a:rPr>
                        <m:t>, (</m:t>
                      </m:r>
                      <m:r>
                        <a:rPr lang="en-US" altLang="en-US" b="0" i="1" smtClean="0">
                          <a:latin typeface="Cambria Math"/>
                          <a:cs typeface="Times New Roman" pitchFamily="18" charset="0"/>
                          <a:sym typeface="Symbol" pitchFamily="18" charset="2"/>
                        </a:rPr>
                        <m:t>𝑇</m:t>
                      </m:r>
                      <m:r>
                        <a:rPr lang="en-US" altLang="en-US" b="0" i="1" smtClean="0">
                          <a:latin typeface="Cambria Math"/>
                          <a:cs typeface="Times New Roman" pitchFamily="18" charset="0"/>
                          <a:sym typeface="Symbol" pitchFamily="18" charset="2"/>
                        </a:rPr>
                        <m:t>,</m:t>
                      </m:r>
                      <m:r>
                        <a:rPr lang="en-US" altLang="en-US" b="0" i="1" smtClean="0">
                          <a:latin typeface="Cambria Math"/>
                          <a:cs typeface="Times New Roman" pitchFamily="18" charset="0"/>
                          <a:sym typeface="Symbol" pitchFamily="18" charset="2"/>
                        </a:rPr>
                        <m:t>𝑇</m:t>
                      </m:r>
                      <m:r>
                        <a:rPr lang="en-US" altLang="en-US" b="0" i="1" smtClean="0">
                          <a:latin typeface="Cambria Math"/>
                          <a:cs typeface="Times New Roman" pitchFamily="18" charset="0"/>
                          <a:sym typeface="Symbol" pitchFamily="18" charset="2"/>
                        </a:rPr>
                        <m:t>)}</m:t>
                      </m:r>
                    </m:oMath>
                  </m:oMathPara>
                </a14:m>
                <a:endParaRPr lang="en-US" altLang="en-US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14336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76" t="-3357" r="-9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6F282C-B846-46D6-B622-866AED3E1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5142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40A3CDE7-109E-48B3-A97E-EBB6580A43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 The Binomial Distribution</a:t>
            </a:r>
          </a:p>
        </p:txBody>
      </p:sp>
      <p:sp>
        <p:nvSpPr>
          <p:cNvPr id="28675" name="Text Placeholder 6">
            <a:extLst>
              <a:ext uri="{FF2B5EF4-FFF2-40B4-BE49-F238E27FC236}">
                <a16:creationId xmlns:a16="http://schemas.microsoft.com/office/drawing/2014/main" id="{F7A17616-7BE9-412F-83EC-149DB0DFAA41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371684" y="3043237"/>
            <a:ext cx="3414627" cy="2899425"/>
          </a:xfrm>
        </p:spPr>
        <p:txBody>
          <a:bodyPr>
            <a:noAutofit/>
          </a:bodyPr>
          <a:lstStyle/>
          <a:p>
            <a:pPr lvl="1" algn="r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2800" dirty="0">
                <a:ea typeface="宋体" panose="02010600030101010101" pitchFamily="2" charset="-122"/>
              </a:rPr>
              <a:t>Mean</a:t>
            </a:r>
          </a:p>
          <a:p>
            <a:pPr lvl="1" algn="r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2800" dirty="0">
                <a:ea typeface="宋体" panose="02010600030101010101" pitchFamily="2" charset="-122"/>
              </a:rPr>
              <a:t>Variance</a:t>
            </a:r>
          </a:p>
          <a:p>
            <a:pPr lvl="1" algn="r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2800" dirty="0">
                <a:ea typeface="宋体" panose="02010600030101010101" pitchFamily="2" charset="-122"/>
              </a:rPr>
              <a:t>Standard Deviation</a:t>
            </a:r>
          </a:p>
        </p:txBody>
      </p:sp>
      <p:sp>
        <p:nvSpPr>
          <p:cNvPr id="28676" name="Content Placeholder 12">
            <a:extLst>
              <a:ext uri="{FF2B5EF4-FFF2-40B4-BE49-F238E27FC236}">
                <a16:creationId xmlns:a16="http://schemas.microsoft.com/office/drawing/2014/main" id="{815C4A4A-F2CB-432F-AA26-15264B6A89B0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1752674" y="2667020"/>
            <a:ext cx="4243388" cy="300038"/>
          </a:xfrm>
        </p:spPr>
        <p:txBody>
          <a:bodyPr>
            <a:normAutofit fontScale="25000" lnSpcReduction="20000"/>
          </a:bodyPr>
          <a:lstStyle/>
          <a:p>
            <a:pPr eaLnBrk="1" hangingPunct="1"/>
            <a:r>
              <a:rPr lang="en-US" altLang="zh-CN" sz="7200" dirty="0">
                <a:ea typeface="宋体" panose="02010600030101010101" pitchFamily="2" charset="-122"/>
              </a:rPr>
              <a:t>A Binomial Random Variable has</a:t>
            </a:r>
          </a:p>
          <a:p>
            <a:pPr eaLnBrk="1" hangingPunct="1"/>
            <a:endParaRPr lang="en-US" altLang="zh-CN" dirty="0">
              <a:ea typeface="宋体" panose="02010600030101010101" pitchFamily="2" charset="-122"/>
            </a:endParaRPr>
          </a:p>
        </p:txBody>
      </p:sp>
      <p:sp>
        <p:nvSpPr>
          <p:cNvPr id="28677" name="Slide Number Placeholder 5">
            <a:extLst>
              <a:ext uri="{FF2B5EF4-FFF2-40B4-BE49-F238E27FC236}">
                <a16:creationId xmlns:a16="http://schemas.microsoft.com/office/drawing/2014/main" id="{39B2A3A9-D2D9-4267-B254-1D8A1EC1C3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17910" indent="-16073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2938" indent="-128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00113" indent="-128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157288" indent="-128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414463" indent="-128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71638" indent="-128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28813" indent="-128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185988" indent="-128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91C1698-B050-469B-95AA-3DC7C4ACA69F}" type="slidenum">
              <a:rPr lang="en-US" altLang="zh-CN" smtClean="0"/>
              <a:pPr/>
              <a:t>40</a:t>
            </a:fld>
            <a:endParaRPr lang="en-US" altLang="zh-CN"/>
          </a:p>
        </p:txBody>
      </p:sp>
      <p:graphicFrame>
        <p:nvGraphicFramePr>
          <p:cNvPr id="28678" name="Object 3">
            <a:extLst>
              <a:ext uri="{FF2B5EF4-FFF2-40B4-BE49-F238E27FC236}">
                <a16:creationId xmlns:a16="http://schemas.microsoft.com/office/drawing/2014/main" id="{946AC946-8D88-4B57-9FC3-8BDD6503DA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6401086"/>
              </p:ext>
            </p:extLst>
          </p:nvPr>
        </p:nvGraphicFramePr>
        <p:xfrm>
          <a:off x="5081686" y="3352802"/>
          <a:ext cx="1828752" cy="2071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6" r:id="rId3" imgW="647700" imgH="685800" progId="Equation.DSMT4">
                  <p:embed/>
                </p:oleObj>
              </mc:Choice>
              <mc:Fallback>
                <p:oleObj r:id="rId3" imgW="647700" imgH="685800" progId="Equation.DSMT4">
                  <p:embed/>
                  <p:pic>
                    <p:nvPicPr>
                      <p:cNvPr id="28678" name="Object 3">
                        <a:extLst>
                          <a:ext uri="{FF2B5EF4-FFF2-40B4-BE49-F238E27FC236}">
                            <a16:creationId xmlns:a16="http://schemas.microsoft.com/office/drawing/2014/main" id="{946AC946-8D88-4B57-9FC3-8BDD6503DAC9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1686" y="3352802"/>
                        <a:ext cx="1828752" cy="20714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86703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F9DC48A5-C4B8-4F06-B029-25F1BCB7B1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3051" y="1362075"/>
            <a:ext cx="7158037" cy="1059656"/>
          </a:xfrm>
        </p:spPr>
        <p:txBody>
          <a:bodyPr/>
          <a:lstStyle/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 The Binomial Distribution</a:t>
            </a:r>
          </a:p>
        </p:txBody>
      </p:sp>
      <p:sp>
        <p:nvSpPr>
          <p:cNvPr id="29700" name="Text Placeholder 5">
            <a:extLst>
              <a:ext uri="{FF2B5EF4-FFF2-40B4-BE49-F238E27FC236}">
                <a16:creationId xmlns:a16="http://schemas.microsoft.com/office/drawing/2014/main" id="{A66963FC-2E38-446B-B9D9-E79D1EF597E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386013" y="2614613"/>
            <a:ext cx="3771900" cy="600075"/>
          </a:xfrm>
        </p:spPr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For 1,000 coin flips, </a:t>
            </a:r>
          </a:p>
        </p:txBody>
      </p:sp>
      <p:sp>
        <p:nvSpPr>
          <p:cNvPr id="29702" name="Slide Number Placeholder 6">
            <a:extLst>
              <a:ext uri="{FF2B5EF4-FFF2-40B4-BE49-F238E27FC236}">
                <a16:creationId xmlns:a16="http://schemas.microsoft.com/office/drawing/2014/main" id="{F38215DC-9D9C-4DF5-B589-848900DC2F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17910" indent="-16073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2938" indent="-128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00113" indent="-128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157288" indent="-128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414463" indent="-128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71638" indent="-128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28813" indent="-128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185988" indent="-128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EEFC861-4E65-487C-99BA-7A551B26A02A}" type="slidenum">
              <a:rPr lang="en-US" altLang="zh-CN" smtClean="0"/>
              <a:pPr/>
              <a:t>41</a:t>
            </a:fld>
            <a:endParaRPr lang="en-US" altLang="zh-CN"/>
          </a:p>
        </p:txBody>
      </p:sp>
      <p:graphicFrame>
        <p:nvGraphicFramePr>
          <p:cNvPr id="29699" name="Object 2">
            <a:extLst>
              <a:ext uri="{FF2B5EF4-FFF2-40B4-BE49-F238E27FC236}">
                <a16:creationId xmlns:a16="http://schemas.microsoft.com/office/drawing/2014/main" id="{FAD68B5A-5C6A-4517-A655-85BBA966BF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810098"/>
              </p:ext>
            </p:extLst>
          </p:nvPr>
        </p:nvGraphicFramePr>
        <p:xfrm>
          <a:off x="3048040" y="3203674"/>
          <a:ext cx="2777133" cy="1131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0" r:id="rId3" imgW="1777229" imgH="723586" progId="Equation.3">
                  <p:embed/>
                </p:oleObj>
              </mc:Choice>
              <mc:Fallback>
                <p:oleObj r:id="rId3" imgW="1777229" imgH="723586" progId="Equation.3">
                  <p:embed/>
                  <p:pic>
                    <p:nvPicPr>
                      <p:cNvPr id="29699" name="Object 2">
                        <a:extLst>
                          <a:ext uri="{FF2B5EF4-FFF2-40B4-BE49-F238E27FC236}">
                            <a16:creationId xmlns:a16="http://schemas.microsoft.com/office/drawing/2014/main" id="{FAD68B5A-5C6A-4517-A655-85BBA966BF5C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40" y="3203674"/>
                        <a:ext cx="2777133" cy="11313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1" name="TextBox 8">
            <a:extLst>
              <a:ext uri="{FF2B5EF4-FFF2-40B4-BE49-F238E27FC236}">
                <a16:creationId xmlns:a16="http://schemas.microsoft.com/office/drawing/2014/main" id="{DDDEA3F7-C12B-4070-8EE5-AEF2AFB7B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62" y="4648168"/>
            <a:ext cx="4286250" cy="715837"/>
          </a:xfrm>
          <a:prstGeom prst="rect">
            <a:avLst/>
          </a:prstGeom>
          <a:solidFill>
            <a:srgbClr val="FFD147"/>
          </a:solidFill>
          <a:ln w="9525">
            <a:solidFill>
              <a:srgbClr val="00B050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1013">
                <a:ea typeface="宋体" panose="02010600030101010101" pitchFamily="2" charset="-122"/>
              </a:rPr>
              <a:t>The actual probability of getting exactly 500 heads out of 1000 flips is</a:t>
            </a:r>
          </a:p>
          <a:p>
            <a:pPr algn="ctr"/>
            <a:r>
              <a:rPr lang="en-US" altLang="zh-CN" sz="1013">
                <a:ea typeface="宋体" panose="02010600030101010101" pitchFamily="2" charset="-122"/>
              </a:rPr>
              <a:t> just over 2.5%, but the probability of getting between 484 and 516 heads </a:t>
            </a:r>
          </a:p>
          <a:p>
            <a:pPr algn="ctr"/>
            <a:r>
              <a:rPr lang="en-US" altLang="zh-CN" sz="1013">
                <a:ea typeface="宋体" panose="02010600030101010101" pitchFamily="2" charset="-122"/>
              </a:rPr>
              <a:t>(that is, within one standard deviation of the mean) is about 68%.</a:t>
            </a:r>
          </a:p>
        </p:txBody>
      </p:sp>
    </p:spTree>
    <p:extLst>
      <p:ext uri="{BB962C8B-B14F-4D97-AF65-F5344CB8AC3E}">
        <p14:creationId xmlns:p14="http://schemas.microsoft.com/office/powerpoint/2010/main" val="42856914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Poisson Distribution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1168399" y="2490135"/>
            <a:ext cx="6807202" cy="3605795"/>
          </a:xfrm>
        </p:spPr>
        <p:txBody>
          <a:bodyPr>
            <a:normAutofit/>
          </a:bodyPr>
          <a:lstStyle/>
          <a:p>
            <a:r>
              <a:rPr lang="en-US" sz="1600" dirty="0"/>
              <a:t>Number of events occurring in a fixed time interval</a:t>
            </a:r>
          </a:p>
          <a:p>
            <a:pPr lvl="1"/>
            <a:r>
              <a:rPr lang="en-US" sz="1400" dirty="0"/>
              <a:t>Events occur with a known rate and are independent</a:t>
            </a:r>
          </a:p>
          <a:p>
            <a:pPr lvl="1"/>
            <a:endParaRPr lang="en-US" sz="1400" dirty="0"/>
          </a:p>
          <a:p>
            <a:r>
              <a:rPr lang="en-US" sz="1600" dirty="0"/>
              <a:t>Poisson distribution is characterized by the rate </a:t>
            </a:r>
            <a:r>
              <a:rPr lang="en-US" sz="1600" dirty="0">
                <a:sym typeface="Symbol"/>
              </a:rPr>
              <a:t></a:t>
            </a:r>
          </a:p>
          <a:p>
            <a:pPr lvl="1"/>
            <a:r>
              <a:rPr lang="fr-FR" sz="1400" dirty="0">
                <a:solidFill>
                  <a:srgbClr val="FF0000"/>
                </a:solidFill>
                <a:sym typeface="Symbol"/>
              </a:rPr>
              <a:t>Rate</a:t>
            </a:r>
            <a:r>
              <a:rPr lang="fr-FR" sz="1400" dirty="0">
                <a:sym typeface="Symbol"/>
              </a:rPr>
              <a:t>: </a:t>
            </a:r>
            <a:r>
              <a:rPr lang="en-US" sz="1400" dirty="0">
                <a:sym typeface="Symbol"/>
              </a:rPr>
              <a:t>the average number of event occurrences in a fixed time interval</a:t>
            </a:r>
            <a:endParaRPr lang="en-US" sz="1400" dirty="0"/>
          </a:p>
          <a:p>
            <a:endParaRPr lang="en-US" sz="1600" dirty="0"/>
          </a:p>
          <a:p>
            <a:r>
              <a:rPr lang="en-US" sz="1600" dirty="0"/>
              <a:t>Examples</a:t>
            </a:r>
          </a:p>
          <a:p>
            <a:pPr lvl="1"/>
            <a:r>
              <a:rPr lang="en-US" sz="1400" dirty="0"/>
              <a:t>The number of calls received by a switchboard per minute</a:t>
            </a:r>
          </a:p>
          <a:p>
            <a:pPr lvl="1"/>
            <a:r>
              <a:rPr lang="en-US" sz="1400" dirty="0"/>
              <a:t>The number of packets coming to a router per second</a:t>
            </a:r>
          </a:p>
          <a:p>
            <a:pPr lvl="1"/>
            <a:r>
              <a:rPr lang="en-US" sz="1400" dirty="0"/>
              <a:t>The number of travelers arriving to the airport for flight registration per hour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796D29-DBE7-4702-BDA6-7A2348B2E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716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altLang="en-US" sz="1400" dirty="0"/>
                  <a:t>Random variable </a:t>
                </a:r>
                <a14:m>
                  <m:oMath xmlns:m="http://schemas.openxmlformats.org/officeDocument/2006/math">
                    <m:r>
                      <a:rPr lang="en-US" altLang="en-US" sz="1400" i="1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en-US" sz="1400" dirty="0"/>
                  <a:t> is Poisson distributed with rate parameter </a:t>
                </a:r>
                <a14:m>
                  <m:oMath xmlns:m="http://schemas.openxmlformats.org/officeDocument/2006/math">
                    <m:r>
                      <a:rPr lang="en-US" altLang="en-US" sz="1400" i="1">
                        <a:latin typeface="Cambria Math"/>
                      </a:rPr>
                      <m:t>𝜆</m:t>
                    </m:r>
                  </m:oMath>
                </a14:m>
                <a:endParaRPr lang="en-US" altLang="en-US" sz="1400" dirty="0"/>
              </a:p>
              <a:p>
                <a:endParaRPr lang="en-US" altLang="en-US" sz="1400" dirty="0"/>
              </a:p>
              <a:p>
                <a:r>
                  <a:rPr lang="en-US" altLang="en-US" sz="1400" dirty="0"/>
                  <a:t>PMF: </a:t>
                </a:r>
                <a:r>
                  <a:rPr lang="en-US" sz="1400" dirty="0"/>
                  <a:t>the probability that there are exactly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sz="1400" dirty="0"/>
                  <a:t> events in a time interval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altLang="en-US" sz="1400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alt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400" i="1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altLang="en-US" sz="1400" i="1">
                        <a:latin typeface="Cambria Math"/>
                      </a:rPr>
                      <m:t>=</m:t>
                    </m:r>
                    <m:r>
                      <a:rPr lang="en-US" altLang="en-US" sz="1400" i="1">
                        <a:latin typeface="Cambria Math"/>
                      </a:rPr>
                      <m:t>ℙ</m:t>
                    </m:r>
                    <m:d>
                      <m:dPr>
                        <m:ctrlPr>
                          <a:rPr lang="en-US" alt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400" i="1">
                            <a:latin typeface="Cambria Math"/>
                          </a:rPr>
                          <m:t>𝑋</m:t>
                        </m:r>
                        <m:r>
                          <a:rPr lang="en-US" altLang="en-US" sz="1400" i="1">
                            <a:latin typeface="Cambria Math"/>
                          </a:rPr>
                          <m:t>=</m:t>
                        </m:r>
                        <m:r>
                          <a:rPr lang="en-US" altLang="en-US" sz="1400" i="1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altLang="en-US" sz="1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en-US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400" i="1">
                                <a:latin typeface="Cambria Math"/>
                              </a:rPr>
                              <m:t>𝜆</m:t>
                            </m:r>
                          </m:e>
                          <m:sup>
                            <m:r>
                              <a:rPr lang="en-US" altLang="en-US" sz="1400" i="1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num>
                      <m:den>
                        <m:r>
                          <a:rPr lang="en-US" altLang="en-US" sz="1400" i="1">
                            <a:latin typeface="Cambria Math"/>
                          </a:rPr>
                          <m:t>𝑘</m:t>
                        </m:r>
                        <m:r>
                          <a:rPr lang="en-US" altLang="en-US" sz="1400" i="1">
                            <a:latin typeface="Cambria Math"/>
                          </a:rPr>
                          <m:t>!</m:t>
                        </m:r>
                      </m:den>
                    </m:f>
                    <m:sSup>
                      <m:sSupPr>
                        <m:ctrlPr>
                          <a:rPr lang="en-US" alt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en-US" sz="1400" i="1">
                            <a:latin typeface="Cambria Math"/>
                          </a:rPr>
                          <m:t>−</m:t>
                        </m:r>
                        <m:r>
                          <a:rPr lang="en-US" altLang="en-US" sz="1400" i="1">
                            <a:latin typeface="Cambria Math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altLang="en-US" sz="1400" dirty="0"/>
                  <a:t>,  </a:t>
                </a:r>
                <a14:m>
                  <m:oMath xmlns:m="http://schemas.openxmlformats.org/officeDocument/2006/math">
                    <m:r>
                      <a:rPr lang="en-US" altLang="en-US" sz="1400" i="1" dirty="0">
                        <a:latin typeface="Cambria Math"/>
                      </a:rPr>
                      <m:t>𝑘</m:t>
                    </m:r>
                    <m:r>
                      <a:rPr lang="en-US" altLang="en-US" sz="1400" i="1" dirty="0">
                        <a:latin typeface="Cambria Math"/>
                      </a:rPr>
                      <m:t>=0,1,2,…</m:t>
                    </m:r>
                  </m:oMath>
                </a14:m>
                <a:endParaRPr lang="en-US" altLang="en-US" sz="1400" dirty="0"/>
              </a:p>
              <a:p>
                <a:r>
                  <a:rPr lang="en-US" sz="1400" dirty="0"/>
                  <a:t>CDF: the probability of at least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sz="1400" dirty="0"/>
                  <a:t> events in a time interval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sz="1400" i="1">
                          <a:latin typeface="Cambria Math"/>
                        </a:rPr>
                        <m:t>=</m:t>
                      </m:r>
                      <m:r>
                        <a:rPr lang="en-US" sz="1400" i="1">
                          <a:latin typeface="Cambria Math"/>
                        </a:rPr>
                        <m:t>ℙ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/>
                            </a:rPr>
                            <m:t>𝑋</m:t>
                          </m:r>
                          <m:r>
                            <a:rPr lang="en-US" sz="1400" i="1">
                              <a:latin typeface="Cambria Math"/>
                            </a:rPr>
                            <m:t>≤</m:t>
                          </m:r>
                          <m:r>
                            <a:rPr lang="en-US" sz="1400" i="1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sz="14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i="1">
                              <a:latin typeface="Cambria Math"/>
                            </a:rPr>
                            <m:t>𝑖</m:t>
                          </m:r>
                          <m:r>
                            <a:rPr lang="en-US" sz="1400" i="1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1400" i="1">
                              <a:latin typeface="Cambria Math"/>
                            </a:rPr>
                            <m:t>𝑘</m:t>
                          </m:r>
                        </m:sup>
                        <m:e>
                          <m:f>
                            <m:fPr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1600" i="1"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altLang="en-US" sz="1600" i="1">
                                      <a:latin typeface="Cambria Math"/>
                                    </a:rPr>
                                    <m:t>𝑖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en-US" sz="16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altLang="en-US" sz="1600" i="1">
                                  <a:latin typeface="Cambria Math"/>
                                </a:rPr>
                                <m:t>!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16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en-US" sz="16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en-US" sz="1600" i="1">
                                  <a:latin typeface="Cambria Math"/>
                                </a:rPr>
                                <m:t>𝜆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1400" dirty="0"/>
              </a:p>
              <a:p>
                <a:r>
                  <a:rPr lang="en-US" sz="1400" dirty="0"/>
                  <a:t>Properties:</a:t>
                </a:r>
                <a:endParaRPr lang="en-US" sz="1400" i="1" dirty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1400" dirty="0"/>
                  <a:t>    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1400" i="1">
                        <a:latin typeface="Cambria Math"/>
                      </a:rPr>
                      <m:t>=</m:t>
                    </m:r>
                    <m:r>
                      <a:rPr lang="en-US" sz="1400" i="1">
                        <a:latin typeface="Cambria Math"/>
                      </a:rPr>
                      <m:t>𝜆</m:t>
                    </m:r>
                  </m:oMath>
                </a14:m>
                <a:endParaRPr lang="en-US" sz="140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/>
                        </a:rPr>
                        <m:t>      </m:t>
                      </m:r>
                      <m:r>
                        <a:rPr lang="en-US" sz="1400" i="1">
                          <a:latin typeface="Cambria Math"/>
                        </a:rPr>
                        <m:t>𝑉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sz="1400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400" i="1">
                          <a:latin typeface="Cambria Math"/>
                        </a:rPr>
                        <m:t>λ</m:t>
                      </m:r>
                    </m:oMath>
                  </m:oMathPara>
                </a14:m>
                <a:endParaRPr lang="en-US" sz="1400" dirty="0"/>
              </a:p>
              <a:p>
                <a:endParaRPr lang="en-US" sz="1125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59" t="-7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9CFB62-BD27-4E57-BCF1-A6ADBC39F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111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DCD8E8E8-421C-4FC0-8048-6B79909FFE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1605" y="1270398"/>
            <a:ext cx="7158037" cy="1059656"/>
          </a:xfrm>
        </p:spPr>
        <p:txBody>
          <a:bodyPr/>
          <a:lstStyle/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 The Poisson Distribution</a:t>
            </a:r>
          </a:p>
        </p:txBody>
      </p:sp>
      <p:sp>
        <p:nvSpPr>
          <p:cNvPr id="32772" name="Text Placeholder 5">
            <a:extLst>
              <a:ext uri="{FF2B5EF4-FFF2-40B4-BE49-F238E27FC236}">
                <a16:creationId xmlns:a16="http://schemas.microsoft.com/office/drawing/2014/main" id="{B5BD275B-E146-4E4A-90AA-9B61D1CCC16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43130" y="2443162"/>
            <a:ext cx="6076790" cy="17573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dirty="0">
                <a:ea typeface="宋体" panose="02010600030101010101" pitchFamily="2" charset="-122"/>
                <a:sym typeface="Euclid Symbol" pitchFamily="18" charset="2"/>
              </a:rPr>
              <a:t>Say in a given stream there are an </a:t>
            </a:r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  <a:sym typeface="Euclid Symbol" pitchFamily="18" charset="2"/>
              </a:rPr>
              <a:t>average of 3</a:t>
            </a:r>
            <a:r>
              <a:rPr lang="en-US" altLang="zh-CN" dirty="0">
                <a:ea typeface="宋体" panose="02010600030101010101" pitchFamily="2" charset="-122"/>
                <a:sym typeface="Euclid Symbol" pitchFamily="18" charset="2"/>
              </a:rPr>
              <a:t> fish per 100 yards.  What is the probability of seeing 5 fish in the next 100 yards, assuming a Poisson distribution? </a:t>
            </a:r>
            <a:endParaRPr lang="en-US" altLang="zh-CN" dirty="0">
              <a:ea typeface="宋体" panose="02010600030101010101" pitchFamily="2" charset="-122"/>
            </a:endParaRPr>
          </a:p>
        </p:txBody>
      </p:sp>
      <p:sp>
        <p:nvSpPr>
          <p:cNvPr id="32774" name="Slide Number Placeholder 6">
            <a:extLst>
              <a:ext uri="{FF2B5EF4-FFF2-40B4-BE49-F238E27FC236}">
                <a16:creationId xmlns:a16="http://schemas.microsoft.com/office/drawing/2014/main" id="{00B57122-A05E-476A-8949-57C580A6D2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17910" indent="-16073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2938" indent="-128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00113" indent="-128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157288" indent="-128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414463" indent="-128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71638" indent="-128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28813" indent="-128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185988" indent="-128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D9628A-7785-44E9-A27B-A79EA3E2B078}" type="slidenum">
              <a:rPr lang="en-US" altLang="zh-CN" smtClean="0"/>
              <a:pPr/>
              <a:t>44</a:t>
            </a:fld>
            <a:endParaRPr lang="en-US" altLang="zh-CN"/>
          </a:p>
        </p:txBody>
      </p:sp>
      <p:graphicFrame>
        <p:nvGraphicFramePr>
          <p:cNvPr id="32771" name="Object 2">
            <a:extLst>
              <a:ext uri="{FF2B5EF4-FFF2-40B4-BE49-F238E27FC236}">
                <a16:creationId xmlns:a16="http://schemas.microsoft.com/office/drawing/2014/main" id="{D7908897-0D6F-4CCC-B1AF-A1435363C7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1804260"/>
              </p:ext>
            </p:extLst>
          </p:nvPr>
        </p:nvGraphicFramePr>
        <p:xfrm>
          <a:off x="2088362" y="4214042"/>
          <a:ext cx="3554016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4" r:id="rId3" imgW="2044700" imgH="419100" progId="Equation.3">
                  <p:embed/>
                </p:oleObj>
              </mc:Choice>
              <mc:Fallback>
                <p:oleObj r:id="rId3" imgW="2044700" imgH="419100" progId="Equation.3">
                  <p:embed/>
                  <p:pic>
                    <p:nvPicPr>
                      <p:cNvPr id="32771" name="Object 2">
                        <a:extLst>
                          <a:ext uri="{FF2B5EF4-FFF2-40B4-BE49-F238E27FC236}">
                            <a16:creationId xmlns:a16="http://schemas.microsoft.com/office/drawing/2014/main" id="{D7908897-0D6F-4CCC-B1AF-A1435363C76A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8362" y="4214042"/>
                        <a:ext cx="3554016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773" name="Picture 6" descr="C:\WINNT\Temporary Internet Files\Content.IE5\BN1UZXKT\MPj04075690000[1].jpg">
            <a:extLst>
              <a:ext uri="{FF2B5EF4-FFF2-40B4-BE49-F238E27FC236}">
                <a16:creationId xmlns:a16="http://schemas.microsoft.com/office/drawing/2014/main" id="{E12EDE62-EB41-4F2A-9B56-4FE05C1B2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885" y="4437276"/>
            <a:ext cx="1635505" cy="108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文本框 7">
            <a:extLst>
              <a:ext uri="{FF2B5EF4-FFF2-40B4-BE49-F238E27FC236}">
                <a16:creationId xmlns:a16="http://schemas.microsoft.com/office/drawing/2014/main" id="{A52A3CF5-67B7-4FAE-9658-3D9CE421F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56" y="5249857"/>
            <a:ext cx="25717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1200" i="1" dirty="0">
                <a:ea typeface="宋体" panose="02010600030101010101" pitchFamily="2" charset="-122"/>
                <a:sym typeface="Euclid Symbol" pitchFamily="18" charset="2"/>
              </a:rPr>
              <a:t>e = </a:t>
            </a:r>
            <a:r>
              <a:rPr lang="en-US" altLang="zh-CN" sz="1200" dirty="0">
                <a:ea typeface="宋体" panose="02010600030101010101" pitchFamily="2" charset="-122"/>
                <a:sym typeface="Euclid Symbol" pitchFamily="18" charset="2"/>
              </a:rPr>
              <a:t>2.71828</a:t>
            </a:r>
            <a:r>
              <a:rPr lang="zh-CN" altLang="en-US" sz="1200" dirty="0">
                <a:ea typeface="宋体" panose="02010600030101010101" pitchFamily="2" charset="-122"/>
                <a:sym typeface="Euclid Symbol" pitchFamily="18" charset="2"/>
              </a:rPr>
              <a:t>； </a:t>
            </a:r>
            <a:r>
              <a:rPr lang="en-US" altLang="zh-CN" sz="1200" dirty="0">
                <a:ea typeface="宋体" panose="02010600030101010101" pitchFamily="2" charset="-122"/>
                <a:sym typeface="Euclid Symbol" pitchFamily="18" charset="2"/>
              </a:rPr>
              <a:t> </a:t>
            </a:r>
            <a:r>
              <a:rPr lang="en-US" altLang="zh-CN" sz="1200" dirty="0">
                <a:solidFill>
                  <a:srgbClr val="FF0000"/>
                </a:solidFill>
                <a:ea typeface="宋体" panose="02010600030101010101" pitchFamily="2" charset="-122"/>
                <a:sym typeface="Euclid Symbol" pitchFamily="18" charset="2"/>
              </a:rPr>
              <a:t>λ= 3</a:t>
            </a:r>
            <a:r>
              <a:rPr lang="en-US" altLang="zh-CN" sz="1200" dirty="0">
                <a:ea typeface="宋体" panose="02010600030101010101" pitchFamily="2" charset="-122"/>
                <a:sym typeface="Euclid Symbol" pitchFamily="18" charset="2"/>
              </a:rPr>
              <a:t> </a:t>
            </a:r>
            <a:endParaRPr lang="zh-CN" altLang="en-US" sz="1200" dirty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639810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Poisson Distribution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113" y="2567018"/>
            <a:ext cx="2571750" cy="19288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13" y="2548371"/>
            <a:ext cx="2600325" cy="19502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71739" y="4543425"/>
            <a:ext cx="148951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Poisson distribution PMF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1468" y="4543425"/>
            <a:ext cx="148790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Poisson distribution CDF</a:t>
            </a:r>
          </a:p>
        </p:txBody>
      </p:sp>
    </p:spTree>
    <p:extLst>
      <p:ext uri="{BB962C8B-B14F-4D97-AF65-F5344CB8AC3E}">
        <p14:creationId xmlns:p14="http://schemas.microsoft.com/office/powerpoint/2010/main" val="32495539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Example: Poisson Distribution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8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altLang="en-US" dirty="0"/>
                  <a:t>The number of cars that enter a parking lot follows a Poisson distribution with a rate equal to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/>
                      </a:rPr>
                      <m:t>𝜆</m:t>
                    </m:r>
                    <m:r>
                      <a:rPr lang="en-US" altLang="en-US" b="0" i="1" smtClean="0">
                        <a:latin typeface="Cambria Math"/>
                      </a:rPr>
                      <m:t>=20</m:t>
                    </m:r>
                  </m:oMath>
                </a14:m>
                <a:r>
                  <a:rPr lang="en-US" altLang="en-US" dirty="0"/>
                  <a:t> cars/hour</a:t>
                </a:r>
              </a:p>
              <a:p>
                <a:pPr lvl="1"/>
                <a:r>
                  <a:rPr lang="en-US" altLang="en-US" dirty="0"/>
                  <a:t>The probability of having exactly 15 cars entering the parking lot in one hour:</a:t>
                </a:r>
              </a:p>
              <a:p>
                <a:pPr marL="257175" lvl="1" indent="0" algn="ctr">
                  <a:buNone/>
                </a:pPr>
                <a:r>
                  <a:rPr lang="en-US" altLang="en-US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/>
                      </a:rPr>
                      <m:t>p</m:t>
                    </m:r>
                    <m:d>
                      <m:d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mtClean="0">
                            <a:latin typeface="Cambria Math"/>
                          </a:rPr>
                          <m:t>15</m:t>
                        </m:r>
                      </m:e>
                    </m:d>
                    <m:r>
                      <a:rPr lang="en-US" altLang="en-US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mtClean="0">
                                <a:latin typeface="Cambria Math"/>
                              </a:rPr>
                              <m:t>20</m:t>
                            </m:r>
                          </m:e>
                          <m:sup>
                            <m:r>
                              <a:rPr lang="en-US" altLang="en-US" smtClean="0">
                                <a:latin typeface="Cambria Math"/>
                              </a:rPr>
                              <m:t>15</m:t>
                            </m:r>
                          </m:sup>
                        </m:sSup>
                      </m:num>
                      <m:den>
                        <m:r>
                          <a:rPr lang="en-US" altLang="en-US" smtClean="0">
                            <a:latin typeface="Cambria Math"/>
                          </a:rPr>
                          <m:t>15!</m:t>
                        </m:r>
                      </m:den>
                    </m:f>
                    <m:sSup>
                      <m:sSup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en-US" smtClean="0">
                            <a:latin typeface="Cambria Math"/>
                          </a:rPr>
                          <m:t>−20</m:t>
                        </m:r>
                      </m:sup>
                    </m:sSup>
                    <m:r>
                      <a:rPr lang="en-US" altLang="en-US" smtClean="0">
                        <a:latin typeface="Cambria Math"/>
                      </a:rPr>
                      <m:t>=0.051649</m:t>
                    </m:r>
                  </m:oMath>
                </a14:m>
                <a:endParaRPr lang="en-US" altLang="en-US" dirty="0"/>
              </a:p>
              <a:p>
                <a:pPr lvl="1"/>
                <a:r>
                  <a:rPr lang="en-US" altLang="en-US" dirty="0"/>
                  <a:t>The probability of having more than 3 cars entering the parking lot in one hour:</a:t>
                </a:r>
              </a:p>
              <a:p>
                <a:pPr marL="257175" lvl="1" indent="0">
                  <a:buNone/>
                </a:pPr>
                <a14:m>
                  <m:oMath xmlns:m="http://schemas.openxmlformats.org/officeDocument/2006/math">
                    <m:r>
                      <a:rPr lang="en-US" altLang="en-US" b="0" i="0" smtClean="0">
                        <a:latin typeface="Cambria Math"/>
                      </a:rPr>
                      <m:t>      </m:t>
                    </m:r>
                    <m:r>
                      <a:rPr lang="en-US" altLang="en-US" smtClean="0">
                        <a:latin typeface="Cambria Math"/>
                      </a:rPr>
                      <m:t>ℙ</m:t>
                    </m:r>
                    <m:d>
                      <m:d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mtClean="0">
                            <a:latin typeface="Cambria Math"/>
                          </a:rPr>
                          <m:t>𝑋</m:t>
                        </m:r>
                        <m:r>
                          <a:rPr lang="en-US" altLang="en-US" smtClean="0">
                            <a:latin typeface="Cambria Math"/>
                          </a:rPr>
                          <m:t>&gt;3</m:t>
                        </m:r>
                      </m:e>
                    </m:d>
                    <m:r>
                      <a:rPr lang="en-US" altLang="en-US" smtClean="0">
                        <a:latin typeface="Cambria Math"/>
                      </a:rPr>
                      <m:t>=1−</m:t>
                    </m:r>
                    <m:r>
                      <a:rPr lang="en-US" altLang="en-US" smtClean="0">
                        <a:latin typeface="Cambria Math"/>
                      </a:rPr>
                      <m:t>ℙ</m:t>
                    </m:r>
                    <m:d>
                      <m:d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mtClean="0">
                            <a:latin typeface="Cambria Math"/>
                          </a:rPr>
                          <m:t>𝑋</m:t>
                        </m:r>
                        <m:r>
                          <a:rPr lang="en-US" altLang="en-US" smtClean="0">
                            <a:latin typeface="Cambria Math"/>
                          </a:rPr>
                          <m:t>≤3</m:t>
                        </m:r>
                      </m:e>
                    </m:d>
                  </m:oMath>
                </a14:m>
                <a:r>
                  <a:rPr lang="en-US" altLang="en-US" dirty="0"/>
                  <a:t>                                               </a:t>
                </a:r>
              </a:p>
              <a:p>
                <a:pPr marL="257175" lvl="1" indent="0">
                  <a:buNone/>
                </a:pPr>
                <a:r>
                  <a:rPr lang="en-US" altLang="en-US" dirty="0"/>
                  <a:t>                     </a:t>
                </a:r>
                <a14:m>
                  <m:oMath xmlns:m="http://schemas.openxmlformats.org/officeDocument/2006/math">
                    <m:r>
                      <a:rPr lang="en-US" altLang="en-US" smtClean="0">
                        <a:latin typeface="Cambria Math"/>
                      </a:rPr>
                      <m:t>=1−</m:t>
                    </m:r>
                    <m:d>
                      <m:dPr>
                        <m:begChr m:val="["/>
                        <m:endChr m:val="]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mtClean="0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alt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mtClean="0">
                                <a:latin typeface="Cambria Math"/>
                              </a:rPr>
                              <m:t>0</m:t>
                            </m:r>
                          </m:e>
                        </m:d>
                        <m:r>
                          <a:rPr lang="en-US" altLang="en-US" smtClean="0">
                            <a:latin typeface="Cambria Math"/>
                          </a:rPr>
                          <m:t>+</m:t>
                        </m:r>
                        <m:r>
                          <a:rPr lang="en-US" altLang="en-US" smtClean="0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alt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altLang="en-US" smtClean="0">
                            <a:latin typeface="Cambria Math"/>
                          </a:rPr>
                          <m:t>+</m:t>
                        </m:r>
                        <m:r>
                          <a:rPr lang="en-US" altLang="en-US" smtClean="0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alt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mtClean="0">
                                <a:latin typeface="Cambria Math"/>
                              </a:rPr>
                              <m:t>2</m:t>
                            </m:r>
                          </m:e>
                        </m:d>
                        <m:r>
                          <a:rPr lang="en-US" altLang="en-US" smtClean="0">
                            <a:latin typeface="Cambria Math"/>
                          </a:rPr>
                          <m:t>+</m:t>
                        </m:r>
                        <m:r>
                          <a:rPr lang="en-US" altLang="en-US" smtClean="0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alt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mtClean="0">
                                <a:latin typeface="Cambria Math"/>
                              </a:rPr>
                              <m:t>3</m:t>
                            </m:r>
                          </m:e>
                        </m:d>
                      </m:e>
                    </m:d>
                  </m:oMath>
                </a14:m>
                <a:br>
                  <a:rPr lang="en-US" altLang="en-US" dirty="0"/>
                </a:br>
                <a:r>
                  <a:rPr lang="en-US" altLang="en-US" dirty="0"/>
                  <a:t>                     </a:t>
                </a:r>
                <a14:m>
                  <m:oMath xmlns:m="http://schemas.openxmlformats.org/officeDocument/2006/math">
                    <m:r>
                      <a:rPr lang="en-US" altLang="en-US" smtClean="0">
                        <a:latin typeface="Cambria Math"/>
                      </a:rPr>
                      <m:t>=0.9999967</m:t>
                    </m:r>
                  </m:oMath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819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66" t="-2650" r="-2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6F2BAE-2618-4013-995C-29DB77C36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585609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Probability and random variables</a:t>
            </a:r>
            <a:endParaRPr lang="en-CA" dirty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Random experiment and random variable</a:t>
            </a:r>
          </a:p>
          <a:p>
            <a:pPr lvl="1"/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Probability mass/density functions</a:t>
            </a:r>
            <a:endParaRPr lang="en-CA" dirty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Expectation, variance, covariance, correlation</a:t>
            </a:r>
            <a:endParaRPr lang="en-CA" dirty="0">
              <a:solidFill>
                <a:schemeClr val="bg1">
                  <a:lumMod val="85000"/>
                </a:schemeClr>
              </a:solidFill>
            </a:endParaRPr>
          </a:p>
          <a:p>
            <a:pPr lvl="0"/>
            <a:r>
              <a:rPr lang="en-GB" dirty="0"/>
              <a:t>Probability distributions</a:t>
            </a:r>
            <a:endParaRPr lang="en-CA" dirty="0"/>
          </a:p>
          <a:p>
            <a:pPr lvl="1"/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Discrete probability distributions</a:t>
            </a:r>
            <a:endParaRPr lang="en-CA" dirty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en-GB" dirty="0"/>
              <a:t>Continuous probability distributions</a:t>
            </a:r>
          </a:p>
          <a:p>
            <a:pPr lvl="0"/>
            <a:endParaRPr lang="en-CA" dirty="0"/>
          </a:p>
          <a:p>
            <a:endParaRPr lang="en-C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9CCE85-9080-484B-BE1E-B4763ECB3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525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Uniform Distribution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altLang="en-US" dirty="0"/>
                  <a:t>A random variable </a:t>
                </a:r>
                <a:r>
                  <a:rPr lang="en-US" altLang="en-US" i="1" dirty="0">
                    <a:latin typeface="Cambria" pitchFamily="18" charset="0"/>
                  </a:rPr>
                  <a:t>X</a:t>
                </a:r>
                <a:r>
                  <a:rPr lang="en-US" altLang="en-US" dirty="0"/>
                  <a:t> has </a:t>
                </a:r>
                <a:r>
                  <a:rPr lang="en-US" altLang="en-US" b="1" dirty="0">
                    <a:solidFill>
                      <a:srgbClr val="3333FF"/>
                    </a:solidFill>
                  </a:rPr>
                  <a:t>continuous</a:t>
                </a:r>
                <a:r>
                  <a:rPr lang="en-US" altLang="en-US" dirty="0"/>
                  <a:t> </a:t>
                </a:r>
                <a:r>
                  <a:rPr lang="en-US" altLang="en-US" b="1" dirty="0">
                    <a:solidFill>
                      <a:srgbClr val="3333FF"/>
                    </a:solidFill>
                  </a:rPr>
                  <a:t>uniform distribution </a:t>
                </a:r>
                <a:r>
                  <a:rPr lang="en-US" altLang="en-US" dirty="0"/>
                  <a:t>on the interval</a:t>
                </a:r>
                <a:r>
                  <a:rPr lang="en-US" altLang="en-US" dirty="0">
                    <a:latin typeface="Cambria" pitchFamily="18" charset="0"/>
                  </a:rPr>
                  <a:t> [</a:t>
                </a:r>
                <a:r>
                  <a:rPr lang="en-US" altLang="en-US" i="1" dirty="0" err="1">
                    <a:latin typeface="Cambria" pitchFamily="18" charset="0"/>
                  </a:rPr>
                  <a:t>a,b</a:t>
                </a:r>
                <a:r>
                  <a:rPr lang="en-US" altLang="en-US" dirty="0">
                    <a:latin typeface="Cambria" pitchFamily="18" charset="0"/>
                  </a:rPr>
                  <a:t>]</a:t>
                </a:r>
                <a:r>
                  <a:rPr lang="en-US" altLang="en-US" dirty="0"/>
                  <a:t>, if its PDF and CDF are:</a:t>
                </a:r>
              </a:p>
              <a:p>
                <a:pPr lvl="1"/>
                <a:r>
                  <a:rPr lang="en-US" b="0" dirty="0"/>
                  <a:t>PDF: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dirty="0"/>
                  <a:t>,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endParaRPr lang="en-US" b="0" dirty="0"/>
              </a:p>
              <a:p>
                <a:pPr lvl="1"/>
                <a:endParaRPr lang="en-US" b="0" dirty="0"/>
              </a:p>
              <a:p>
                <a:pPr lvl="1"/>
                <a:r>
                  <a:rPr lang="en-US" dirty="0"/>
                  <a:t>CDF: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𝑏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≤</m:t>
                              </m:r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latin typeface="Cambria Math"/>
                                </a:rPr>
                                <m:t>b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&gt;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sz="1350" dirty="0"/>
                  <a:t>Properties:</a:t>
                </a:r>
              </a:p>
              <a:p>
                <a:pPr marL="0" indent="0">
                  <a:buNone/>
                </a:pPr>
                <a:r>
                  <a:rPr lang="en-US" sz="1350" dirty="0"/>
                  <a:t>      </a:t>
                </a:r>
                <a14:m>
                  <m:oMath xmlns:m="http://schemas.openxmlformats.org/officeDocument/2006/math">
                    <m:r>
                      <a:rPr lang="en-US" sz="1350" i="1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350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135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350" i="1">
                            <a:latin typeface="Cambria Math"/>
                          </a:rPr>
                          <m:t>𝑎</m:t>
                        </m:r>
                        <m:r>
                          <a:rPr lang="en-US" sz="1350" i="1">
                            <a:latin typeface="Cambria Math"/>
                          </a:rPr>
                          <m:t>+</m:t>
                        </m:r>
                        <m:r>
                          <a:rPr lang="en-US" sz="1350" i="1"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n-US" sz="135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350" dirty="0"/>
                  <a:t>, and </a:t>
                </a:r>
                <a14:m>
                  <m:oMath xmlns:m="http://schemas.openxmlformats.org/officeDocument/2006/math">
                    <m:r>
                      <a:rPr lang="en-US" sz="1350" i="1">
                        <a:latin typeface="Cambria Math"/>
                      </a:rPr>
                      <m:t>𝑉</m:t>
                    </m:r>
                    <m:d>
                      <m:dPr>
                        <m:begChr m:val="["/>
                        <m:endChr m:val="]"/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350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135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35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35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350" i="1"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en-US" sz="135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350" i="1">
                                    <a:latin typeface="Cambria Math"/>
                                  </a:rPr>
                                  <m:t>𝑏</m:t>
                                </m:r>
                              </m:e>
                            </m:d>
                          </m:e>
                          <m:sup>
                            <m:r>
                              <a:rPr lang="en-US" sz="135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350" i="1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endParaRPr lang="en-US" sz="135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76" t="-3357" r="-8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9E6D81-00EA-4D8C-9818-44E7E8B9A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10" name="Picture 9" descr="http://upload.wikimedia.org/wikipedia/commons/9/9c/Uniform_distribution_PD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366" y="2964786"/>
            <a:ext cx="1781473" cy="133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http://upload.wikimedia.org/wikipedia/commons/b/b7/Uniform_distribution_CD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876" y="4690946"/>
            <a:ext cx="1832372" cy="1374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238389" y="4690946"/>
            <a:ext cx="453970" cy="24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en-US" sz="1013" b="1"/>
              <a:t>CDF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258938" y="3185664"/>
            <a:ext cx="445956" cy="24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en-US" sz="1013" b="1" dirty="0"/>
              <a:t>PDF</a:t>
            </a:r>
          </a:p>
        </p:txBody>
      </p:sp>
    </p:spTree>
    <p:extLst>
      <p:ext uri="{BB962C8B-B14F-4D97-AF65-F5344CB8AC3E}">
        <p14:creationId xmlns:p14="http://schemas.microsoft.com/office/powerpoint/2010/main" val="27599570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Uniform Distribution Properties	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7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/>
                      </a:rPr>
                      <m:t>ℙ</m:t>
                    </m:r>
                    <m:r>
                      <a:rPr lang="en-US" alt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en-US" b="0" i="1" smtClean="0">
                        <a:latin typeface="Cambria Math"/>
                      </a:rPr>
                      <m:t>&lt;</m:t>
                    </m:r>
                    <m:r>
                      <a:rPr lang="en-US" altLang="en-US" b="0" i="1" smtClean="0">
                        <a:latin typeface="Cambria Math"/>
                      </a:rPr>
                      <m:t>𝑋</m:t>
                    </m:r>
                    <m:r>
                      <a:rPr lang="en-US" altLang="en-US" b="0" i="1" smtClean="0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en-US" dirty="0"/>
                  <a:t> is proportional to the length of the interval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en-US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dirty="0"/>
                  <a:t> </a:t>
                </a:r>
                <a:br>
                  <a:rPr lang="en-US" altLang="en-US" dirty="0"/>
                </a:br>
                <a:endParaRPr lang="en-US" alt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/>
                        </a:rPr>
                        <m:t>ℙ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en-US" b="0" i="1" smtClean="0">
                              <a:latin typeface="Cambria Math"/>
                            </a:rPr>
                            <m:t>&lt;</m:t>
                          </m:r>
                          <m:r>
                            <a:rPr lang="en-US" altLang="en-US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altLang="en-US" b="0" i="1" smtClean="0">
                              <a:latin typeface="Cambria Math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en-US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altLang="en-US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alt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en-US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altLang="en-US" dirty="0"/>
              </a:p>
              <a:p>
                <a:endParaRPr lang="en-US" altLang="en-US" dirty="0"/>
              </a:p>
              <a:p>
                <a:r>
                  <a:rPr lang="en-US" altLang="en-US" dirty="0"/>
                  <a:t>Special case: 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standard uniform </a:t>
                </a:r>
                <a:r>
                  <a:rPr lang="en-US" altLang="en-US" dirty="0"/>
                  <a:t>distribution denoted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/>
                      </a:rPr>
                      <m:t>X</m:t>
                    </m:r>
                    <m:r>
                      <a:rPr lang="en-US" altLang="en-US" b="0" i="0" smtClean="0">
                        <a:latin typeface="Cambria Math"/>
                      </a:rPr>
                      <m:t>~</m:t>
                    </m:r>
                    <m:r>
                      <a:rPr lang="en-US" altLang="en-US" b="0" i="1" smtClean="0">
                        <a:latin typeface="Cambria Math"/>
                      </a:rPr>
                      <m:t>𝑈</m:t>
                    </m:r>
                    <m:r>
                      <a:rPr lang="en-US" altLang="en-US" b="0" i="1" smtClean="0">
                        <a:latin typeface="Cambria Math"/>
                      </a:rPr>
                      <m:t>(0,1)</m:t>
                    </m:r>
                  </m:oMath>
                </a14:m>
                <a:endParaRPr lang="en-US" altLang="en-US" dirty="0"/>
              </a:p>
              <a:p>
                <a:pPr lvl="1"/>
                <a:endParaRPr lang="en-US" altLang="en-US" dirty="0"/>
              </a:p>
              <a:p>
                <a:pPr lvl="1"/>
                <a:endParaRPr lang="en-US" altLang="en-US" dirty="0"/>
              </a:p>
              <a:p>
                <a:pPr lvl="1"/>
                <a:endParaRPr lang="en-US" altLang="en-US" dirty="0"/>
              </a:p>
              <a:p>
                <a:pPr lvl="1"/>
                <a:r>
                  <a:rPr lang="en-US" altLang="en-US" dirty="0"/>
                  <a:t>Very useful for random number generation in simulations</a:t>
                </a:r>
              </a:p>
            </p:txBody>
          </p:sp>
        </mc:Choice>
        <mc:Fallback xmlns="">
          <p:sp>
            <p:nvSpPr>
              <p:cNvPr id="1843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87" t="-3357" b="-3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34C019-A521-4F4A-BF20-451EE8F1E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49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048040" y="4724366"/>
                <a:ext cx="2786063" cy="6329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575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altLang="en-US" sz="1575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575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en-US" sz="1575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en-US" sz="1575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575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575" i="1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altLang="en-US" sz="1575" i="1">
                                    <a:latin typeface="Cambria Math"/>
                                  </a:rPr>
                                  <m:t>,   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altLang="en-US" sz="1575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altLang="en-US" sz="1575" i="1">
                                    <a:latin typeface="Cambria Math"/>
                                  </a:rPr>
                                  <m:t>≤</m:t>
                                </m:r>
                                <m:r>
                                  <a:rPr lang="en-US" altLang="en-US" sz="1575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altLang="en-US" sz="1575" i="1">
                                    <a:latin typeface="Cambria Math"/>
                                  </a:rPr>
                                  <m:t>≤1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575" i="1">
                                    <a:latin typeface="Cambria Math"/>
                                  </a:rPr>
                                  <m:t>0, </m:t>
                                </m:r>
                                <m:r>
                                  <m:rPr>
                                    <m:nor/>
                                  </m:rPr>
                                  <a:rPr lang="en-US" altLang="en-US" sz="1575"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en-US" sz="1575">
                                    <a:latin typeface="Cambria Math"/>
                                  </a:rPr>
                                  <m:t>otherwise</m:t>
                                </m:r>
                                <m:r>
                                  <a:rPr lang="en-US" altLang="en-US" sz="1575" i="1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en-US" sz="1575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40" y="4724366"/>
                <a:ext cx="2786063" cy="6329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336675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Probability of Events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4386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en-US" sz="1350" dirty="0">
                    <a:sym typeface="Symbol" pitchFamily="18" charset="2"/>
                  </a:rPr>
                  <a:t>An </a:t>
                </a:r>
                <a:r>
                  <a:rPr lang="en-US" altLang="en-US" sz="1350" i="1" dirty="0">
                    <a:solidFill>
                      <a:srgbClr val="FF0000"/>
                    </a:solidFill>
                    <a:sym typeface="Symbol" pitchFamily="18" charset="2"/>
                  </a:rPr>
                  <a:t>event</a:t>
                </a:r>
                <a:r>
                  <a:rPr lang="en-US" altLang="en-US" sz="1350" dirty="0">
                    <a:sym typeface="Symbol" pitchFamily="18" charset="2"/>
                  </a:rPr>
                  <a:t> is a subset of sample space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en-US" sz="1350" dirty="0">
                    <a:sym typeface="Symbol" pitchFamily="18" charset="2"/>
                  </a:rPr>
                  <a:t>    </a:t>
                </a:r>
                <a:r>
                  <a:rPr lang="en-US" altLang="en-US" sz="1350" b="1" dirty="0">
                    <a:sym typeface="Symbol" pitchFamily="18" charset="2"/>
                  </a:rPr>
                  <a:t>Example 1</a:t>
                </a:r>
                <a:r>
                  <a:rPr lang="en-US" altLang="en-US" sz="1350" dirty="0">
                    <a:sym typeface="Symbol" pitchFamily="18" charset="2"/>
                  </a:rPr>
                  <a:t>: in tossing a coin twice, </a:t>
                </a:r>
                <a:r>
                  <a:rPr lang="en-US" altLang="en-US" sz="1350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E={(H,H)}</a:t>
                </a:r>
                <a:r>
                  <a:rPr lang="en-US" altLang="en-US" sz="1350" dirty="0">
                    <a:sym typeface="Symbol" pitchFamily="18" charset="2"/>
                  </a:rPr>
                  <a:t> is the event of having two heads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en-US" sz="1350" dirty="0">
                    <a:sym typeface="Symbol" pitchFamily="18" charset="2"/>
                  </a:rPr>
                  <a:t>    </a:t>
                </a:r>
                <a:r>
                  <a:rPr lang="en-US" altLang="en-US" sz="1350" b="1" dirty="0">
                    <a:sym typeface="Symbol" pitchFamily="18" charset="2"/>
                  </a:rPr>
                  <a:t>Example 2</a:t>
                </a:r>
                <a:r>
                  <a:rPr lang="en-US" altLang="en-US" sz="1350" dirty="0">
                    <a:sym typeface="Symbol" pitchFamily="18" charset="2"/>
                  </a:rPr>
                  <a:t>: in tossing a coin twice, </a:t>
                </a:r>
                <a:r>
                  <a:rPr lang="en-US" altLang="en-US" sz="1350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E={(H,H), (H,T)}</a:t>
                </a:r>
                <a:r>
                  <a:rPr lang="en-US" altLang="en-US" sz="1350" dirty="0">
                    <a:sym typeface="Symbol" pitchFamily="18" charset="2"/>
                  </a:rPr>
                  <a:t> is the event of having a head in the first toss</a:t>
                </a:r>
              </a:p>
              <a:p>
                <a:pPr>
                  <a:buFont typeface="Wingdings" pitchFamily="2" charset="2"/>
                  <a:buNone/>
                </a:pPr>
                <a:endParaRPr lang="en-US" altLang="en-US" sz="1350" dirty="0">
                  <a:sym typeface="Symbol" pitchFamily="18" charset="2"/>
                </a:endParaRPr>
              </a:p>
              <a:p>
                <a:r>
                  <a:rPr lang="en-US" altLang="en-US" sz="1350" i="1" dirty="0">
                    <a:solidFill>
                      <a:srgbClr val="FF0000"/>
                    </a:solidFill>
                  </a:rPr>
                  <a:t>Probability</a:t>
                </a:r>
                <a:r>
                  <a:rPr lang="en-US" altLang="en-US" sz="1350" dirty="0"/>
                  <a:t>  of an event  </a:t>
                </a:r>
                <a:r>
                  <a:rPr lang="en-US" altLang="en-US" sz="1350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E</a:t>
                </a:r>
                <a:r>
                  <a:rPr lang="en-US" altLang="en-US" sz="1350" dirty="0"/>
                  <a:t> is a numerical measure of the likelihood that event </a:t>
                </a:r>
                <a14:m>
                  <m:oMath xmlns:m="http://schemas.openxmlformats.org/officeDocument/2006/math">
                    <m:r>
                      <a:rPr lang="en-US" altLang="en-US" sz="1350" i="1">
                        <a:latin typeface="Cambria Math"/>
                      </a:rPr>
                      <m:t>𝐸</m:t>
                    </m:r>
                  </m:oMath>
                </a14:m>
                <a:r>
                  <a:rPr lang="en-US" altLang="en-US" sz="1350" dirty="0"/>
                  <a:t> will occur, expressed as a number between </a:t>
                </a:r>
                <a:r>
                  <a:rPr lang="en-US" altLang="en-US" sz="1350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0</a:t>
                </a:r>
                <a:r>
                  <a:rPr lang="en-US" altLang="en-US" sz="1350" dirty="0"/>
                  <a:t> and </a:t>
                </a:r>
                <a:r>
                  <a:rPr lang="en-US" altLang="en-US" sz="1350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1</a:t>
                </a:r>
                <a:r>
                  <a:rPr lang="en-US" altLang="en-US" sz="1350" dirty="0"/>
                  <a:t>, 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en-US" sz="1350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                              </a:t>
                </a:r>
                <a14:m>
                  <m:oMath xmlns:m="http://schemas.openxmlformats.org/officeDocument/2006/math">
                    <m:r>
                      <a:rPr lang="en-US" altLang="en-US" sz="1350" i="1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0≤</m:t>
                    </m:r>
                    <m:r>
                      <a:rPr lang="en-US" altLang="en-US" sz="1350" i="1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ℙ</m:t>
                    </m:r>
                    <m:d>
                      <m:dPr>
                        <m:ctrlPr>
                          <a:rPr lang="en-US" altLang="en-US" sz="1350" i="1"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en-US" sz="1350" i="1">
                            <a:latin typeface="Cambria Math"/>
                            <a:cs typeface="Times New Roman" pitchFamily="18" charset="0"/>
                            <a:sym typeface="Symbol" pitchFamily="18" charset="2"/>
                          </a:rPr>
                          <m:t>𝐸</m:t>
                        </m:r>
                      </m:e>
                    </m:d>
                    <m:r>
                      <a:rPr lang="en-US" altLang="en-US" sz="1350" i="1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≤1</m:t>
                    </m:r>
                  </m:oMath>
                </a14:m>
                <a:endParaRPr lang="en-US" altLang="en-US" sz="1350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lvl="1"/>
                <a:endParaRPr lang="en-US" sz="1125" dirty="0"/>
              </a:p>
              <a:p>
                <a:pPr lvl="1"/>
                <a:r>
                  <a:rPr lang="en-US" sz="1125" dirty="0"/>
                  <a:t>If all possible outcomes are equally likely: </a:t>
                </a:r>
                <a14:m>
                  <m:oMath xmlns:m="http://schemas.openxmlformats.org/officeDocument/2006/math">
                    <m:r>
                      <a:rPr lang="en-US" altLang="en-US" sz="1125" i="1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ℙ</m:t>
                    </m:r>
                    <m:d>
                      <m:dPr>
                        <m:ctrlPr>
                          <a:rPr lang="en-US" sz="1013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013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1013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013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013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1013" i="1">
                        <a:latin typeface="Cambria Math" panose="02040503050406030204" pitchFamily="18" charset="0"/>
                      </a:rPr>
                      <m:t>/|</m:t>
                    </m:r>
                    <m:r>
                      <m:rPr>
                        <m:sty m:val="p"/>
                      </m:rPr>
                      <a:rPr lang="en-US" sz="1013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1013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1125" dirty="0"/>
              </a:p>
              <a:p>
                <a:pPr lvl="1"/>
                <a:r>
                  <a:rPr lang="en-US" sz="1125" dirty="0"/>
                  <a:t>Probability of the sample space is 1:</a:t>
                </a:r>
                <a14:m>
                  <m:oMath xmlns:m="http://schemas.openxmlformats.org/officeDocument/2006/math">
                    <m:r>
                      <a:rPr lang="en-US" altLang="en-US" sz="1125"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 </m:t>
                    </m:r>
                    <m:r>
                      <a:rPr lang="en-US" altLang="en-US" sz="1125" i="1">
                        <a:latin typeface="Cambria Math"/>
                        <a:cs typeface="Times New Roman" pitchFamily="18" charset="0"/>
                        <a:sym typeface="Symbol" pitchFamily="18" charset="2"/>
                      </a:rPr>
                      <m:t>ℙ</m:t>
                    </m:r>
                    <m:d>
                      <m:dPr>
                        <m:ctrlPr>
                          <a:rPr lang="en-US" sz="1013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013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  <m:r>
                      <a:rPr lang="en-US" sz="1013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1125" dirty="0"/>
              </a:p>
              <a:p>
                <a:endParaRPr lang="en-US" altLang="en-US" sz="1350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44386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69" t="-8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33C8A4-D6FB-4880-B472-776C1FFD3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86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Normal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299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eaLnBrk="1" hangingPunct="1"/>
                <a:r>
                  <a:rPr lang="en-US" altLang="en-US" sz="1400" dirty="0"/>
                  <a:t>The </a:t>
                </a:r>
                <a:r>
                  <a:rPr lang="en-US" altLang="en-US" sz="1400" b="1" dirty="0">
                    <a:solidFill>
                      <a:srgbClr val="C00000"/>
                    </a:solidFill>
                  </a:rPr>
                  <a:t>Normal distribution</a:t>
                </a:r>
                <a:r>
                  <a:rPr lang="en-US" altLang="en-US" sz="1400" dirty="0"/>
                  <a:t>, also called the </a:t>
                </a:r>
                <a:r>
                  <a:rPr lang="en-US" altLang="en-US" sz="1400" b="1" dirty="0">
                    <a:solidFill>
                      <a:srgbClr val="C00000"/>
                    </a:solidFill>
                  </a:rPr>
                  <a:t>Gaussian distribution</a:t>
                </a:r>
                <a:r>
                  <a:rPr lang="en-US" altLang="en-US" sz="1400" dirty="0"/>
                  <a:t>, is an important continuous probability distribution applicable in many fields </a:t>
                </a:r>
              </a:p>
              <a:p>
                <a:pPr eaLnBrk="1" hangingPunct="1"/>
                <a:endParaRPr lang="en-US" altLang="en-US" sz="1400" dirty="0"/>
              </a:p>
              <a:p>
                <a:pPr eaLnBrk="1" hangingPunct="1"/>
                <a:r>
                  <a:rPr lang="en-US" altLang="en-US" sz="1400" dirty="0"/>
                  <a:t>It is specified by two parameters: </a:t>
                </a:r>
                <a:r>
                  <a:rPr lang="en-US" altLang="en-US" sz="1400" b="1" dirty="0">
                    <a:solidFill>
                      <a:srgbClr val="C00000"/>
                    </a:solidFill>
                  </a:rPr>
                  <a:t>mean </a:t>
                </a:r>
                <a:r>
                  <a:rPr lang="en-US" altLang="en-US" sz="1400" dirty="0"/>
                  <a:t>(μ) and </a:t>
                </a:r>
                <a:r>
                  <a:rPr lang="en-US" altLang="en-US" sz="1400" b="1" dirty="0">
                    <a:solidFill>
                      <a:srgbClr val="C00000"/>
                    </a:solidFill>
                  </a:rPr>
                  <a:t>variance</a:t>
                </a:r>
                <a:r>
                  <a:rPr lang="en-US" altLang="en-US" sz="1400" dirty="0"/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400" i="1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altLang="en-US" sz="1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1400" dirty="0"/>
                  <a:t>)</a:t>
                </a:r>
              </a:p>
              <a:p>
                <a:pPr eaLnBrk="1" hangingPunct="1"/>
                <a:endParaRPr lang="en-US" altLang="en-US" sz="1400" dirty="0"/>
              </a:p>
              <a:p>
                <a:pPr eaLnBrk="1" hangingPunct="1"/>
                <a:r>
                  <a:rPr lang="en-US" altLang="en-US" sz="1400" dirty="0"/>
                  <a:t>The importance of the normal distribution as a statistical model in </a:t>
                </a:r>
                <a:r>
                  <a:rPr lang="en-US" altLang="en-US" sz="1400" b="1" dirty="0"/>
                  <a:t>natural</a:t>
                </a:r>
                <a:r>
                  <a:rPr lang="en-US" altLang="en-US" sz="1400" dirty="0"/>
                  <a:t> and </a:t>
                </a:r>
                <a:r>
                  <a:rPr lang="en-US" altLang="en-US" sz="1400" b="1" dirty="0"/>
                  <a:t>behavioral</a:t>
                </a:r>
                <a:r>
                  <a:rPr lang="en-US" altLang="en-US" sz="1400" dirty="0"/>
                  <a:t> sciences is due in part to the </a:t>
                </a:r>
                <a:r>
                  <a:rPr lang="en-US" altLang="en-US" sz="1400" b="1" dirty="0"/>
                  <a:t>Central Limit Theorem</a:t>
                </a:r>
              </a:p>
              <a:p>
                <a:pPr eaLnBrk="1" hangingPunct="1"/>
                <a:endParaRPr lang="en-US" altLang="en-US" sz="1400" dirty="0"/>
              </a:p>
              <a:p>
                <a:pPr eaLnBrk="1" hangingPunct="1"/>
                <a:r>
                  <a:rPr lang="en-US" altLang="en-US" sz="1400" dirty="0"/>
                  <a:t>It is usually used to model system error (e.g. channel error), the distribution of natural phenomena, height, weight, etc.</a:t>
                </a:r>
              </a:p>
              <a:p>
                <a:pPr eaLnBrk="1" hangingPunct="1"/>
                <a:endParaRPr lang="en-US" altLang="en-US" sz="1350" dirty="0"/>
              </a:p>
            </p:txBody>
          </p:sp>
        </mc:Choice>
        <mc:Fallback xmlns="">
          <p:sp>
            <p:nvSpPr>
              <p:cNvPr id="552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59" t="-10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77034D-8A9A-4189-A010-408A6CB07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62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Central Limit Theorem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A37935-C664-46B1-9516-AFB26CA3A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1607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85" y="2499589"/>
            <a:ext cx="2293117" cy="2287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772" name="TextBox 4"/>
          <p:cNvSpPr txBox="1">
            <a:spLocks noChangeArrowheads="1"/>
          </p:cNvSpPr>
          <p:nvPr/>
        </p:nvSpPr>
        <p:spPr bwMode="auto">
          <a:xfrm>
            <a:off x="2570490" y="4952960"/>
            <a:ext cx="4003019" cy="40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Gungsuh" pitchFamily="18" charset="-127"/>
              </a:defRPr>
            </a:lvl9pPr>
          </a:lstStyle>
          <a:p>
            <a:pPr algn="just" eaLnBrk="1" hangingPunct="1"/>
            <a:r>
              <a:rPr lang="en-US" altLang="en-US" sz="1013" dirty="0">
                <a:latin typeface="Lucida Sans" pitchFamily="34" charset="0"/>
              </a:rPr>
              <a:t>Histogram plot of average proportion of heads in a fair coin </a:t>
            </a:r>
          </a:p>
          <a:p>
            <a:pPr algn="just" eaLnBrk="1" hangingPunct="1"/>
            <a:r>
              <a:rPr lang="en-US" altLang="en-US" sz="1013" dirty="0">
                <a:latin typeface="Lucida Sans" pitchFamily="34" charset="0"/>
              </a:rPr>
              <a:t>toss, over a large number of sequences of coin tosses.</a:t>
            </a:r>
          </a:p>
        </p:txBody>
      </p:sp>
    </p:spTree>
    <p:extLst>
      <p:ext uri="{BB962C8B-B14F-4D97-AF65-F5344CB8AC3E}">
        <p14:creationId xmlns:p14="http://schemas.microsoft.com/office/powerpoint/2010/main" val="25746104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Normal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83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eaLnBrk="1" hangingPunct="1"/>
                <a:r>
                  <a:rPr lang="en-US" altLang="en-US" sz="1350" dirty="0"/>
                  <a:t>Random variable</a:t>
                </a:r>
                <a:r>
                  <a:rPr lang="en-US" altLang="en-US" sz="135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1350" i="1" dirty="0">
                    <a:latin typeface="Cambria" pitchFamily="18" charset="0"/>
                  </a:rPr>
                  <a:t>X </a:t>
                </a:r>
                <a:r>
                  <a:rPr lang="en-US" altLang="en-US" sz="1350" dirty="0">
                    <a:latin typeface="Cambria" pitchFamily="18" charset="0"/>
                  </a:rPr>
                  <a:t>is</a:t>
                </a:r>
                <a:r>
                  <a:rPr lang="en-US" altLang="en-US" sz="1350" dirty="0"/>
                  <a:t> </a:t>
                </a:r>
                <a:r>
                  <a:rPr lang="en-US" altLang="en-US" sz="1350" dirty="0">
                    <a:solidFill>
                      <a:srgbClr val="FF0000"/>
                    </a:solidFill>
                  </a:rPr>
                  <a:t>normally distribution</a:t>
                </a:r>
                <a:r>
                  <a:rPr lang="en-US" altLang="en-US" sz="1350" b="1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en-US" sz="1350" dirty="0"/>
                  <a:t>with </a:t>
                </a:r>
                <a:br>
                  <a:rPr lang="en-US" altLang="en-US" sz="1350" dirty="0"/>
                </a:br>
                <a:r>
                  <a:rPr lang="en-US" altLang="en-US" sz="1350" dirty="0"/>
                  <a:t>parameters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135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350" i="1">
                            <a:latin typeface="Cambria Math"/>
                          </a:rPr>
                          <m:t>𝜇</m:t>
                        </m:r>
                        <m:r>
                          <a:rPr lang="en-US" altLang="en-US" sz="1350" i="1">
                            <a:latin typeface="Cambria Math"/>
                          </a:rPr>
                          <m:t>, </m:t>
                        </m:r>
                        <m:sSup>
                          <m:sSupPr>
                            <m:ctrlPr>
                              <a:rPr lang="en-US" altLang="en-US" sz="135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350" i="1">
                                <a:latin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en-US" sz="135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en-US" sz="1350" dirty="0"/>
                  <a:t>, i.e., </a:t>
                </a:r>
                <a14:m>
                  <m:oMath xmlns:m="http://schemas.openxmlformats.org/officeDocument/2006/math">
                    <m:r>
                      <a:rPr lang="en-US" altLang="en-US" sz="1350" i="1">
                        <a:latin typeface="Cambria Math"/>
                      </a:rPr>
                      <m:t>𝑋</m:t>
                    </m:r>
                    <m:r>
                      <a:rPr lang="en-US" altLang="en-US" sz="1350" i="1">
                        <a:latin typeface="Cambria Math"/>
                      </a:rPr>
                      <m:t>~</m:t>
                    </m:r>
                    <m:r>
                      <a:rPr lang="en-US" altLang="en-US" sz="1350" i="1">
                        <a:latin typeface="Cambria Math"/>
                      </a:rPr>
                      <m:t>𝑁</m:t>
                    </m:r>
                    <m:r>
                      <a:rPr lang="en-US" altLang="en-US" sz="1350" i="1">
                        <a:latin typeface="Cambria Math"/>
                      </a:rPr>
                      <m:t>(</m:t>
                    </m:r>
                    <m:r>
                      <a:rPr lang="en-US" altLang="en-US" sz="1350" i="1">
                        <a:latin typeface="Cambria Math"/>
                      </a:rPr>
                      <m:t>𝜇</m:t>
                    </m:r>
                    <m:r>
                      <a:rPr lang="en-US" altLang="en-US" sz="1350" i="1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altLang="en-US" sz="135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350" i="1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altLang="en-US" sz="135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en-US" sz="1350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en-US" sz="1350" dirty="0"/>
                  <a:t>:</a:t>
                </a:r>
              </a:p>
              <a:p>
                <a:pPr lvl="1" eaLnBrk="1" hangingPunct="1"/>
                <a:r>
                  <a:rPr lang="en-US" altLang="en-US" sz="1125" dirty="0"/>
                  <a:t>PDF: </a:t>
                </a:r>
                <a14:m>
                  <m:oMath xmlns:m="http://schemas.openxmlformats.org/officeDocument/2006/math">
                    <m:r>
                      <a:rPr lang="en-US" altLang="en-US" sz="1125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altLang="en-US" sz="1125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125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en-US" sz="1125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en-US" sz="1125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125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en-US" sz="1125" i="1">
                            <a:latin typeface="Cambria Math"/>
                          </a:rPr>
                          <m:t>𝜎</m:t>
                        </m:r>
                        <m:rad>
                          <m:radPr>
                            <m:degHide m:val="on"/>
                            <m:ctrlPr>
                              <a:rPr lang="en-US" altLang="en-US" sz="1125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en-US" sz="1125" i="1">
                                <a:latin typeface="Cambria Math"/>
                              </a:rPr>
                              <m:t>2</m:t>
                            </m:r>
                            <m:r>
                              <a:rPr lang="en-US" altLang="en-US" sz="1125" i="1">
                                <a:latin typeface="Cambria Math"/>
                              </a:rPr>
                              <m:t>𝜋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en-US" altLang="en-US" sz="1125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125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en-US" sz="1125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altLang="en-US" sz="1125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1125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en-US" sz="1125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altLang="en-US" sz="1125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en-US" sz="1125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en-US" sz="1125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en-US" sz="1125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altLang="en-US" sz="1125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altLang="en-US" sz="1125" i="1">
                                        <a:latin typeface="Cambria Math"/>
                                      </a:rPr>
                                      <m:t>𝜇</m:t>
                                    </m:r>
                                  </m:num>
                                  <m:den>
                                    <m:r>
                                      <a:rPr lang="en-US" altLang="en-US" sz="1125" i="1">
                                        <a:latin typeface="Cambria Math"/>
                                      </a:rPr>
                                      <m:t>𝜎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en-US" sz="1125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altLang="en-US" sz="1125" dirty="0"/>
                  <a:t>,   for </a:t>
                </a:r>
                <a14:m>
                  <m:oMath xmlns:m="http://schemas.openxmlformats.org/officeDocument/2006/math">
                    <m:r>
                      <a:rPr lang="en-US" altLang="en-US" sz="1125" i="1">
                        <a:latin typeface="Cambria Math"/>
                      </a:rPr>
                      <m:t>−∞≤</m:t>
                    </m:r>
                    <m:r>
                      <a:rPr lang="en-US" altLang="en-US" sz="1125" i="1">
                        <a:latin typeface="Cambria Math"/>
                      </a:rPr>
                      <m:t>𝑥</m:t>
                    </m:r>
                    <m:r>
                      <a:rPr lang="en-US" altLang="en-US" sz="1125" i="1">
                        <a:latin typeface="Cambria Math"/>
                      </a:rPr>
                      <m:t>≤+∞</m:t>
                    </m:r>
                  </m:oMath>
                </a14:m>
                <a:endParaRPr lang="en-US" altLang="en-US" sz="1125" dirty="0"/>
              </a:p>
              <a:p>
                <a:pPr lvl="1" eaLnBrk="1" hangingPunct="1"/>
                <a:r>
                  <a:rPr lang="en-US" altLang="en-US" sz="1125" dirty="0"/>
                  <a:t>CDF: does not have any closed form!</a:t>
                </a: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en-US" altLang="en-US" sz="1125" i="1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1125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125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altLang="en-US" sz="1125" i="1">
                        <a:latin typeface="Cambria Math"/>
                      </a:rPr>
                      <m:t>=</m:t>
                    </m:r>
                    <m:r>
                      <a:rPr lang="en-US" altLang="en-US" sz="1125" i="1">
                        <a:latin typeface="Cambria Math"/>
                      </a:rPr>
                      <m:t>𝜇</m:t>
                    </m:r>
                  </m:oMath>
                </a14:m>
                <a:r>
                  <a:rPr lang="en-US" altLang="en-US" sz="1125" dirty="0"/>
                  <a:t>, and </a:t>
                </a:r>
                <a14:m>
                  <m:oMath xmlns:m="http://schemas.openxmlformats.org/officeDocument/2006/math">
                    <m:r>
                      <a:rPr lang="en-US" altLang="en-US" sz="1125" i="1">
                        <a:latin typeface="Cambria Math"/>
                      </a:rPr>
                      <m:t>𝑉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1125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125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altLang="en-US" sz="1125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en-US" sz="1125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125" i="1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altLang="en-US" sz="1125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altLang="en-US" sz="1125" dirty="0"/>
              </a:p>
              <a:p>
                <a:pPr eaLnBrk="1" hangingPunct="1"/>
                <a:endParaRPr lang="en-US" altLang="en-US" sz="1350" dirty="0"/>
              </a:p>
              <a:p>
                <a:pPr eaLnBrk="1" hangingPunct="1"/>
                <a:r>
                  <a:rPr lang="en-US" altLang="en-US" sz="1350" dirty="0"/>
                  <a:t>Properties: </a:t>
                </a:r>
                <a:endParaRPr lang="en-US" altLang="en-US" sz="1125" dirty="0"/>
              </a:p>
              <a:p>
                <a:pPr lvl="1" eaLnBrk="1" hangingPunct="1"/>
                <a14:m>
                  <m:oMath xmlns:m="http://schemas.openxmlformats.org/officeDocument/2006/math">
                    <m:limLow>
                      <m:limLowPr>
                        <m:ctrlPr>
                          <a:rPr lang="en-US" altLang="en-US" sz="1125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en-US" sz="1125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altLang="en-US" sz="1125" i="1">
                            <a:latin typeface="Cambria Math"/>
                          </a:rPr>
                          <m:t>𝑥</m:t>
                        </m:r>
                        <m:r>
                          <a:rPr lang="en-US" altLang="en-US" sz="1125" i="1">
                            <a:latin typeface="Cambria Math"/>
                          </a:rPr>
                          <m:t>→±∞</m:t>
                        </m:r>
                      </m:lim>
                    </m:limLow>
                    <m:r>
                      <a:rPr lang="en-US" altLang="en-US" sz="1125" i="1"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en-US" altLang="en-US" sz="1125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en-US" sz="1125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altLang="en-US" sz="1125" i="1">
                        <a:latin typeface="Cambria Math"/>
                        <a:ea typeface="Cambria Math"/>
                      </a:rPr>
                      <m:t>=0</m:t>
                    </m:r>
                    <m:r>
                      <a:rPr lang="en-US" altLang="en-US" sz="1125" i="1">
                        <a:latin typeface="Cambria Math"/>
                      </a:rPr>
                      <m:t>⁡</m:t>
                    </m:r>
                  </m:oMath>
                </a14:m>
                <a:endParaRPr lang="en-US" altLang="en-US" sz="1125" dirty="0"/>
              </a:p>
              <a:p>
                <a:pPr lvl="1" eaLnBrk="1" hangingPunct="1"/>
                <a:r>
                  <a:rPr lang="en-US" altLang="en-US" sz="1125" dirty="0"/>
                  <a:t>Normal PDF is a symmetrical, bell-shaped curve </a:t>
                </a:r>
                <a:br>
                  <a:rPr lang="en-US" altLang="en-US" sz="1125" dirty="0"/>
                </a:br>
                <a:r>
                  <a:rPr lang="en-US" altLang="en-US" sz="1125" dirty="0"/>
                  <a:t>centered at its expected value </a:t>
                </a:r>
                <a14:m>
                  <m:oMath xmlns:m="http://schemas.openxmlformats.org/officeDocument/2006/math">
                    <m:r>
                      <a:rPr lang="en-US" altLang="en-US" sz="1125" i="1">
                        <a:latin typeface="Cambria Math"/>
                      </a:rPr>
                      <m:t>𝜇</m:t>
                    </m:r>
                  </m:oMath>
                </a14:m>
                <a:endParaRPr lang="en-US" altLang="en-US" sz="1125" dirty="0"/>
              </a:p>
              <a:p>
                <a:pPr lvl="1" eaLnBrk="1" hangingPunct="1"/>
                <a:r>
                  <a:rPr lang="en-US" altLang="en-US" sz="1125" dirty="0"/>
                  <a:t>Maximum value of PDF occurs at </a:t>
                </a:r>
                <a14:m>
                  <m:oMath xmlns:m="http://schemas.openxmlformats.org/officeDocument/2006/math">
                    <m:r>
                      <a:rPr lang="en-US" altLang="en-US" sz="1125" i="1">
                        <a:latin typeface="Cambria Math"/>
                      </a:rPr>
                      <m:t>𝑥</m:t>
                    </m:r>
                    <m:r>
                      <a:rPr lang="en-US" altLang="en-US" sz="1125" i="1">
                        <a:latin typeface="Cambria Math"/>
                      </a:rPr>
                      <m:t>=</m:t>
                    </m:r>
                    <m:r>
                      <a:rPr lang="en-US" altLang="en-US" sz="1125" i="1">
                        <a:latin typeface="Cambria Math"/>
                      </a:rPr>
                      <m:t>𝜇</m:t>
                    </m:r>
                  </m:oMath>
                </a14:m>
                <a:endParaRPr lang="en-US" altLang="en-US" sz="1125" dirty="0"/>
              </a:p>
            </p:txBody>
          </p:sp>
        </mc:Choice>
        <mc:Fallback xmlns="">
          <p:sp>
            <p:nvSpPr>
              <p:cNvPr id="245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69" t="-8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2E2FFD-676B-4083-8E8C-80E705C00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24584" name="Picture 14" descr="05-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762" y="3128963"/>
            <a:ext cx="2014538" cy="759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7523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Standard Normal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323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 eaLnBrk="1" hangingPunct="1"/>
                <a:r>
                  <a:rPr lang="en-US" altLang="en-US" sz="1350" dirty="0"/>
                  <a:t>Random variable </a:t>
                </a:r>
                <a14:m>
                  <m:oMath xmlns:m="http://schemas.openxmlformats.org/officeDocument/2006/math">
                    <m:r>
                      <a:rPr lang="en-US" altLang="en-US" sz="1350" i="1">
                        <a:latin typeface="Cambria Math"/>
                      </a:rPr>
                      <m:t>𝑍</m:t>
                    </m:r>
                  </m:oMath>
                </a14:m>
                <a:r>
                  <a:rPr lang="en-US" altLang="en-US" sz="1350" dirty="0"/>
                  <a:t> has </a:t>
                </a:r>
                <a:r>
                  <a:rPr lang="en-US" altLang="en-US" sz="1350" dirty="0">
                    <a:solidFill>
                      <a:srgbClr val="FF0000"/>
                    </a:solidFill>
                  </a:rPr>
                  <a:t>Standard Normal Distribution</a:t>
                </a:r>
                <a:r>
                  <a:rPr lang="en-US" altLang="en-US" sz="1350" dirty="0"/>
                  <a:t> if it is normally distributed with parameters </a:t>
                </a:r>
                <a14:m>
                  <m:oMath xmlns:m="http://schemas.openxmlformats.org/officeDocument/2006/math">
                    <m:r>
                      <a:rPr lang="en-US" altLang="en-US" sz="1350" i="1">
                        <a:latin typeface="Cambria Math"/>
                      </a:rPr>
                      <m:t>(0, 1)</m:t>
                    </m:r>
                  </m:oMath>
                </a14:m>
                <a:r>
                  <a:rPr lang="en-US" altLang="en-US" sz="1350" dirty="0"/>
                  <a:t>, i.e., </a:t>
                </a:r>
                <a14:m>
                  <m:oMath xmlns:m="http://schemas.openxmlformats.org/officeDocument/2006/math">
                    <m:r>
                      <a:rPr lang="en-US" altLang="en-US" sz="1350" i="1">
                        <a:latin typeface="Cambria Math"/>
                      </a:rPr>
                      <m:t>𝑍</m:t>
                    </m:r>
                    <m:r>
                      <a:rPr lang="en-US" altLang="en-US" sz="1350" i="1">
                        <a:latin typeface="Cambria Math"/>
                      </a:rPr>
                      <m:t>~</m:t>
                    </m:r>
                    <m:r>
                      <a:rPr lang="en-US" altLang="en-US" sz="1350" i="1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altLang="en-US" sz="135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350" i="1">
                            <a:latin typeface="Cambria Math"/>
                          </a:rPr>
                          <m:t>0, 1</m:t>
                        </m:r>
                      </m:e>
                    </m:d>
                    <m:r>
                      <a:rPr lang="en-US" altLang="en-US" sz="1350">
                        <a:latin typeface="Cambria Math"/>
                      </a:rPr>
                      <m:t>:</m:t>
                    </m:r>
                  </m:oMath>
                </a14:m>
                <a:endParaRPr lang="en-US" altLang="en-US" sz="1350" dirty="0"/>
              </a:p>
              <a:p>
                <a:pPr lvl="1" eaLnBrk="1" hangingPunct="1"/>
                <a:r>
                  <a:rPr lang="en-US" altLang="en-US" sz="1125" dirty="0"/>
                  <a:t>PDF: </a:t>
                </a:r>
                <a14:m>
                  <m:oMath xmlns:m="http://schemas.openxmlformats.org/officeDocument/2006/math">
                    <m:r>
                      <a:rPr lang="en-US" altLang="en-US" sz="1125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altLang="en-US" sz="1125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125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en-US" sz="1125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en-US" sz="1125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125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en-US" sz="1125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en-US" sz="1125" i="1">
                                <a:latin typeface="Cambria Math"/>
                              </a:rPr>
                              <m:t>2</m:t>
                            </m:r>
                            <m:r>
                              <a:rPr lang="en-US" altLang="en-US" sz="1125" i="1">
                                <a:latin typeface="Cambria Math"/>
                              </a:rPr>
                              <m:t>𝜋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en-US" altLang="en-US" sz="1125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125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en-US" sz="1125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altLang="en-US" sz="1125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1125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en-US" sz="1125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altLang="en-US" sz="1125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125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en-US" sz="1125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altLang="en-US" sz="1125" dirty="0"/>
                  <a:t>,   for </a:t>
                </a:r>
                <a14:m>
                  <m:oMath xmlns:m="http://schemas.openxmlformats.org/officeDocument/2006/math">
                    <m:r>
                      <a:rPr lang="en-US" altLang="en-US" sz="1125" i="1">
                        <a:latin typeface="Cambria Math"/>
                      </a:rPr>
                      <m:t>−∞≤</m:t>
                    </m:r>
                    <m:r>
                      <a:rPr lang="en-US" altLang="en-US" sz="1125" i="1">
                        <a:latin typeface="Cambria Math"/>
                      </a:rPr>
                      <m:t>𝑥</m:t>
                    </m:r>
                    <m:r>
                      <a:rPr lang="en-US" altLang="en-US" sz="1125" i="1">
                        <a:latin typeface="Cambria Math"/>
                      </a:rPr>
                      <m:t>≤+∞</m:t>
                    </m:r>
                  </m:oMath>
                </a14:m>
                <a:endParaRPr lang="en-US" altLang="en-US" sz="1125" dirty="0"/>
              </a:p>
              <a:p>
                <a:pPr lvl="1" eaLnBrk="1" hangingPunct="1"/>
                <a:r>
                  <a:rPr lang="en-US" altLang="en-US" sz="1125" dirty="0"/>
                  <a:t>CDF: commonly denoted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1125">
                        <a:latin typeface="Cambria Math"/>
                      </a:rPr>
                      <m:t>Φ</m:t>
                    </m:r>
                    <m:r>
                      <a:rPr lang="en-US" altLang="en-US" sz="1125" i="1">
                        <a:latin typeface="Cambria Math"/>
                      </a:rPr>
                      <m:t>(</m:t>
                    </m:r>
                    <m:r>
                      <a:rPr lang="en-US" altLang="en-US" sz="1125" i="1">
                        <a:latin typeface="Cambria Math"/>
                      </a:rPr>
                      <m:t>𝑧</m:t>
                    </m:r>
                    <m:r>
                      <a:rPr lang="en-US" altLang="en-US" sz="1125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en-US" sz="1125" dirty="0"/>
                  <a:t>:</a:t>
                </a:r>
              </a:p>
              <a:p>
                <a:pPr marL="257175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1125">
                          <a:latin typeface="Cambria Math"/>
                        </a:rPr>
                        <m:t>Φ</m:t>
                      </m:r>
                      <m:d>
                        <m:dPr>
                          <m:ctrlPr>
                            <a:rPr lang="en-US" altLang="en-US" sz="1125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125" i="1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altLang="en-US" sz="1125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en-US" sz="1125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1125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en-US" sz="1125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en-US" sz="1125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en-US" sz="1125" i="1">
                                  <a:latin typeface="Cambria Math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nary>
                        <m:naryPr>
                          <m:ctrlPr>
                            <a:rPr lang="en-US" altLang="en-US" sz="1125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en-US" sz="1125" i="1">
                              <a:latin typeface="Cambria Math"/>
                            </a:rPr>
                            <m:t>−∞</m:t>
                          </m:r>
                        </m:sub>
                        <m:sup>
                          <m:r>
                            <a:rPr lang="en-US" altLang="en-US" sz="1125" i="1">
                              <a:latin typeface="Cambria Math"/>
                            </a:rPr>
                            <m:t>𝑧</m:t>
                          </m:r>
                        </m:sup>
                        <m:e>
                          <m:sSup>
                            <m:sSupPr>
                              <m:ctrlPr>
                                <a:rPr lang="en-US" altLang="en-US" sz="1125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1125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en-US" sz="1125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en-US" sz="1125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sz="1125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en-US" sz="1125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altLang="en-US" sz="1125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1125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en-US" sz="1125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</m:e>
                      </m:nary>
                      <m:r>
                        <a:rPr lang="en-US" altLang="en-US" sz="1125" i="1">
                          <a:latin typeface="Cambria Math"/>
                        </a:rPr>
                        <m:t>𝑑𝑥</m:t>
                      </m:r>
                    </m:oMath>
                  </m:oMathPara>
                </a14:m>
                <a:endParaRPr lang="en-US" altLang="en-US" sz="1125" dirty="0"/>
              </a:p>
              <a:p>
                <a:pPr algn="just" eaLnBrk="1" hangingPunct="1"/>
                <a:endParaRPr lang="en-US" altLang="en-US" sz="1350" dirty="0"/>
              </a:p>
              <a:p>
                <a:pPr marL="0" indent="0" algn="just">
                  <a:buNone/>
                </a:pPr>
                <a:r>
                  <a:rPr lang="en-US" altLang="en-US" dirty="0"/>
                  <a:t> </a:t>
                </a:r>
              </a:p>
            </p:txBody>
          </p:sp>
        </mc:Choice>
        <mc:Fallback xmlns="">
          <p:sp>
            <p:nvSpPr>
              <p:cNvPr id="563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487" t="-876" r="-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9A4F6E-B1FF-4C62-95B4-5BB1D25D0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70674" name="Picture 18" descr="http://2012books.lardbucket.org/books/beginning-statistics/section_09/e7a042db29b39bb94416c06789301fa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34" y="4343376"/>
            <a:ext cx="2528888" cy="150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5527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Normal Distribution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altLang="en-US" sz="1350" dirty="0"/>
                  <a:t>Evaluating the distribution </a:t>
                </a:r>
                <a14:m>
                  <m:oMath xmlns:m="http://schemas.openxmlformats.org/officeDocument/2006/math">
                    <m:r>
                      <a:rPr lang="en-US" altLang="en-US" sz="1350">
                        <a:latin typeface="Cambria Math"/>
                      </a:rPr>
                      <m:t>𝑋</m:t>
                    </m:r>
                    <m:r>
                      <a:rPr lang="en-US" altLang="en-US" sz="1350">
                        <a:latin typeface="Cambria Math"/>
                      </a:rPr>
                      <m:t>~</m:t>
                    </m:r>
                    <m:r>
                      <a:rPr lang="en-US" altLang="en-US" sz="135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altLang="en-US" sz="135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350">
                            <a:latin typeface="Cambria Math"/>
                          </a:rPr>
                          <m:t>𝜇</m:t>
                        </m:r>
                        <m:r>
                          <a:rPr lang="en-US" altLang="en-US" sz="1350">
                            <a:latin typeface="Cambria Math"/>
                          </a:rPr>
                          <m:t>, </m:t>
                        </m:r>
                        <m:sSup>
                          <m:sSupPr>
                            <m:ctrlPr>
                              <a:rPr lang="en-US" altLang="en-US" sz="135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350">
                                <a:latin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en-US" sz="135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en-US" sz="1350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sz="1125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altLang="en-US" sz="1125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125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en-US" sz="1125" i="1">
                        <a:latin typeface="Cambria Math"/>
                      </a:rPr>
                      <m:t>=</m:t>
                    </m:r>
                    <m:r>
                      <a:rPr lang="en-US" altLang="en-US" sz="1125" i="1">
                        <a:latin typeface="Cambria Math"/>
                      </a:rPr>
                      <m:t>ℙ</m:t>
                    </m:r>
                    <m:d>
                      <m:dPr>
                        <m:ctrlPr>
                          <a:rPr lang="en-US" altLang="en-US" sz="1125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125" i="1">
                            <a:latin typeface="Cambria Math"/>
                          </a:rPr>
                          <m:t>𝑋</m:t>
                        </m:r>
                        <m:r>
                          <a:rPr lang="en-US" altLang="en-US" sz="1125" i="1">
                            <a:latin typeface="Cambria Math"/>
                          </a:rPr>
                          <m:t>≤</m:t>
                        </m:r>
                        <m:r>
                          <a:rPr lang="en-US" altLang="en-US" sz="1125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en-US" sz="1125" i="1">
                        <a:latin typeface="Cambria Math"/>
                      </a:rPr>
                      <m:t>?</m:t>
                    </m:r>
                  </m:oMath>
                </a14:m>
                <a:endParaRPr lang="en-US" altLang="en-US" sz="1125" dirty="0"/>
              </a:p>
              <a:p>
                <a:pPr lvl="1"/>
                <a:endParaRPr lang="en-US" altLang="en-US" sz="1125" dirty="0"/>
              </a:p>
              <a:p>
                <a:pPr marL="0" indent="0">
                  <a:buNone/>
                </a:pPr>
                <a:r>
                  <a:rPr lang="en-US" altLang="en-US" sz="1350" dirty="0">
                    <a:solidFill>
                      <a:srgbClr val="FF0000"/>
                    </a:solidFill>
                  </a:rPr>
                  <a:t>Two techniques:</a:t>
                </a:r>
              </a:p>
              <a:p>
                <a:pPr marL="289322" indent="-289322">
                  <a:buFont typeface="+mj-lt"/>
                  <a:buAutoNum type="arabicPeriod"/>
                </a:pPr>
                <a:r>
                  <a:rPr lang="en-US" altLang="en-US" sz="1350" dirty="0"/>
                  <a:t>Use numerical methods (no closed form)</a:t>
                </a:r>
              </a:p>
              <a:p>
                <a:pPr marL="289322" indent="-289322">
                  <a:buFont typeface="+mj-lt"/>
                  <a:buAutoNum type="arabicPeriod"/>
                </a:pPr>
                <a:r>
                  <a:rPr lang="en-US" altLang="en-US" sz="1350" dirty="0"/>
                  <a:t>Use the standard normal distribution </a:t>
                </a:r>
              </a:p>
              <a:p>
                <a:pPr marL="514350" lvl="1" indent="-28932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1125">
                        <a:latin typeface="Cambria Math"/>
                      </a:rPr>
                      <m:t>Φ</m:t>
                    </m:r>
                    <m:r>
                      <a:rPr lang="en-US" altLang="en-US" sz="1125" i="1">
                        <a:latin typeface="Cambria Math"/>
                      </a:rPr>
                      <m:t>(</m:t>
                    </m:r>
                    <m:r>
                      <a:rPr lang="en-US" altLang="en-US" sz="1125" i="1">
                        <a:latin typeface="Cambria Math"/>
                      </a:rPr>
                      <m:t>𝑧</m:t>
                    </m:r>
                    <m:r>
                      <a:rPr lang="en-US" altLang="en-US" sz="1125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en-US" sz="1125" dirty="0"/>
                  <a:t> is widely tabulated </a:t>
                </a:r>
              </a:p>
              <a:p>
                <a:pPr marL="514350" lvl="1" indent="-289322"/>
                <a:r>
                  <a:rPr lang="en-US" altLang="en-US" sz="1125" dirty="0"/>
                  <a:t>Use the transformation </a:t>
                </a:r>
                <a14:m>
                  <m:oMath xmlns:m="http://schemas.openxmlformats.org/officeDocument/2006/math">
                    <m:r>
                      <a:rPr lang="en-US" altLang="en-US" sz="1125" i="1">
                        <a:latin typeface="Cambria Math"/>
                      </a:rPr>
                      <m:t>𝑍</m:t>
                    </m:r>
                    <m:r>
                      <a:rPr lang="en-US" altLang="en-US" sz="1125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en-US" sz="1125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125" i="1">
                            <a:latin typeface="Cambria Math"/>
                          </a:rPr>
                          <m:t>𝑋</m:t>
                        </m:r>
                        <m:r>
                          <a:rPr lang="en-US" altLang="en-US" sz="1125" i="1">
                            <a:latin typeface="Cambria Math"/>
                          </a:rPr>
                          <m:t>−</m:t>
                        </m:r>
                        <m:r>
                          <a:rPr lang="en-US" altLang="en-US" sz="1125" i="1">
                            <a:latin typeface="Cambria Math"/>
                          </a:rPr>
                          <m:t>𝜇</m:t>
                        </m:r>
                      </m:num>
                      <m:den>
                        <m:r>
                          <a:rPr lang="en-US" altLang="en-US" sz="1125" i="1">
                            <a:latin typeface="Cambria Math"/>
                          </a:rPr>
                          <m:t>𝜎</m:t>
                        </m:r>
                      </m:den>
                    </m:f>
                  </m:oMath>
                </a14:m>
                <a:endParaRPr lang="en-US" altLang="en-US" sz="1125" dirty="0"/>
              </a:p>
              <a:p>
                <a:pPr marL="514350" lvl="1" indent="-289322"/>
                <a:r>
                  <a:rPr lang="en-US" altLang="en-US" sz="1238" dirty="0"/>
                  <a:t>If </a:t>
                </a:r>
                <a14:m>
                  <m:oMath xmlns:m="http://schemas.openxmlformats.org/officeDocument/2006/math">
                    <m:r>
                      <a:rPr lang="en-US" altLang="en-US" sz="1238" i="1">
                        <a:latin typeface="Cambria Math"/>
                      </a:rPr>
                      <m:t>𝑋</m:t>
                    </m:r>
                    <m:r>
                      <a:rPr lang="en-US" altLang="en-US" sz="1238" i="1">
                        <a:latin typeface="Cambria Math"/>
                      </a:rPr>
                      <m:t>~</m:t>
                    </m:r>
                    <m:r>
                      <a:rPr lang="en-US" altLang="en-US" sz="1238" i="1">
                        <a:latin typeface="Cambria Math"/>
                      </a:rPr>
                      <m:t>𝑁</m:t>
                    </m:r>
                    <m:r>
                      <a:rPr lang="en-US" altLang="en-US" sz="1238" i="1">
                        <a:latin typeface="Cambria Math"/>
                      </a:rPr>
                      <m:t>(</m:t>
                    </m:r>
                    <m:r>
                      <a:rPr lang="en-US" altLang="en-US" sz="1238" i="1">
                        <a:latin typeface="Cambria Math"/>
                      </a:rPr>
                      <m:t>𝜇</m:t>
                    </m:r>
                    <m:r>
                      <a:rPr lang="en-US" altLang="en-US" sz="1238" i="1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altLang="en-US" sz="1238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238" i="1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altLang="en-US" sz="1238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en-US" sz="1238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en-US" sz="1238" dirty="0"/>
                  <a:t> then </a:t>
                </a:r>
                <a14:m>
                  <m:oMath xmlns:m="http://schemas.openxmlformats.org/officeDocument/2006/math">
                    <m:r>
                      <a:rPr lang="en-US" altLang="en-US" sz="1238" i="1">
                        <a:latin typeface="Cambria Math"/>
                      </a:rPr>
                      <m:t>𝑍</m:t>
                    </m:r>
                    <m:r>
                      <a:rPr lang="en-US" altLang="en-US" sz="1238" i="1">
                        <a:latin typeface="Cambria Math"/>
                      </a:rPr>
                      <m:t>~</m:t>
                    </m:r>
                    <m:r>
                      <a:rPr lang="en-US" altLang="en-US" sz="1238" i="1">
                        <a:latin typeface="Cambria Math"/>
                      </a:rPr>
                      <m:t>𝑁</m:t>
                    </m:r>
                    <m:r>
                      <a:rPr lang="en-US" altLang="en-US" sz="1238" i="1">
                        <a:latin typeface="Cambria Math"/>
                      </a:rPr>
                      <m:t>(0, 1)</m:t>
                    </m:r>
                  </m:oMath>
                </a14:m>
                <a:r>
                  <a:rPr lang="en-US" altLang="en-US" sz="1238" dirty="0"/>
                  <a:t>, i.e., standard normal distribution:</a:t>
                </a:r>
              </a:p>
              <a:p>
                <a:pPr marL="225029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125" i="1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altLang="en-US" sz="1125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125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en-US" sz="1125" i="1">
                          <a:latin typeface="Cambria Math"/>
                        </a:rPr>
                        <m:t>=</m:t>
                      </m:r>
                      <m:r>
                        <a:rPr lang="en-US" altLang="en-US" sz="1125" i="1">
                          <a:latin typeface="Cambria Math"/>
                        </a:rPr>
                        <m:t>ℙ</m:t>
                      </m:r>
                      <m:d>
                        <m:dPr>
                          <m:ctrlPr>
                            <a:rPr lang="en-US" altLang="en-US" sz="1125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125" i="1">
                              <a:latin typeface="Cambria Math"/>
                            </a:rPr>
                            <m:t>𝑋</m:t>
                          </m:r>
                          <m:r>
                            <a:rPr lang="en-US" altLang="en-US" sz="1125" i="1">
                              <a:latin typeface="Cambria Math"/>
                            </a:rPr>
                            <m:t>≤</m:t>
                          </m:r>
                          <m:r>
                            <a:rPr lang="en-US" altLang="en-US" sz="1125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en-US" sz="1125" i="1">
                          <a:latin typeface="Cambria Math"/>
                        </a:rPr>
                        <m:t>=</m:t>
                      </m:r>
                      <m:r>
                        <a:rPr lang="en-US" altLang="en-US" sz="1125" i="1">
                          <a:latin typeface="Cambria Math"/>
                        </a:rPr>
                        <m:t>ℙ</m:t>
                      </m:r>
                      <m:d>
                        <m:dPr>
                          <m:ctrlPr>
                            <a:rPr lang="en-US" altLang="en-US" sz="1125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sz="1125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1125" i="1"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US" altLang="en-US" sz="1125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en-US" sz="1125" i="1">
                                  <a:latin typeface="Cambria Math"/>
                                </a:rPr>
                                <m:t>𝜇</m:t>
                              </m:r>
                            </m:num>
                            <m:den>
                              <m:r>
                                <a:rPr lang="en-US" altLang="en-US" sz="1125" i="1">
                                  <a:latin typeface="Cambria Math"/>
                                </a:rPr>
                                <m:t>𝜎</m:t>
                              </m:r>
                            </m:den>
                          </m:f>
                          <m:r>
                            <a:rPr lang="en-US" altLang="en-US" sz="1125" i="1">
                              <a:latin typeface="Cambria Math"/>
                            </a:rPr>
                            <m:t>≤</m:t>
                          </m:r>
                          <m:f>
                            <m:fPr>
                              <m:ctrlPr>
                                <a:rPr lang="en-US" altLang="en-US" sz="1125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1125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en-US" sz="1125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en-US" sz="1125" i="1">
                                  <a:latin typeface="Cambria Math"/>
                                </a:rPr>
                                <m:t>𝜇</m:t>
                              </m:r>
                            </m:num>
                            <m:den>
                              <m:r>
                                <a:rPr lang="en-US" altLang="en-US" sz="1125" i="1">
                                  <a:latin typeface="Cambria Math"/>
                                </a:rPr>
                                <m:t>𝜎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en-US" sz="1125" dirty="0"/>
              </a:p>
              <a:p>
                <a:pPr marL="225029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125" i="1">
                          <a:latin typeface="Cambria Math"/>
                        </a:rPr>
                        <m:t>  =</m:t>
                      </m:r>
                      <m:r>
                        <a:rPr lang="en-US" altLang="en-US" sz="1125" i="1">
                          <a:latin typeface="Cambria Math"/>
                        </a:rPr>
                        <m:t>ℙ</m:t>
                      </m:r>
                      <m:d>
                        <m:dPr>
                          <m:ctrlPr>
                            <a:rPr lang="en-US" altLang="en-US" sz="1125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125" i="1">
                              <a:latin typeface="Cambria Math"/>
                            </a:rPr>
                            <m:t>𝑍</m:t>
                          </m:r>
                          <m:r>
                            <a:rPr lang="en-US" altLang="en-US" sz="1125" i="1">
                              <a:latin typeface="Cambria Math"/>
                            </a:rPr>
                            <m:t>≤</m:t>
                          </m:r>
                          <m:f>
                            <m:fPr>
                              <m:ctrlPr>
                                <a:rPr lang="en-US" altLang="en-US" sz="1125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1125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en-US" sz="1125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en-US" sz="1125" i="1">
                                  <a:latin typeface="Cambria Math"/>
                                </a:rPr>
                                <m:t>𝜇</m:t>
                              </m:r>
                            </m:num>
                            <m:den>
                              <m:r>
                                <a:rPr lang="en-US" altLang="en-US" sz="1125" i="1">
                                  <a:latin typeface="Cambria Math"/>
                                </a:rPr>
                                <m:t>𝜎</m:t>
                              </m:r>
                            </m:den>
                          </m:f>
                        </m:e>
                      </m:d>
                      <m:r>
                        <a:rPr lang="en-US" altLang="en-US" sz="1125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en-US" sz="1125">
                          <a:latin typeface="Cambria Math"/>
                        </a:rPr>
                        <m:t>Φ</m:t>
                      </m:r>
                      <m:d>
                        <m:dPr>
                          <m:ctrlPr>
                            <a:rPr lang="en-US" altLang="en-US" sz="1125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sz="1125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1125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en-US" sz="1125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en-US" sz="1125" i="1">
                                  <a:latin typeface="Cambria Math"/>
                                </a:rPr>
                                <m:t>𝜇</m:t>
                              </m:r>
                            </m:num>
                            <m:den>
                              <m:r>
                                <a:rPr lang="en-US" altLang="en-US" sz="1125" i="1">
                                  <a:latin typeface="Cambria Math"/>
                                </a:rPr>
                                <m:t>𝜎</m:t>
                              </m:r>
                            </m:den>
                          </m:f>
                        </m:e>
                      </m:d>
                    </m:oMath>
                    <m:oMath xmlns:m="http://schemas.openxmlformats.org/officeDocument/2006/math">
                      <m:r>
                        <a:rPr lang="en-US" altLang="en-US" sz="1125">
                          <a:latin typeface="Cambria Math"/>
                        </a:rPr>
                        <m:t>          </m:t>
                      </m:r>
                    </m:oMath>
                  </m:oMathPara>
                </a14:m>
                <a:endParaRPr lang="en-US" altLang="en-US" sz="1125" dirty="0"/>
              </a:p>
              <a:p>
                <a:endParaRPr lang="en-US" sz="135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9" t="-12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23332A-A8A6-45D4-BF12-8B1638873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5034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63" name="Rectangle 11"/>
          <p:cNvSpPr>
            <a:spLocks noChangeArrowheads="1"/>
          </p:cNvSpPr>
          <p:nvPr/>
        </p:nvSpPr>
        <p:spPr bwMode="auto">
          <a:xfrm>
            <a:off x="700088" y="1691151"/>
            <a:ext cx="7772400" cy="387913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lIns="68034" tIns="33420" rIns="68034" bIns="33420"/>
          <a:lstStyle/>
          <a:p>
            <a:pPr marL="257827" indent="-257827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805" dirty="0">
                <a:solidFill>
                  <a:srgbClr val="000000"/>
                </a:solidFill>
                <a:cs typeface="Arial" panose="020B0604020202020204" pitchFamily="34" charset="0"/>
              </a:rPr>
              <a:t>Characteristics (basis for the empirical rule)</a:t>
            </a:r>
          </a:p>
        </p:txBody>
      </p:sp>
      <p:sp>
        <p:nvSpPr>
          <p:cNvPr id="151565" name="Line 13"/>
          <p:cNvSpPr>
            <a:spLocks noChangeShapeType="1"/>
          </p:cNvSpPr>
          <p:nvPr/>
        </p:nvSpPr>
        <p:spPr bwMode="auto">
          <a:xfrm>
            <a:off x="4718050" y="4647389"/>
            <a:ext cx="0" cy="1086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 sz="1353"/>
          </a:p>
        </p:txBody>
      </p:sp>
      <p:sp>
        <p:nvSpPr>
          <p:cNvPr id="151569" name="Freeform 17"/>
          <p:cNvSpPr/>
          <p:nvPr/>
        </p:nvSpPr>
        <p:spPr bwMode="auto">
          <a:xfrm>
            <a:off x="2338389" y="2964445"/>
            <a:ext cx="4732337" cy="1785592"/>
          </a:xfrm>
          <a:custGeom>
            <a:avLst/>
            <a:gdLst/>
            <a:ahLst/>
            <a:cxnLst>
              <a:cxn ang="0">
                <a:pos x="1441" y="15"/>
              </a:cxn>
              <a:cxn ang="0">
                <a:pos x="1351" y="84"/>
              </a:cxn>
              <a:cxn ang="0">
                <a:pos x="1290" y="168"/>
              </a:cxn>
              <a:cxn ang="0">
                <a:pos x="1241" y="252"/>
              </a:cxn>
              <a:cxn ang="0">
                <a:pos x="1197" y="334"/>
              </a:cxn>
              <a:cxn ang="0">
                <a:pos x="1163" y="408"/>
              </a:cxn>
              <a:cxn ang="0">
                <a:pos x="1123" y="505"/>
              </a:cxn>
              <a:cxn ang="0">
                <a:pos x="1087" y="590"/>
              </a:cxn>
              <a:cxn ang="0">
                <a:pos x="1053" y="674"/>
              </a:cxn>
              <a:cxn ang="0">
                <a:pos x="1023" y="755"/>
              </a:cxn>
              <a:cxn ang="0">
                <a:pos x="987" y="846"/>
              </a:cxn>
              <a:cxn ang="0">
                <a:pos x="951" y="928"/>
              </a:cxn>
              <a:cxn ang="0">
                <a:pos x="914" y="1008"/>
              </a:cxn>
              <a:cxn ang="0">
                <a:pos x="858" y="1100"/>
              </a:cxn>
              <a:cxn ang="0">
                <a:pos x="781" y="1190"/>
              </a:cxn>
              <a:cxn ang="0">
                <a:pos x="709" y="1253"/>
              </a:cxn>
              <a:cxn ang="0">
                <a:pos x="606" y="1316"/>
              </a:cxn>
              <a:cxn ang="0">
                <a:pos x="508" y="1357"/>
              </a:cxn>
              <a:cxn ang="0">
                <a:pos x="401" y="1390"/>
              </a:cxn>
              <a:cxn ang="0">
                <a:pos x="312" y="1415"/>
              </a:cxn>
              <a:cxn ang="0">
                <a:pos x="190" y="1441"/>
              </a:cxn>
              <a:cxn ang="0">
                <a:pos x="94" y="1461"/>
              </a:cxn>
              <a:cxn ang="0">
                <a:pos x="2981" y="1496"/>
              </a:cxn>
              <a:cxn ang="0">
                <a:pos x="2849" y="1461"/>
              </a:cxn>
              <a:cxn ang="0">
                <a:pos x="2786" y="1448"/>
              </a:cxn>
              <a:cxn ang="0">
                <a:pos x="2647" y="1410"/>
              </a:cxn>
              <a:cxn ang="0">
                <a:pos x="2521" y="1367"/>
              </a:cxn>
              <a:cxn ang="0">
                <a:pos x="2394" y="1314"/>
              </a:cxn>
              <a:cxn ang="0">
                <a:pos x="2358" y="1293"/>
              </a:cxn>
              <a:cxn ang="0">
                <a:pos x="2279" y="1237"/>
              </a:cxn>
              <a:cxn ang="0">
                <a:pos x="2213" y="1168"/>
              </a:cxn>
              <a:cxn ang="0">
                <a:pos x="2144" y="1078"/>
              </a:cxn>
              <a:cxn ang="0">
                <a:pos x="2102" y="1011"/>
              </a:cxn>
              <a:cxn ang="0">
                <a:pos x="2066" y="931"/>
              </a:cxn>
              <a:cxn ang="0">
                <a:pos x="2037" y="861"/>
              </a:cxn>
              <a:cxn ang="0">
                <a:pos x="2008" y="791"/>
              </a:cxn>
              <a:cxn ang="0">
                <a:pos x="1967" y="697"/>
              </a:cxn>
              <a:cxn ang="0">
                <a:pos x="1928" y="608"/>
              </a:cxn>
              <a:cxn ang="0">
                <a:pos x="1882" y="507"/>
              </a:cxn>
              <a:cxn ang="0">
                <a:pos x="1838" y="411"/>
              </a:cxn>
              <a:cxn ang="0">
                <a:pos x="1794" y="320"/>
              </a:cxn>
              <a:cxn ang="0">
                <a:pos x="1762" y="259"/>
              </a:cxn>
              <a:cxn ang="0">
                <a:pos x="1727" y="191"/>
              </a:cxn>
              <a:cxn ang="0">
                <a:pos x="1696" y="146"/>
              </a:cxn>
              <a:cxn ang="0">
                <a:pos x="1676" y="121"/>
              </a:cxn>
              <a:cxn ang="0">
                <a:pos x="1642" y="80"/>
              </a:cxn>
              <a:cxn ang="0">
                <a:pos x="1598" y="38"/>
              </a:cxn>
              <a:cxn ang="0">
                <a:pos x="1533" y="5"/>
              </a:cxn>
            </a:cxnLst>
            <a:rect l="0" t="0" r="r" b="b"/>
            <a:pathLst>
              <a:path w="2981" h="1496">
                <a:moveTo>
                  <a:pt x="1503" y="0"/>
                </a:moveTo>
                <a:lnTo>
                  <a:pt x="1474" y="7"/>
                </a:lnTo>
                <a:lnTo>
                  <a:pt x="1441" y="15"/>
                </a:lnTo>
                <a:lnTo>
                  <a:pt x="1406" y="34"/>
                </a:lnTo>
                <a:lnTo>
                  <a:pt x="1377" y="58"/>
                </a:lnTo>
                <a:lnTo>
                  <a:pt x="1351" y="84"/>
                </a:lnTo>
                <a:lnTo>
                  <a:pt x="1329" y="109"/>
                </a:lnTo>
                <a:lnTo>
                  <a:pt x="1311" y="135"/>
                </a:lnTo>
                <a:lnTo>
                  <a:pt x="1290" y="168"/>
                </a:lnTo>
                <a:lnTo>
                  <a:pt x="1276" y="190"/>
                </a:lnTo>
                <a:lnTo>
                  <a:pt x="1258" y="223"/>
                </a:lnTo>
                <a:lnTo>
                  <a:pt x="1241" y="252"/>
                </a:lnTo>
                <a:lnTo>
                  <a:pt x="1222" y="285"/>
                </a:lnTo>
                <a:lnTo>
                  <a:pt x="1211" y="307"/>
                </a:lnTo>
                <a:lnTo>
                  <a:pt x="1197" y="334"/>
                </a:lnTo>
                <a:lnTo>
                  <a:pt x="1186" y="360"/>
                </a:lnTo>
                <a:lnTo>
                  <a:pt x="1175" y="383"/>
                </a:lnTo>
                <a:lnTo>
                  <a:pt x="1163" y="408"/>
                </a:lnTo>
                <a:lnTo>
                  <a:pt x="1151" y="439"/>
                </a:lnTo>
                <a:lnTo>
                  <a:pt x="1136" y="476"/>
                </a:lnTo>
                <a:lnTo>
                  <a:pt x="1123" y="505"/>
                </a:lnTo>
                <a:lnTo>
                  <a:pt x="1114" y="526"/>
                </a:lnTo>
                <a:lnTo>
                  <a:pt x="1099" y="558"/>
                </a:lnTo>
                <a:lnTo>
                  <a:pt x="1087" y="590"/>
                </a:lnTo>
                <a:lnTo>
                  <a:pt x="1077" y="612"/>
                </a:lnTo>
                <a:lnTo>
                  <a:pt x="1063" y="646"/>
                </a:lnTo>
                <a:lnTo>
                  <a:pt x="1053" y="674"/>
                </a:lnTo>
                <a:lnTo>
                  <a:pt x="1043" y="701"/>
                </a:lnTo>
                <a:lnTo>
                  <a:pt x="1033" y="728"/>
                </a:lnTo>
                <a:lnTo>
                  <a:pt x="1023" y="755"/>
                </a:lnTo>
                <a:lnTo>
                  <a:pt x="1013" y="781"/>
                </a:lnTo>
                <a:lnTo>
                  <a:pt x="1002" y="809"/>
                </a:lnTo>
                <a:lnTo>
                  <a:pt x="987" y="846"/>
                </a:lnTo>
                <a:lnTo>
                  <a:pt x="972" y="881"/>
                </a:lnTo>
                <a:lnTo>
                  <a:pt x="962" y="904"/>
                </a:lnTo>
                <a:lnTo>
                  <a:pt x="951" y="928"/>
                </a:lnTo>
                <a:lnTo>
                  <a:pt x="941" y="953"/>
                </a:lnTo>
                <a:lnTo>
                  <a:pt x="930" y="977"/>
                </a:lnTo>
                <a:lnTo>
                  <a:pt x="914" y="1008"/>
                </a:lnTo>
                <a:lnTo>
                  <a:pt x="898" y="1040"/>
                </a:lnTo>
                <a:lnTo>
                  <a:pt x="879" y="1070"/>
                </a:lnTo>
                <a:lnTo>
                  <a:pt x="858" y="1100"/>
                </a:lnTo>
                <a:lnTo>
                  <a:pt x="836" y="1130"/>
                </a:lnTo>
                <a:lnTo>
                  <a:pt x="810" y="1158"/>
                </a:lnTo>
                <a:lnTo>
                  <a:pt x="781" y="1190"/>
                </a:lnTo>
                <a:lnTo>
                  <a:pt x="761" y="1209"/>
                </a:lnTo>
                <a:lnTo>
                  <a:pt x="737" y="1230"/>
                </a:lnTo>
                <a:lnTo>
                  <a:pt x="709" y="1253"/>
                </a:lnTo>
                <a:lnTo>
                  <a:pt x="686" y="1269"/>
                </a:lnTo>
                <a:lnTo>
                  <a:pt x="654" y="1289"/>
                </a:lnTo>
                <a:lnTo>
                  <a:pt x="606" y="1316"/>
                </a:lnTo>
                <a:lnTo>
                  <a:pt x="566" y="1334"/>
                </a:lnTo>
                <a:lnTo>
                  <a:pt x="536" y="1345"/>
                </a:lnTo>
                <a:lnTo>
                  <a:pt x="508" y="1357"/>
                </a:lnTo>
                <a:lnTo>
                  <a:pt x="473" y="1370"/>
                </a:lnTo>
                <a:lnTo>
                  <a:pt x="437" y="1381"/>
                </a:lnTo>
                <a:lnTo>
                  <a:pt x="401" y="1390"/>
                </a:lnTo>
                <a:lnTo>
                  <a:pt x="374" y="1398"/>
                </a:lnTo>
                <a:lnTo>
                  <a:pt x="341" y="1407"/>
                </a:lnTo>
                <a:lnTo>
                  <a:pt x="312" y="1415"/>
                </a:lnTo>
                <a:lnTo>
                  <a:pt x="274" y="1423"/>
                </a:lnTo>
                <a:lnTo>
                  <a:pt x="230" y="1433"/>
                </a:lnTo>
                <a:lnTo>
                  <a:pt x="190" y="1441"/>
                </a:lnTo>
                <a:lnTo>
                  <a:pt x="160" y="1448"/>
                </a:lnTo>
                <a:lnTo>
                  <a:pt x="131" y="1454"/>
                </a:lnTo>
                <a:lnTo>
                  <a:pt x="94" y="1461"/>
                </a:lnTo>
                <a:lnTo>
                  <a:pt x="51" y="1473"/>
                </a:lnTo>
                <a:lnTo>
                  <a:pt x="0" y="1494"/>
                </a:lnTo>
                <a:lnTo>
                  <a:pt x="2981" y="1496"/>
                </a:lnTo>
                <a:lnTo>
                  <a:pt x="2933" y="1478"/>
                </a:lnTo>
                <a:lnTo>
                  <a:pt x="2883" y="1467"/>
                </a:lnTo>
                <a:lnTo>
                  <a:pt x="2849" y="1461"/>
                </a:lnTo>
                <a:lnTo>
                  <a:pt x="2809" y="1453"/>
                </a:lnTo>
                <a:lnTo>
                  <a:pt x="2761" y="1441"/>
                </a:lnTo>
                <a:lnTo>
                  <a:pt x="2786" y="1448"/>
                </a:lnTo>
                <a:lnTo>
                  <a:pt x="2731" y="1433"/>
                </a:lnTo>
                <a:lnTo>
                  <a:pt x="2700" y="1425"/>
                </a:lnTo>
                <a:lnTo>
                  <a:pt x="2647" y="1410"/>
                </a:lnTo>
                <a:lnTo>
                  <a:pt x="2599" y="1394"/>
                </a:lnTo>
                <a:lnTo>
                  <a:pt x="2559" y="1380"/>
                </a:lnTo>
                <a:lnTo>
                  <a:pt x="2521" y="1367"/>
                </a:lnTo>
                <a:lnTo>
                  <a:pt x="2478" y="1352"/>
                </a:lnTo>
                <a:lnTo>
                  <a:pt x="2442" y="1337"/>
                </a:lnTo>
                <a:lnTo>
                  <a:pt x="2394" y="1314"/>
                </a:lnTo>
                <a:lnTo>
                  <a:pt x="2374" y="1302"/>
                </a:lnTo>
                <a:lnTo>
                  <a:pt x="2373" y="1302"/>
                </a:lnTo>
                <a:lnTo>
                  <a:pt x="2358" y="1293"/>
                </a:lnTo>
                <a:lnTo>
                  <a:pt x="2331" y="1278"/>
                </a:lnTo>
                <a:lnTo>
                  <a:pt x="2305" y="1259"/>
                </a:lnTo>
                <a:lnTo>
                  <a:pt x="2279" y="1237"/>
                </a:lnTo>
                <a:lnTo>
                  <a:pt x="2260" y="1219"/>
                </a:lnTo>
                <a:lnTo>
                  <a:pt x="2238" y="1198"/>
                </a:lnTo>
                <a:lnTo>
                  <a:pt x="2213" y="1168"/>
                </a:lnTo>
                <a:lnTo>
                  <a:pt x="2188" y="1137"/>
                </a:lnTo>
                <a:lnTo>
                  <a:pt x="2167" y="1108"/>
                </a:lnTo>
                <a:lnTo>
                  <a:pt x="2144" y="1078"/>
                </a:lnTo>
                <a:lnTo>
                  <a:pt x="2129" y="1053"/>
                </a:lnTo>
                <a:lnTo>
                  <a:pt x="2115" y="1033"/>
                </a:lnTo>
                <a:lnTo>
                  <a:pt x="2102" y="1011"/>
                </a:lnTo>
                <a:lnTo>
                  <a:pt x="2089" y="986"/>
                </a:lnTo>
                <a:lnTo>
                  <a:pt x="2077" y="959"/>
                </a:lnTo>
                <a:lnTo>
                  <a:pt x="2066" y="931"/>
                </a:lnTo>
                <a:lnTo>
                  <a:pt x="2055" y="902"/>
                </a:lnTo>
                <a:lnTo>
                  <a:pt x="2046" y="883"/>
                </a:lnTo>
                <a:lnTo>
                  <a:pt x="2037" y="861"/>
                </a:lnTo>
                <a:lnTo>
                  <a:pt x="2028" y="839"/>
                </a:lnTo>
                <a:lnTo>
                  <a:pt x="2018" y="818"/>
                </a:lnTo>
                <a:lnTo>
                  <a:pt x="2008" y="791"/>
                </a:lnTo>
                <a:lnTo>
                  <a:pt x="1996" y="763"/>
                </a:lnTo>
                <a:lnTo>
                  <a:pt x="1981" y="725"/>
                </a:lnTo>
                <a:lnTo>
                  <a:pt x="1967" y="697"/>
                </a:lnTo>
                <a:lnTo>
                  <a:pt x="1952" y="667"/>
                </a:lnTo>
                <a:lnTo>
                  <a:pt x="1938" y="634"/>
                </a:lnTo>
                <a:lnTo>
                  <a:pt x="1928" y="608"/>
                </a:lnTo>
                <a:lnTo>
                  <a:pt x="1914" y="577"/>
                </a:lnTo>
                <a:lnTo>
                  <a:pt x="1903" y="549"/>
                </a:lnTo>
                <a:lnTo>
                  <a:pt x="1882" y="507"/>
                </a:lnTo>
                <a:lnTo>
                  <a:pt x="1866" y="468"/>
                </a:lnTo>
                <a:lnTo>
                  <a:pt x="1850" y="434"/>
                </a:lnTo>
                <a:lnTo>
                  <a:pt x="1838" y="411"/>
                </a:lnTo>
                <a:lnTo>
                  <a:pt x="1824" y="381"/>
                </a:lnTo>
                <a:lnTo>
                  <a:pt x="1807" y="346"/>
                </a:lnTo>
                <a:lnTo>
                  <a:pt x="1794" y="320"/>
                </a:lnTo>
                <a:lnTo>
                  <a:pt x="1783" y="301"/>
                </a:lnTo>
                <a:lnTo>
                  <a:pt x="1776" y="285"/>
                </a:lnTo>
                <a:lnTo>
                  <a:pt x="1762" y="259"/>
                </a:lnTo>
                <a:lnTo>
                  <a:pt x="1749" y="234"/>
                </a:lnTo>
                <a:lnTo>
                  <a:pt x="1738" y="213"/>
                </a:lnTo>
                <a:lnTo>
                  <a:pt x="1727" y="191"/>
                </a:lnTo>
                <a:lnTo>
                  <a:pt x="1714" y="172"/>
                </a:lnTo>
                <a:lnTo>
                  <a:pt x="1703" y="160"/>
                </a:lnTo>
                <a:lnTo>
                  <a:pt x="1696" y="146"/>
                </a:lnTo>
                <a:lnTo>
                  <a:pt x="1689" y="136"/>
                </a:lnTo>
                <a:lnTo>
                  <a:pt x="1681" y="126"/>
                </a:lnTo>
                <a:lnTo>
                  <a:pt x="1676" y="121"/>
                </a:lnTo>
                <a:lnTo>
                  <a:pt x="1667" y="110"/>
                </a:lnTo>
                <a:lnTo>
                  <a:pt x="1655" y="95"/>
                </a:lnTo>
                <a:lnTo>
                  <a:pt x="1642" y="80"/>
                </a:lnTo>
                <a:lnTo>
                  <a:pt x="1628" y="63"/>
                </a:lnTo>
                <a:lnTo>
                  <a:pt x="1613" y="50"/>
                </a:lnTo>
                <a:lnTo>
                  <a:pt x="1598" y="38"/>
                </a:lnTo>
                <a:lnTo>
                  <a:pt x="1582" y="25"/>
                </a:lnTo>
                <a:lnTo>
                  <a:pt x="1557" y="14"/>
                </a:lnTo>
                <a:lnTo>
                  <a:pt x="1533" y="5"/>
                </a:lnTo>
                <a:lnTo>
                  <a:pt x="1503" y="0"/>
                </a:lnTo>
              </a:path>
            </a:pathLst>
          </a:custGeom>
          <a:noFill/>
          <a:ln w="1905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sz="1353"/>
          </a:p>
        </p:txBody>
      </p:sp>
      <p:sp>
        <p:nvSpPr>
          <p:cNvPr id="151570" name="Line 18"/>
          <p:cNvSpPr>
            <a:spLocks noChangeShapeType="1"/>
          </p:cNvSpPr>
          <p:nvPr/>
        </p:nvSpPr>
        <p:spPr bwMode="auto">
          <a:xfrm>
            <a:off x="1935164" y="4748843"/>
            <a:ext cx="5534025" cy="119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en-US" sz="1353">
              <a:solidFill>
                <a:srgbClr val="000000"/>
              </a:solidFill>
            </a:endParaRPr>
          </a:p>
        </p:txBody>
      </p:sp>
      <p:sp>
        <p:nvSpPr>
          <p:cNvPr id="151571" name="Text Box 19"/>
          <p:cNvSpPr txBox="1">
            <a:spLocks noChangeArrowheads="1"/>
          </p:cNvSpPr>
          <p:nvPr/>
        </p:nvSpPr>
        <p:spPr bwMode="auto">
          <a:xfrm>
            <a:off x="7511777" y="4571001"/>
            <a:ext cx="300082" cy="370101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sz="1805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51577" name="Line 25"/>
          <p:cNvSpPr>
            <a:spLocks noChangeShapeType="1"/>
          </p:cNvSpPr>
          <p:nvPr/>
        </p:nvSpPr>
        <p:spPr bwMode="auto">
          <a:xfrm>
            <a:off x="3994151" y="2699470"/>
            <a:ext cx="3175" cy="2142472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 sz="1353"/>
          </a:p>
        </p:txBody>
      </p:sp>
      <p:sp>
        <p:nvSpPr>
          <p:cNvPr id="151579" name="Line 27"/>
          <p:cNvSpPr>
            <a:spLocks noChangeShapeType="1"/>
          </p:cNvSpPr>
          <p:nvPr/>
        </p:nvSpPr>
        <p:spPr bwMode="auto">
          <a:xfrm flipH="1">
            <a:off x="5441950" y="2699470"/>
            <a:ext cx="0" cy="2128149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 sz="1353"/>
          </a:p>
        </p:txBody>
      </p:sp>
      <p:sp>
        <p:nvSpPr>
          <p:cNvPr id="151584" name="Line 32"/>
          <p:cNvSpPr>
            <a:spLocks noChangeShapeType="1"/>
          </p:cNvSpPr>
          <p:nvPr/>
        </p:nvSpPr>
        <p:spPr bwMode="auto">
          <a:xfrm flipH="1">
            <a:off x="6169025" y="2398689"/>
            <a:ext cx="6350" cy="2653323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 sz="1353"/>
          </a:p>
        </p:txBody>
      </p:sp>
      <p:sp>
        <p:nvSpPr>
          <p:cNvPr id="151585" name="Line 33"/>
          <p:cNvSpPr>
            <a:spLocks noChangeShapeType="1"/>
          </p:cNvSpPr>
          <p:nvPr/>
        </p:nvSpPr>
        <p:spPr bwMode="auto">
          <a:xfrm flipH="1">
            <a:off x="6927850" y="2186295"/>
            <a:ext cx="0" cy="2677132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 sz="1353"/>
          </a:p>
        </p:txBody>
      </p:sp>
      <p:sp>
        <p:nvSpPr>
          <p:cNvPr id="151586" name="Text Box 34"/>
          <p:cNvSpPr txBox="1">
            <a:spLocks noChangeArrowheads="1"/>
          </p:cNvSpPr>
          <p:nvPr/>
        </p:nvSpPr>
        <p:spPr bwMode="auto">
          <a:xfrm>
            <a:off x="2102140" y="4809528"/>
            <a:ext cx="657552" cy="300531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sz="1353" i="1" dirty="0">
                <a:solidFill>
                  <a:srgbClr val="000000"/>
                </a:solidFill>
                <a:latin typeface="Symbol" panose="05050102010706020507" pitchFamily="18" charset="2"/>
              </a:rPr>
              <a:t>m</a:t>
            </a:r>
            <a:r>
              <a:rPr lang="en-US" sz="1353" dirty="0">
                <a:solidFill>
                  <a:srgbClr val="000000"/>
                </a:solidFill>
                <a:latin typeface="Book Antiqua" panose="02040602050305030304" pitchFamily="18" charset="0"/>
              </a:rPr>
              <a:t> – </a:t>
            </a:r>
            <a:r>
              <a:rPr lang="en-US" sz="135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353" i="1" dirty="0">
                <a:solidFill>
                  <a:srgbClr val="000000"/>
                </a:solidFill>
                <a:latin typeface="Symbol" panose="05050102010706020507" pitchFamily="18" charset="2"/>
              </a:rPr>
              <a:t>s</a:t>
            </a:r>
          </a:p>
        </p:txBody>
      </p:sp>
      <p:sp>
        <p:nvSpPr>
          <p:cNvPr id="151587" name="Text Box 35"/>
          <p:cNvSpPr txBox="1">
            <a:spLocks noChangeArrowheads="1"/>
          </p:cNvSpPr>
          <p:nvPr/>
        </p:nvSpPr>
        <p:spPr bwMode="auto">
          <a:xfrm>
            <a:off x="3607090" y="4809528"/>
            <a:ext cx="657552" cy="300531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sz="1353" i="1" dirty="0">
                <a:solidFill>
                  <a:srgbClr val="000000"/>
                </a:solidFill>
                <a:latin typeface="Symbol" panose="05050102010706020507" pitchFamily="18" charset="2"/>
              </a:rPr>
              <a:t>m</a:t>
            </a:r>
            <a:r>
              <a:rPr lang="en-US" sz="1353" dirty="0">
                <a:solidFill>
                  <a:srgbClr val="000000"/>
                </a:solidFill>
                <a:latin typeface="Book Antiqua" panose="02040602050305030304" pitchFamily="18" charset="0"/>
              </a:rPr>
              <a:t> – </a:t>
            </a:r>
            <a:r>
              <a:rPr lang="en-US" sz="135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353" i="1" dirty="0">
                <a:solidFill>
                  <a:srgbClr val="000000"/>
                </a:solidFill>
                <a:latin typeface="Symbol" panose="05050102010706020507" pitchFamily="18" charset="2"/>
              </a:rPr>
              <a:t>s</a:t>
            </a:r>
          </a:p>
        </p:txBody>
      </p:sp>
      <p:sp>
        <p:nvSpPr>
          <p:cNvPr id="151588" name="Text Box 36"/>
          <p:cNvSpPr txBox="1">
            <a:spLocks noChangeArrowheads="1"/>
          </p:cNvSpPr>
          <p:nvPr/>
        </p:nvSpPr>
        <p:spPr bwMode="auto">
          <a:xfrm>
            <a:off x="2826040" y="5038695"/>
            <a:ext cx="657552" cy="300531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sz="1353" i="1" dirty="0">
                <a:solidFill>
                  <a:srgbClr val="000000"/>
                </a:solidFill>
                <a:latin typeface="Symbol" panose="05050102010706020507" pitchFamily="18" charset="2"/>
              </a:rPr>
              <a:t>m</a:t>
            </a:r>
            <a:r>
              <a:rPr lang="en-US" sz="1353" dirty="0">
                <a:solidFill>
                  <a:srgbClr val="000000"/>
                </a:solidFill>
                <a:latin typeface="Book Antiqua" panose="02040602050305030304" pitchFamily="18" charset="0"/>
              </a:rPr>
              <a:t> – </a:t>
            </a:r>
            <a:r>
              <a:rPr lang="en-US" sz="135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353" i="1" dirty="0">
                <a:solidFill>
                  <a:srgbClr val="000000"/>
                </a:solidFill>
                <a:latin typeface="Symbol" panose="05050102010706020507" pitchFamily="18" charset="2"/>
              </a:rPr>
              <a:t>s</a:t>
            </a:r>
          </a:p>
        </p:txBody>
      </p:sp>
      <p:sp>
        <p:nvSpPr>
          <p:cNvPr id="151590" name="Text Box 38"/>
          <p:cNvSpPr txBox="1">
            <a:spLocks noChangeArrowheads="1"/>
          </p:cNvSpPr>
          <p:nvPr/>
        </p:nvSpPr>
        <p:spPr bwMode="auto">
          <a:xfrm>
            <a:off x="5025183" y="4809528"/>
            <a:ext cx="676788" cy="300531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sz="1353" i="1" dirty="0">
                <a:solidFill>
                  <a:srgbClr val="000000"/>
                </a:solidFill>
                <a:latin typeface="Symbol" panose="05050102010706020507" pitchFamily="18" charset="2"/>
              </a:rPr>
              <a:t>m</a:t>
            </a:r>
            <a:r>
              <a:rPr lang="en-US" sz="1353" dirty="0">
                <a:solidFill>
                  <a:srgbClr val="000000"/>
                </a:solidFill>
                <a:latin typeface="Book Antiqua" panose="02040602050305030304" pitchFamily="18" charset="0"/>
              </a:rPr>
              <a:t> + </a:t>
            </a:r>
            <a:r>
              <a:rPr lang="en-US" sz="135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353" i="1" dirty="0">
                <a:solidFill>
                  <a:srgbClr val="000000"/>
                </a:solidFill>
                <a:latin typeface="Symbol" panose="05050102010706020507" pitchFamily="18" charset="2"/>
              </a:rPr>
              <a:t>s</a:t>
            </a:r>
          </a:p>
        </p:txBody>
      </p:sp>
      <p:sp>
        <p:nvSpPr>
          <p:cNvPr id="151591" name="Text Box 39"/>
          <p:cNvSpPr txBox="1">
            <a:spLocks noChangeArrowheads="1"/>
          </p:cNvSpPr>
          <p:nvPr/>
        </p:nvSpPr>
        <p:spPr bwMode="auto">
          <a:xfrm>
            <a:off x="5749083" y="5038695"/>
            <a:ext cx="676788" cy="300531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sz="1353" i="1" dirty="0">
                <a:solidFill>
                  <a:srgbClr val="000000"/>
                </a:solidFill>
                <a:latin typeface="Symbol" panose="05050102010706020507" pitchFamily="18" charset="2"/>
              </a:rPr>
              <a:t>m</a:t>
            </a:r>
            <a:r>
              <a:rPr lang="en-US" sz="1353" dirty="0">
                <a:solidFill>
                  <a:srgbClr val="000000"/>
                </a:solidFill>
                <a:latin typeface="Book Antiqua" panose="02040602050305030304" pitchFamily="18" charset="0"/>
              </a:rPr>
              <a:t> + </a:t>
            </a:r>
            <a:r>
              <a:rPr lang="en-US" sz="135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353" i="1" dirty="0">
                <a:solidFill>
                  <a:srgbClr val="000000"/>
                </a:solidFill>
                <a:latin typeface="Symbol" panose="05050102010706020507" pitchFamily="18" charset="2"/>
              </a:rPr>
              <a:t>s</a:t>
            </a:r>
          </a:p>
        </p:txBody>
      </p:sp>
      <p:sp>
        <p:nvSpPr>
          <p:cNvPr id="151592" name="Text Box 40"/>
          <p:cNvSpPr txBox="1">
            <a:spLocks noChangeArrowheads="1"/>
          </p:cNvSpPr>
          <p:nvPr/>
        </p:nvSpPr>
        <p:spPr bwMode="auto">
          <a:xfrm>
            <a:off x="6511083" y="4795205"/>
            <a:ext cx="676788" cy="300531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sz="1353" i="1" dirty="0">
                <a:solidFill>
                  <a:srgbClr val="000000"/>
                </a:solidFill>
                <a:latin typeface="Symbol" panose="05050102010706020507" pitchFamily="18" charset="2"/>
              </a:rPr>
              <a:t>m</a:t>
            </a:r>
            <a:r>
              <a:rPr lang="en-US" sz="1353" dirty="0">
                <a:solidFill>
                  <a:srgbClr val="000000"/>
                </a:solidFill>
                <a:latin typeface="Book Antiqua" panose="02040602050305030304" pitchFamily="18" charset="0"/>
              </a:rPr>
              <a:t> + </a:t>
            </a:r>
            <a:r>
              <a:rPr lang="en-US" sz="135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353" i="1" dirty="0">
                <a:solidFill>
                  <a:srgbClr val="000000"/>
                </a:solidFill>
                <a:latin typeface="Symbol" panose="05050102010706020507" pitchFamily="18" charset="2"/>
              </a:rPr>
              <a:t>s</a:t>
            </a:r>
          </a:p>
        </p:txBody>
      </p:sp>
      <p:sp>
        <p:nvSpPr>
          <p:cNvPr id="151593" name="Text Box 41"/>
          <p:cNvSpPr txBox="1">
            <a:spLocks noChangeArrowheads="1"/>
          </p:cNvSpPr>
          <p:nvPr/>
        </p:nvSpPr>
        <p:spPr bwMode="auto">
          <a:xfrm>
            <a:off x="4579033" y="4703488"/>
            <a:ext cx="284052" cy="300531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sz="1353" i="1">
                <a:solidFill>
                  <a:srgbClr val="000000"/>
                </a:solidFill>
                <a:latin typeface="Symbol" panose="05050102010706020507" pitchFamily="18" charset="2"/>
              </a:rPr>
              <a:t>m</a:t>
            </a:r>
          </a:p>
        </p:txBody>
      </p:sp>
      <p:sp>
        <p:nvSpPr>
          <p:cNvPr id="151595" name="Line 43"/>
          <p:cNvSpPr>
            <a:spLocks noChangeShapeType="1"/>
          </p:cNvSpPr>
          <p:nvPr/>
        </p:nvSpPr>
        <p:spPr bwMode="auto">
          <a:xfrm>
            <a:off x="2461420" y="2186296"/>
            <a:ext cx="8731" cy="2679519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 sz="1353"/>
          </a:p>
        </p:txBody>
      </p:sp>
      <p:sp>
        <p:nvSpPr>
          <p:cNvPr id="151596" name="Line 44"/>
          <p:cNvSpPr>
            <a:spLocks noChangeShapeType="1"/>
          </p:cNvSpPr>
          <p:nvPr/>
        </p:nvSpPr>
        <p:spPr bwMode="auto">
          <a:xfrm flipH="1">
            <a:off x="3232150" y="2401077"/>
            <a:ext cx="0" cy="2674808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 sz="1353"/>
          </a:p>
        </p:txBody>
      </p:sp>
      <p:grpSp>
        <p:nvGrpSpPr>
          <p:cNvPr id="151604" name="Group 52"/>
          <p:cNvGrpSpPr/>
          <p:nvPr/>
        </p:nvGrpSpPr>
        <p:grpSpPr bwMode="auto">
          <a:xfrm>
            <a:off x="3997325" y="2644629"/>
            <a:ext cx="1428750" cy="323460"/>
            <a:chOff x="2514" y="1560"/>
            <a:chExt cx="912" cy="271"/>
          </a:xfrm>
        </p:grpSpPr>
        <p:sp>
          <p:nvSpPr>
            <p:cNvPr id="151581" name="Text Box 29"/>
            <p:cNvSpPr txBox="1">
              <a:spLocks noChangeArrowheads="1"/>
            </p:cNvSpPr>
            <p:nvPr/>
          </p:nvSpPr>
          <p:spPr bwMode="auto">
            <a:xfrm>
              <a:off x="2729" y="1560"/>
              <a:ext cx="535" cy="271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504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68.26%</a:t>
              </a:r>
            </a:p>
          </p:txBody>
        </p:sp>
        <p:sp>
          <p:nvSpPr>
            <p:cNvPr id="151598" name="Line 46"/>
            <p:cNvSpPr>
              <a:spLocks noChangeShapeType="1"/>
            </p:cNvSpPr>
            <p:nvPr/>
          </p:nvSpPr>
          <p:spPr bwMode="auto">
            <a:xfrm>
              <a:off x="3270" y="1686"/>
              <a:ext cx="1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tailEnd type="triangle" w="med" len="med"/>
            </a:ln>
            <a:effectLst>
              <a:outerShdw dist="17961" dir="2700000" algn="ctr" rotWithShape="0">
                <a:srgbClr val="292929"/>
              </a:outerShdw>
            </a:effectLst>
          </p:spPr>
          <p:txBody>
            <a:bodyPr/>
            <a:lstStyle/>
            <a:p>
              <a:endParaRPr lang="en-US" sz="1504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599" name="Line 47"/>
            <p:cNvSpPr>
              <a:spLocks noChangeShapeType="1"/>
            </p:cNvSpPr>
            <p:nvPr/>
          </p:nvSpPr>
          <p:spPr bwMode="auto">
            <a:xfrm flipH="1">
              <a:off x="2514" y="1686"/>
              <a:ext cx="1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tailEnd type="triangle" w="med" len="med"/>
            </a:ln>
            <a:effectLst>
              <a:outerShdw dist="17961" dir="2700000" algn="ctr" rotWithShape="0">
                <a:srgbClr val="292929"/>
              </a:outerShdw>
            </a:effectLst>
          </p:spPr>
          <p:txBody>
            <a:bodyPr/>
            <a:lstStyle/>
            <a:p>
              <a:endParaRPr lang="en-US" sz="1504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1605" name="Group 53"/>
          <p:cNvGrpSpPr/>
          <p:nvPr/>
        </p:nvGrpSpPr>
        <p:grpSpPr bwMode="auto">
          <a:xfrm>
            <a:off x="3248025" y="2365332"/>
            <a:ext cx="2895600" cy="323460"/>
            <a:chOff x="2046" y="1326"/>
            <a:chExt cx="1824" cy="271"/>
          </a:xfrm>
        </p:grpSpPr>
        <p:sp>
          <p:nvSpPr>
            <p:cNvPr id="151582" name="Text Box 30"/>
            <p:cNvSpPr txBox="1">
              <a:spLocks noChangeArrowheads="1"/>
            </p:cNvSpPr>
            <p:nvPr/>
          </p:nvSpPr>
          <p:spPr bwMode="auto">
            <a:xfrm>
              <a:off x="2733" y="1326"/>
              <a:ext cx="528" cy="271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504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95.44%</a:t>
              </a:r>
            </a:p>
          </p:txBody>
        </p:sp>
        <p:sp>
          <p:nvSpPr>
            <p:cNvPr id="151600" name="Line 48"/>
            <p:cNvSpPr>
              <a:spLocks noChangeShapeType="1"/>
            </p:cNvSpPr>
            <p:nvPr/>
          </p:nvSpPr>
          <p:spPr bwMode="auto">
            <a:xfrm flipH="1">
              <a:off x="2046" y="1434"/>
              <a:ext cx="6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tailEnd type="triangle" w="med" len="med"/>
            </a:ln>
            <a:effectLst>
              <a:outerShdw dist="17961" dir="2700000" algn="ctr" rotWithShape="0">
                <a:srgbClr val="292929"/>
              </a:outerShdw>
            </a:effectLst>
          </p:spPr>
          <p:txBody>
            <a:bodyPr/>
            <a:lstStyle/>
            <a:p>
              <a:endParaRPr lang="en-US" sz="1504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601" name="Line 49"/>
            <p:cNvSpPr>
              <a:spLocks noChangeShapeType="1"/>
            </p:cNvSpPr>
            <p:nvPr/>
          </p:nvSpPr>
          <p:spPr bwMode="auto">
            <a:xfrm>
              <a:off x="3264" y="1434"/>
              <a:ext cx="60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tailEnd type="triangle" w="med" len="med"/>
            </a:ln>
            <a:effectLst>
              <a:outerShdw dist="17961" dir="2700000" algn="ctr" rotWithShape="0">
                <a:srgbClr val="292929"/>
              </a:outerShdw>
            </a:effectLst>
          </p:spPr>
          <p:txBody>
            <a:bodyPr/>
            <a:lstStyle/>
            <a:p>
              <a:endParaRPr lang="en-US" sz="1504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1606" name="Group 54"/>
          <p:cNvGrpSpPr/>
          <p:nvPr/>
        </p:nvGrpSpPr>
        <p:grpSpPr bwMode="auto">
          <a:xfrm>
            <a:off x="2514601" y="2063044"/>
            <a:ext cx="4381500" cy="323460"/>
            <a:chOff x="1584" y="1050"/>
            <a:chExt cx="2760" cy="271"/>
          </a:xfrm>
          <a:effectLst/>
        </p:grpSpPr>
        <p:sp>
          <p:nvSpPr>
            <p:cNvPr id="151583" name="Text Box 31"/>
            <p:cNvSpPr txBox="1">
              <a:spLocks noChangeArrowheads="1"/>
            </p:cNvSpPr>
            <p:nvPr/>
          </p:nvSpPr>
          <p:spPr bwMode="auto">
            <a:xfrm>
              <a:off x="2733" y="1050"/>
              <a:ext cx="528" cy="271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504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99.72%</a:t>
              </a:r>
            </a:p>
          </p:txBody>
        </p:sp>
        <p:sp>
          <p:nvSpPr>
            <p:cNvPr id="151602" name="Line 50"/>
            <p:cNvSpPr>
              <a:spLocks noChangeShapeType="1"/>
            </p:cNvSpPr>
            <p:nvPr/>
          </p:nvSpPr>
          <p:spPr bwMode="auto">
            <a:xfrm>
              <a:off x="3270" y="1176"/>
              <a:ext cx="107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tailEnd type="triangle" w="med" len="med"/>
            </a:ln>
            <a:effectLst>
              <a:outerShdw dist="17961" dir="2700000" algn="ctr" rotWithShape="0">
                <a:srgbClr val="292929"/>
              </a:outerShdw>
            </a:effectLst>
          </p:spPr>
          <p:txBody>
            <a:bodyPr/>
            <a:lstStyle/>
            <a:p>
              <a:endParaRPr lang="en-US" sz="1504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603" name="Line 51"/>
            <p:cNvSpPr>
              <a:spLocks noChangeShapeType="1"/>
            </p:cNvSpPr>
            <p:nvPr/>
          </p:nvSpPr>
          <p:spPr bwMode="auto">
            <a:xfrm flipH="1">
              <a:off x="1584" y="1176"/>
              <a:ext cx="107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tailEnd type="triangle" w="med" len="med"/>
            </a:ln>
            <a:effectLst>
              <a:outerShdw dist="17961" dir="2700000" algn="ctr" rotWithShape="0">
                <a:srgbClr val="292929"/>
              </a:outerShdw>
            </a:effectLst>
          </p:spPr>
          <p:txBody>
            <a:bodyPr/>
            <a:lstStyle/>
            <a:p>
              <a:endParaRPr lang="en-US" sz="1504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55</a:t>
            </a:fld>
            <a:endParaRPr lang="en-US"/>
          </a:p>
        </p:txBody>
      </p:sp>
      <p:sp>
        <p:nvSpPr>
          <p:cNvPr id="35" name="Rectangle 5"/>
          <p:cNvSpPr txBox="1">
            <a:spLocks noChangeArrowheads="1"/>
          </p:cNvSpPr>
          <p:nvPr/>
        </p:nvSpPr>
        <p:spPr>
          <a:xfrm>
            <a:off x="815976" y="1034452"/>
            <a:ext cx="7772400" cy="436050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406" dirty="0"/>
              <a:t>Normal Probability Distribution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45" y="5680088"/>
            <a:ext cx="7432648" cy="308421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Normal Distribution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eaLnBrk="1" hangingPunct="1"/>
                <a:r>
                  <a:rPr lang="en-US" altLang="en-US" sz="1350" dirty="0"/>
                  <a:t>Example: The time required to load an oceangoing vessel, </a:t>
                </a:r>
                <a14:m>
                  <m:oMath xmlns:m="http://schemas.openxmlformats.org/officeDocument/2006/math">
                    <m:r>
                      <a:rPr lang="en-US" altLang="en-US" sz="1350" i="1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en-US" sz="1350" dirty="0"/>
                  <a:t>, is distributed as </a:t>
                </a:r>
                <a14:m>
                  <m:oMath xmlns:m="http://schemas.openxmlformats.org/officeDocument/2006/math">
                    <m:r>
                      <a:rPr lang="en-US" altLang="en-US" sz="1350" i="1">
                        <a:latin typeface="Cambria Math"/>
                      </a:rPr>
                      <m:t>𝑁</m:t>
                    </m:r>
                    <m:r>
                      <a:rPr lang="en-US" altLang="en-US" sz="1350" i="1">
                        <a:latin typeface="Cambria Math"/>
                      </a:rPr>
                      <m:t>(12, 4)</m:t>
                    </m:r>
                  </m:oMath>
                </a14:m>
                <a:endParaRPr lang="en-US" altLang="en-US" sz="1350" i="1" dirty="0"/>
              </a:p>
              <a:p>
                <a:pPr lvl="1" eaLnBrk="1" hangingPunct="1"/>
                <a:r>
                  <a:rPr lang="en-US" altLang="en-US" sz="1125" dirty="0"/>
                  <a:t>The probability that the vessel is loaded in less than 10 hours:</a:t>
                </a:r>
              </a:p>
              <a:p>
                <a:pPr marL="257175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125" i="1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altLang="en-US" sz="1125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125" i="1">
                              <a:latin typeface="Cambria Math"/>
                            </a:rPr>
                            <m:t>10</m:t>
                          </m:r>
                        </m:e>
                      </m:d>
                      <m:r>
                        <a:rPr lang="en-US" altLang="en-US" sz="1125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en-US" sz="1125">
                          <a:latin typeface="Cambria Math"/>
                        </a:rPr>
                        <m:t>Φ</m:t>
                      </m:r>
                      <m:d>
                        <m:dPr>
                          <m:ctrlPr>
                            <a:rPr lang="en-US" altLang="en-US" sz="1125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sz="1125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1125" i="1">
                                  <a:latin typeface="Cambria Math"/>
                                </a:rPr>
                                <m:t>10−12</m:t>
                              </m:r>
                            </m:num>
                            <m:den>
                              <m:r>
                                <a:rPr lang="en-US" altLang="en-US" sz="1125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altLang="en-US" sz="1125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en-US" sz="1125">
                          <a:latin typeface="Cambria Math"/>
                        </a:rPr>
                        <m:t>Φ</m:t>
                      </m:r>
                      <m:d>
                        <m:dPr>
                          <m:ctrlPr>
                            <a:rPr lang="en-US" altLang="en-US" sz="1125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125" i="1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altLang="en-US" sz="1125" i="1">
                          <a:latin typeface="Cambria Math"/>
                        </a:rPr>
                        <m:t>=0.1587</m:t>
                      </m:r>
                    </m:oMath>
                  </m:oMathPara>
                </a14:m>
                <a:endParaRPr lang="en-US" altLang="en-US" sz="1125" dirty="0"/>
              </a:p>
              <a:p>
                <a:pPr lvl="1" eaLnBrk="1" hangingPunct="1"/>
                <a:endParaRPr lang="en-US" altLang="en-US" sz="1125" dirty="0"/>
              </a:p>
              <a:p>
                <a:pPr lvl="1" eaLnBrk="1" hangingPunct="1"/>
                <a:endParaRPr lang="en-US" altLang="en-US" sz="1181" dirty="0"/>
              </a:p>
              <a:p>
                <a:pPr lvl="1" eaLnBrk="1" hangingPunct="1"/>
                <a:endParaRPr lang="en-US" altLang="en-US" sz="1181" dirty="0"/>
              </a:p>
              <a:p>
                <a:pPr lvl="1" eaLnBrk="1" hangingPunct="1"/>
                <a:endParaRPr lang="en-US" altLang="en-US" sz="1181" dirty="0"/>
              </a:p>
              <a:p>
                <a:pPr lvl="1" eaLnBrk="1" hangingPunct="1"/>
                <a:endParaRPr lang="en-US" altLang="en-US" sz="1181" dirty="0"/>
              </a:p>
              <a:p>
                <a:pPr lvl="1" eaLnBrk="1" hangingPunct="1"/>
                <a:endParaRPr lang="en-US" altLang="en-US" sz="1181" dirty="0"/>
              </a:p>
              <a:p>
                <a:pPr lvl="1" eaLnBrk="1" hangingPunct="1"/>
                <a:r>
                  <a:rPr lang="en-US" altLang="en-US" sz="1181" dirty="0"/>
                  <a:t>Using the symmetry property, </a:t>
                </a:r>
                <a:r>
                  <a:rPr lang="en-US" altLang="en-US" sz="1181" dirty="0">
                    <a:latin typeface="Symbol" pitchFamily="18" charset="2"/>
                  </a:rPr>
                  <a:t>F</a:t>
                </a:r>
                <a:r>
                  <a:rPr lang="en-US" altLang="en-US" sz="1181" dirty="0"/>
                  <a:t>(1) is the complement of </a:t>
                </a:r>
                <a:r>
                  <a:rPr lang="en-US" altLang="en-US" sz="1181" dirty="0">
                    <a:latin typeface="Symbol" pitchFamily="18" charset="2"/>
                  </a:rPr>
                  <a:t>F</a:t>
                </a:r>
                <a:r>
                  <a:rPr lang="en-US" altLang="en-US" sz="1181" dirty="0"/>
                  <a:t> (-1)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69" t="-8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FE0400-2C77-466B-AF52-5E059EFA0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5" name="Picture 14" descr="05-14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3129" y="3657594"/>
            <a:ext cx="1965425" cy="12001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19" descr="05-14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61" y="3657595"/>
            <a:ext cx="1971675" cy="122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82402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57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03510" y="1718433"/>
            <a:ext cx="7772400" cy="384332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lIns="68034" tIns="33420" rIns="68034" bIns="33420"/>
          <a:lstStyle/>
          <a:p>
            <a:pPr marL="257827" indent="-257827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805" dirty="0">
                <a:solidFill>
                  <a:srgbClr val="000000"/>
                </a:solidFill>
                <a:cs typeface="Arial" panose="020B0604020202020204" pitchFamily="34" charset="0"/>
              </a:rPr>
              <a:t>Cumulative Probability Table for the Standard Normal Distribution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14439" y="1016998"/>
            <a:ext cx="7772400" cy="531143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406" dirty="0"/>
              <a:t>Standard Normal Probability Distribution</a:t>
            </a:r>
          </a:p>
        </p:txBody>
      </p:sp>
      <p:grpSp>
        <p:nvGrpSpPr>
          <p:cNvPr id="97" name="Group 96"/>
          <p:cNvGrpSpPr/>
          <p:nvPr/>
        </p:nvGrpSpPr>
        <p:grpSpPr>
          <a:xfrm>
            <a:off x="703510" y="2191018"/>
            <a:ext cx="7772400" cy="2475963"/>
            <a:chOff x="566227" y="1858765"/>
            <a:chExt cx="10925861" cy="3318933"/>
          </a:xfrm>
        </p:grpSpPr>
        <p:sp>
          <p:nvSpPr>
            <p:cNvPr id="95" name="Rectangle 94"/>
            <p:cNvSpPr/>
            <p:nvPr/>
          </p:nvSpPr>
          <p:spPr>
            <a:xfrm>
              <a:off x="566227" y="1858765"/>
              <a:ext cx="10925861" cy="3318933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3"/>
            </a:p>
          </p:txBody>
        </p:sp>
        <p:sp>
          <p:nvSpPr>
            <p:cNvPr id="5" name="Rectangle 173"/>
            <p:cNvSpPr>
              <a:spLocks noChangeArrowheads="1"/>
            </p:cNvSpPr>
            <p:nvPr/>
          </p:nvSpPr>
          <p:spPr bwMode="auto">
            <a:xfrm>
              <a:off x="789675" y="2044151"/>
              <a:ext cx="106602" cy="3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defTabSz="68753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4" i="1" dirty="0">
                  <a:cs typeface="Arial" panose="020B0604020202020204" pitchFamily="34" charset="0"/>
                </a:rPr>
                <a:t>z</a:t>
              </a:r>
              <a:endParaRPr lang="en-US" sz="1353" dirty="0">
                <a:cs typeface="Arial" panose="020B0604020202020204" pitchFamily="34" charset="0"/>
              </a:endParaRPr>
            </a:p>
          </p:txBody>
        </p:sp>
        <p:sp>
          <p:nvSpPr>
            <p:cNvPr id="6" name="Rectangle 174"/>
            <p:cNvSpPr>
              <a:spLocks noChangeArrowheads="1"/>
            </p:cNvSpPr>
            <p:nvPr/>
          </p:nvSpPr>
          <p:spPr bwMode="auto">
            <a:xfrm>
              <a:off x="1539234" y="2023512"/>
              <a:ext cx="304884" cy="3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defTabSz="68753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4" b="1">
                  <a:cs typeface="Arial" panose="020B0604020202020204" pitchFamily="34" charset="0"/>
                </a:rPr>
                <a:t>.00</a:t>
              </a:r>
              <a:endParaRPr lang="en-US" sz="1353">
                <a:cs typeface="Arial" panose="020B0604020202020204" pitchFamily="34" charset="0"/>
              </a:endParaRPr>
            </a:p>
          </p:txBody>
        </p:sp>
        <p:sp>
          <p:nvSpPr>
            <p:cNvPr id="7" name="Rectangle 175"/>
            <p:cNvSpPr>
              <a:spLocks noChangeArrowheads="1"/>
            </p:cNvSpPr>
            <p:nvPr/>
          </p:nvSpPr>
          <p:spPr bwMode="auto">
            <a:xfrm>
              <a:off x="2573835" y="2023512"/>
              <a:ext cx="287827" cy="3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defTabSz="68753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4" b="1">
                  <a:cs typeface="Arial" panose="020B0604020202020204" pitchFamily="34" charset="0"/>
                </a:rPr>
                <a:t>.01</a:t>
              </a:r>
              <a:endParaRPr lang="en-US" sz="1353">
                <a:cs typeface="Arial" panose="020B0604020202020204" pitchFamily="34" charset="0"/>
              </a:endParaRPr>
            </a:p>
          </p:txBody>
        </p:sp>
        <p:sp>
          <p:nvSpPr>
            <p:cNvPr id="8" name="Rectangle 176"/>
            <p:cNvSpPr>
              <a:spLocks noChangeArrowheads="1"/>
            </p:cNvSpPr>
            <p:nvPr/>
          </p:nvSpPr>
          <p:spPr bwMode="auto">
            <a:xfrm>
              <a:off x="3608435" y="2023512"/>
              <a:ext cx="304884" cy="3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defTabSz="68753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4" b="1">
                  <a:cs typeface="Arial" panose="020B0604020202020204" pitchFamily="34" charset="0"/>
                </a:rPr>
                <a:t>.02</a:t>
              </a:r>
              <a:endParaRPr lang="en-US" sz="1353">
                <a:cs typeface="Arial" panose="020B0604020202020204" pitchFamily="34" charset="0"/>
              </a:endParaRPr>
            </a:p>
          </p:txBody>
        </p:sp>
        <p:sp>
          <p:nvSpPr>
            <p:cNvPr id="9" name="Rectangle 177"/>
            <p:cNvSpPr>
              <a:spLocks noChangeArrowheads="1"/>
            </p:cNvSpPr>
            <p:nvPr/>
          </p:nvSpPr>
          <p:spPr bwMode="auto">
            <a:xfrm>
              <a:off x="4640924" y="2023512"/>
              <a:ext cx="304884" cy="3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defTabSz="68753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4" b="1" dirty="0">
                  <a:cs typeface="Arial" panose="020B0604020202020204" pitchFamily="34" charset="0"/>
                </a:rPr>
                <a:t>.03</a:t>
              </a:r>
              <a:endParaRPr lang="en-US" sz="1353" dirty="0">
                <a:cs typeface="Arial" panose="020B0604020202020204" pitchFamily="34" charset="0"/>
              </a:endParaRPr>
            </a:p>
          </p:txBody>
        </p:sp>
        <p:sp>
          <p:nvSpPr>
            <p:cNvPr id="10" name="Rectangle 178"/>
            <p:cNvSpPr>
              <a:spLocks noChangeArrowheads="1"/>
            </p:cNvSpPr>
            <p:nvPr/>
          </p:nvSpPr>
          <p:spPr bwMode="auto">
            <a:xfrm>
              <a:off x="5675525" y="2023512"/>
              <a:ext cx="304884" cy="3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defTabSz="68753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4" b="1" dirty="0">
                  <a:cs typeface="Arial" panose="020B0604020202020204" pitchFamily="34" charset="0"/>
                </a:rPr>
                <a:t>.04</a:t>
              </a:r>
              <a:endParaRPr lang="en-US" sz="1353" dirty="0">
                <a:cs typeface="Arial" panose="020B0604020202020204" pitchFamily="34" charset="0"/>
              </a:endParaRPr>
            </a:p>
          </p:txBody>
        </p:sp>
        <p:sp>
          <p:nvSpPr>
            <p:cNvPr id="11" name="Rectangle 179"/>
            <p:cNvSpPr>
              <a:spLocks noChangeArrowheads="1"/>
            </p:cNvSpPr>
            <p:nvPr/>
          </p:nvSpPr>
          <p:spPr bwMode="auto">
            <a:xfrm>
              <a:off x="6710127" y="2023512"/>
              <a:ext cx="304884" cy="3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defTabSz="68753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4" b="1" dirty="0">
                  <a:cs typeface="Arial" panose="020B0604020202020204" pitchFamily="34" charset="0"/>
                </a:rPr>
                <a:t>.05</a:t>
              </a:r>
              <a:endParaRPr lang="en-US" sz="1353" dirty="0">
                <a:cs typeface="Arial" panose="020B0604020202020204" pitchFamily="34" charset="0"/>
              </a:endParaRPr>
            </a:p>
          </p:txBody>
        </p:sp>
        <p:sp>
          <p:nvSpPr>
            <p:cNvPr id="12" name="Rectangle 180"/>
            <p:cNvSpPr>
              <a:spLocks noChangeArrowheads="1"/>
            </p:cNvSpPr>
            <p:nvPr/>
          </p:nvSpPr>
          <p:spPr bwMode="auto">
            <a:xfrm>
              <a:off x="7742617" y="2023512"/>
              <a:ext cx="304884" cy="3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defTabSz="68753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4" b="1" dirty="0">
                  <a:cs typeface="Arial" panose="020B0604020202020204" pitchFamily="34" charset="0"/>
                </a:rPr>
                <a:t>.06</a:t>
              </a:r>
              <a:endParaRPr lang="en-US" sz="1353" dirty="0">
                <a:cs typeface="Arial" panose="020B0604020202020204" pitchFamily="34" charset="0"/>
              </a:endParaRPr>
            </a:p>
          </p:txBody>
        </p:sp>
        <p:sp>
          <p:nvSpPr>
            <p:cNvPr id="13" name="Rectangle 181"/>
            <p:cNvSpPr>
              <a:spLocks noChangeArrowheads="1"/>
            </p:cNvSpPr>
            <p:nvPr/>
          </p:nvSpPr>
          <p:spPr bwMode="auto">
            <a:xfrm>
              <a:off x="8777216" y="2023512"/>
              <a:ext cx="304884" cy="3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defTabSz="68753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4" b="1" dirty="0">
                  <a:cs typeface="Arial" panose="020B0604020202020204" pitchFamily="34" charset="0"/>
                </a:rPr>
                <a:t>.07</a:t>
              </a:r>
              <a:endParaRPr lang="en-US" sz="1353" dirty="0">
                <a:cs typeface="Arial" panose="020B0604020202020204" pitchFamily="34" charset="0"/>
              </a:endParaRPr>
            </a:p>
          </p:txBody>
        </p:sp>
        <p:sp>
          <p:nvSpPr>
            <p:cNvPr id="14" name="Rectangle 182"/>
            <p:cNvSpPr>
              <a:spLocks noChangeArrowheads="1"/>
            </p:cNvSpPr>
            <p:nvPr/>
          </p:nvSpPr>
          <p:spPr bwMode="auto">
            <a:xfrm>
              <a:off x="9811817" y="2023512"/>
              <a:ext cx="304884" cy="3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defTabSz="68753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4" b="1">
                  <a:cs typeface="Arial" panose="020B0604020202020204" pitchFamily="34" charset="0"/>
                </a:rPr>
                <a:t>.08</a:t>
              </a:r>
              <a:endParaRPr lang="en-US" sz="1353">
                <a:cs typeface="Arial" panose="020B0604020202020204" pitchFamily="34" charset="0"/>
              </a:endParaRPr>
            </a:p>
          </p:txBody>
        </p:sp>
        <p:sp>
          <p:nvSpPr>
            <p:cNvPr id="15" name="Rectangle 183"/>
            <p:cNvSpPr>
              <a:spLocks noChangeArrowheads="1"/>
            </p:cNvSpPr>
            <p:nvPr/>
          </p:nvSpPr>
          <p:spPr bwMode="auto">
            <a:xfrm>
              <a:off x="10844307" y="2023512"/>
              <a:ext cx="304884" cy="3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defTabSz="68753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4" b="1">
                  <a:cs typeface="Arial" panose="020B0604020202020204" pitchFamily="34" charset="0"/>
                </a:rPr>
                <a:t>.09</a:t>
              </a:r>
              <a:endParaRPr lang="en-US" sz="1353">
                <a:cs typeface="Arial" panose="020B0604020202020204" pitchFamily="34" charset="0"/>
              </a:endParaRPr>
            </a:p>
          </p:txBody>
        </p:sp>
        <p:sp>
          <p:nvSpPr>
            <p:cNvPr id="16" name="Rectangle 184"/>
            <p:cNvSpPr>
              <a:spLocks noChangeArrowheads="1"/>
            </p:cNvSpPr>
            <p:nvPr/>
          </p:nvSpPr>
          <p:spPr bwMode="auto">
            <a:xfrm>
              <a:off x="867799" y="2410862"/>
              <a:ext cx="66095" cy="3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defTabSz="68753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4" b="1">
                  <a:cs typeface="Arial" panose="020B0604020202020204" pitchFamily="34" charset="0"/>
                </a:rPr>
                <a:t>.</a:t>
              </a:r>
              <a:endParaRPr lang="en-US" sz="1353">
                <a:cs typeface="Arial" panose="020B0604020202020204" pitchFamily="34" charset="0"/>
              </a:endParaRPr>
            </a:p>
          </p:txBody>
        </p:sp>
        <p:sp>
          <p:nvSpPr>
            <p:cNvPr id="17" name="Rectangle 185"/>
            <p:cNvSpPr>
              <a:spLocks noChangeArrowheads="1"/>
            </p:cNvSpPr>
            <p:nvPr/>
          </p:nvSpPr>
          <p:spPr bwMode="auto">
            <a:xfrm>
              <a:off x="1720817" y="2410862"/>
              <a:ext cx="66095" cy="3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defTabSz="68753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4" b="1">
                  <a:cs typeface="Arial" panose="020B0604020202020204" pitchFamily="34" charset="0"/>
                </a:rPr>
                <a:t>.</a:t>
              </a:r>
              <a:endParaRPr lang="en-US" sz="1353">
                <a:cs typeface="Arial" panose="020B0604020202020204" pitchFamily="34" charset="0"/>
              </a:endParaRPr>
            </a:p>
          </p:txBody>
        </p:sp>
        <p:sp>
          <p:nvSpPr>
            <p:cNvPr id="18" name="Rectangle 186"/>
            <p:cNvSpPr>
              <a:spLocks noChangeArrowheads="1"/>
            </p:cNvSpPr>
            <p:nvPr/>
          </p:nvSpPr>
          <p:spPr bwMode="auto">
            <a:xfrm>
              <a:off x="2755418" y="2410862"/>
              <a:ext cx="66095" cy="3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defTabSz="68753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4" b="1">
                  <a:cs typeface="Arial" panose="020B0604020202020204" pitchFamily="34" charset="0"/>
                </a:rPr>
                <a:t>.</a:t>
              </a:r>
              <a:endParaRPr lang="en-US" sz="1353">
                <a:cs typeface="Arial" panose="020B0604020202020204" pitchFamily="34" charset="0"/>
              </a:endParaRPr>
            </a:p>
          </p:txBody>
        </p:sp>
        <p:sp>
          <p:nvSpPr>
            <p:cNvPr id="19" name="Rectangle 187"/>
            <p:cNvSpPr>
              <a:spLocks noChangeArrowheads="1"/>
            </p:cNvSpPr>
            <p:nvPr/>
          </p:nvSpPr>
          <p:spPr bwMode="auto">
            <a:xfrm>
              <a:off x="3787906" y="2410862"/>
              <a:ext cx="66095" cy="3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defTabSz="68753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4" b="1">
                  <a:cs typeface="Arial" panose="020B0604020202020204" pitchFamily="34" charset="0"/>
                </a:rPr>
                <a:t>.</a:t>
              </a:r>
              <a:endParaRPr lang="en-US" sz="1353">
                <a:cs typeface="Arial" panose="020B0604020202020204" pitchFamily="34" charset="0"/>
              </a:endParaRPr>
            </a:p>
          </p:txBody>
        </p:sp>
        <p:sp>
          <p:nvSpPr>
            <p:cNvPr id="20" name="Rectangle 188"/>
            <p:cNvSpPr>
              <a:spLocks noChangeArrowheads="1"/>
            </p:cNvSpPr>
            <p:nvPr/>
          </p:nvSpPr>
          <p:spPr bwMode="auto">
            <a:xfrm>
              <a:off x="4822507" y="2410862"/>
              <a:ext cx="66095" cy="3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defTabSz="68753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4" b="1">
                  <a:cs typeface="Arial" panose="020B0604020202020204" pitchFamily="34" charset="0"/>
                </a:rPr>
                <a:t>.</a:t>
              </a:r>
              <a:endParaRPr lang="en-US" sz="1353">
                <a:cs typeface="Arial" panose="020B0604020202020204" pitchFamily="34" charset="0"/>
              </a:endParaRPr>
            </a:p>
          </p:txBody>
        </p:sp>
        <p:sp>
          <p:nvSpPr>
            <p:cNvPr id="21" name="Rectangle 189"/>
            <p:cNvSpPr>
              <a:spLocks noChangeArrowheads="1"/>
            </p:cNvSpPr>
            <p:nvPr/>
          </p:nvSpPr>
          <p:spPr bwMode="auto">
            <a:xfrm>
              <a:off x="5857108" y="2410862"/>
              <a:ext cx="66095" cy="3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defTabSz="68753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4" b="1">
                  <a:cs typeface="Arial" panose="020B0604020202020204" pitchFamily="34" charset="0"/>
                </a:rPr>
                <a:t>.</a:t>
              </a:r>
              <a:endParaRPr lang="en-US" sz="1353">
                <a:cs typeface="Arial" panose="020B0604020202020204" pitchFamily="34" charset="0"/>
              </a:endParaRPr>
            </a:p>
          </p:txBody>
        </p:sp>
        <p:sp>
          <p:nvSpPr>
            <p:cNvPr id="22" name="Rectangle 190"/>
            <p:cNvSpPr>
              <a:spLocks noChangeArrowheads="1"/>
            </p:cNvSpPr>
            <p:nvPr/>
          </p:nvSpPr>
          <p:spPr bwMode="auto">
            <a:xfrm>
              <a:off x="6889597" y="2410862"/>
              <a:ext cx="66095" cy="3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defTabSz="68753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4" b="1">
                  <a:cs typeface="Arial" panose="020B0604020202020204" pitchFamily="34" charset="0"/>
                </a:rPr>
                <a:t>.</a:t>
              </a:r>
              <a:endParaRPr lang="en-US" sz="1353">
                <a:cs typeface="Arial" panose="020B0604020202020204" pitchFamily="34" charset="0"/>
              </a:endParaRPr>
            </a:p>
          </p:txBody>
        </p:sp>
        <p:sp>
          <p:nvSpPr>
            <p:cNvPr id="23" name="Rectangle 191"/>
            <p:cNvSpPr>
              <a:spLocks noChangeArrowheads="1"/>
            </p:cNvSpPr>
            <p:nvPr/>
          </p:nvSpPr>
          <p:spPr bwMode="auto">
            <a:xfrm>
              <a:off x="7924200" y="2410862"/>
              <a:ext cx="66095" cy="3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defTabSz="68753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4" b="1">
                  <a:cs typeface="Arial" panose="020B0604020202020204" pitchFamily="34" charset="0"/>
                </a:rPr>
                <a:t>.</a:t>
              </a:r>
              <a:endParaRPr lang="en-US" sz="1353">
                <a:cs typeface="Arial" panose="020B0604020202020204" pitchFamily="34" charset="0"/>
              </a:endParaRPr>
            </a:p>
          </p:txBody>
        </p:sp>
        <p:sp>
          <p:nvSpPr>
            <p:cNvPr id="24" name="Rectangle 192"/>
            <p:cNvSpPr>
              <a:spLocks noChangeArrowheads="1"/>
            </p:cNvSpPr>
            <p:nvPr/>
          </p:nvSpPr>
          <p:spPr bwMode="auto">
            <a:xfrm>
              <a:off x="8958799" y="2410862"/>
              <a:ext cx="66095" cy="3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defTabSz="68753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4" b="1">
                  <a:cs typeface="Arial" panose="020B0604020202020204" pitchFamily="34" charset="0"/>
                </a:rPr>
                <a:t>.</a:t>
              </a:r>
              <a:endParaRPr lang="en-US" sz="1353">
                <a:cs typeface="Arial" panose="020B0604020202020204" pitchFamily="34" charset="0"/>
              </a:endParaRPr>
            </a:p>
          </p:txBody>
        </p:sp>
        <p:sp>
          <p:nvSpPr>
            <p:cNvPr id="25" name="Rectangle 193"/>
            <p:cNvSpPr>
              <a:spLocks noChangeArrowheads="1"/>
            </p:cNvSpPr>
            <p:nvPr/>
          </p:nvSpPr>
          <p:spPr bwMode="auto">
            <a:xfrm>
              <a:off x="9991288" y="2410862"/>
              <a:ext cx="66095" cy="3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defTabSz="68753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4" b="1">
                  <a:cs typeface="Arial" panose="020B0604020202020204" pitchFamily="34" charset="0"/>
                </a:rPr>
                <a:t>.</a:t>
              </a:r>
              <a:endParaRPr lang="en-US" sz="1353">
                <a:cs typeface="Arial" panose="020B0604020202020204" pitchFamily="34" charset="0"/>
              </a:endParaRPr>
            </a:p>
          </p:txBody>
        </p:sp>
        <p:sp>
          <p:nvSpPr>
            <p:cNvPr id="26" name="Rectangle 194"/>
            <p:cNvSpPr>
              <a:spLocks noChangeArrowheads="1"/>
            </p:cNvSpPr>
            <p:nvPr/>
          </p:nvSpPr>
          <p:spPr bwMode="auto">
            <a:xfrm>
              <a:off x="11025890" y="2410862"/>
              <a:ext cx="66095" cy="3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defTabSz="68753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4" b="1">
                  <a:cs typeface="Arial" panose="020B0604020202020204" pitchFamily="34" charset="0"/>
                </a:rPr>
                <a:t>.</a:t>
              </a:r>
              <a:endParaRPr lang="en-US" sz="1353">
                <a:cs typeface="Arial" panose="020B0604020202020204" pitchFamily="34" charset="0"/>
              </a:endParaRPr>
            </a:p>
          </p:txBody>
        </p:sp>
        <p:sp>
          <p:nvSpPr>
            <p:cNvPr id="27" name="Rectangle 195"/>
            <p:cNvSpPr>
              <a:spLocks noChangeArrowheads="1"/>
            </p:cNvSpPr>
            <p:nvPr/>
          </p:nvSpPr>
          <p:spPr bwMode="auto">
            <a:xfrm>
              <a:off x="789675" y="2798212"/>
              <a:ext cx="185489" cy="3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defTabSz="68753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4" b="1">
                  <a:cs typeface="Arial" panose="020B0604020202020204" pitchFamily="34" charset="0"/>
                </a:rPr>
                <a:t>.5</a:t>
              </a:r>
              <a:endParaRPr lang="en-US" sz="1353">
                <a:cs typeface="Arial" panose="020B0604020202020204" pitchFamily="34" charset="0"/>
              </a:endParaRPr>
            </a:p>
          </p:txBody>
        </p:sp>
        <p:sp>
          <p:nvSpPr>
            <p:cNvPr id="28" name="Rectangle 196"/>
            <p:cNvSpPr>
              <a:spLocks noChangeArrowheads="1"/>
            </p:cNvSpPr>
            <p:nvPr/>
          </p:nvSpPr>
          <p:spPr bwMode="auto">
            <a:xfrm>
              <a:off x="1410436" y="2817263"/>
              <a:ext cx="533013" cy="3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defTabSz="68753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4">
                  <a:cs typeface="Arial" panose="020B0604020202020204" pitchFamily="34" charset="0"/>
                </a:rPr>
                <a:t>.6915</a:t>
              </a:r>
              <a:endParaRPr lang="en-US" sz="1353">
                <a:cs typeface="Arial" panose="020B0604020202020204" pitchFamily="34" charset="0"/>
              </a:endParaRPr>
            </a:p>
          </p:txBody>
        </p:sp>
        <p:sp>
          <p:nvSpPr>
            <p:cNvPr id="29" name="Rectangle 197"/>
            <p:cNvSpPr>
              <a:spLocks noChangeArrowheads="1"/>
            </p:cNvSpPr>
            <p:nvPr/>
          </p:nvSpPr>
          <p:spPr bwMode="auto">
            <a:xfrm>
              <a:off x="2445037" y="2817263"/>
              <a:ext cx="533013" cy="3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defTabSz="68753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4" dirty="0">
                  <a:cs typeface="Arial" panose="020B0604020202020204" pitchFamily="34" charset="0"/>
                </a:rPr>
                <a:t>.6950</a:t>
              </a:r>
              <a:endParaRPr lang="en-US" sz="1353" dirty="0">
                <a:cs typeface="Arial" panose="020B0604020202020204" pitchFamily="34" charset="0"/>
              </a:endParaRPr>
            </a:p>
          </p:txBody>
        </p:sp>
        <p:sp>
          <p:nvSpPr>
            <p:cNvPr id="30" name="Rectangle 198"/>
            <p:cNvSpPr>
              <a:spLocks noChangeArrowheads="1"/>
            </p:cNvSpPr>
            <p:nvPr/>
          </p:nvSpPr>
          <p:spPr bwMode="auto">
            <a:xfrm>
              <a:off x="3477527" y="2817263"/>
              <a:ext cx="533013" cy="3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defTabSz="68753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4">
                  <a:cs typeface="Arial" panose="020B0604020202020204" pitchFamily="34" charset="0"/>
                </a:rPr>
                <a:t>.6985</a:t>
              </a:r>
              <a:endParaRPr lang="en-US" sz="1353">
                <a:cs typeface="Arial" panose="020B0604020202020204" pitchFamily="34" charset="0"/>
              </a:endParaRPr>
            </a:p>
          </p:txBody>
        </p:sp>
        <p:sp>
          <p:nvSpPr>
            <p:cNvPr id="31" name="Rectangle 199"/>
            <p:cNvSpPr>
              <a:spLocks noChangeArrowheads="1"/>
            </p:cNvSpPr>
            <p:nvPr/>
          </p:nvSpPr>
          <p:spPr bwMode="auto">
            <a:xfrm>
              <a:off x="4512127" y="2817263"/>
              <a:ext cx="533013" cy="3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defTabSz="68753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4">
                  <a:cs typeface="Arial" panose="020B0604020202020204" pitchFamily="34" charset="0"/>
                </a:rPr>
                <a:t>.7019</a:t>
              </a:r>
              <a:endParaRPr lang="en-US" sz="1353">
                <a:cs typeface="Arial" panose="020B0604020202020204" pitchFamily="34" charset="0"/>
              </a:endParaRPr>
            </a:p>
          </p:txBody>
        </p:sp>
        <p:sp>
          <p:nvSpPr>
            <p:cNvPr id="32" name="Rectangle 200"/>
            <p:cNvSpPr>
              <a:spLocks noChangeArrowheads="1"/>
            </p:cNvSpPr>
            <p:nvPr/>
          </p:nvSpPr>
          <p:spPr bwMode="auto">
            <a:xfrm>
              <a:off x="5546728" y="2817263"/>
              <a:ext cx="533013" cy="3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defTabSz="68753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4">
                  <a:cs typeface="Arial" panose="020B0604020202020204" pitchFamily="34" charset="0"/>
                </a:rPr>
                <a:t>.7054</a:t>
              </a:r>
              <a:endParaRPr lang="en-US" sz="1353">
                <a:cs typeface="Arial" panose="020B0604020202020204" pitchFamily="34" charset="0"/>
              </a:endParaRPr>
            </a:p>
          </p:txBody>
        </p:sp>
        <p:sp>
          <p:nvSpPr>
            <p:cNvPr id="33" name="Rectangle 201"/>
            <p:cNvSpPr>
              <a:spLocks noChangeArrowheads="1"/>
            </p:cNvSpPr>
            <p:nvPr/>
          </p:nvSpPr>
          <p:spPr bwMode="auto">
            <a:xfrm>
              <a:off x="6579217" y="2835564"/>
              <a:ext cx="533013" cy="3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defTabSz="68753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4" dirty="0">
                  <a:cs typeface="Arial" panose="020B0604020202020204" pitchFamily="34" charset="0"/>
                </a:rPr>
                <a:t>.7088</a:t>
              </a:r>
              <a:endParaRPr lang="en-US" sz="1353" dirty="0">
                <a:cs typeface="Arial" panose="020B0604020202020204" pitchFamily="34" charset="0"/>
              </a:endParaRPr>
            </a:p>
          </p:txBody>
        </p:sp>
        <p:sp>
          <p:nvSpPr>
            <p:cNvPr id="34" name="Rectangle 202"/>
            <p:cNvSpPr>
              <a:spLocks noChangeArrowheads="1"/>
            </p:cNvSpPr>
            <p:nvPr/>
          </p:nvSpPr>
          <p:spPr bwMode="auto">
            <a:xfrm>
              <a:off x="7613819" y="2835564"/>
              <a:ext cx="533013" cy="3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defTabSz="68753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4">
                  <a:cs typeface="Arial" panose="020B0604020202020204" pitchFamily="34" charset="0"/>
                </a:rPr>
                <a:t>.7123</a:t>
              </a:r>
              <a:endParaRPr lang="en-US" sz="1353">
                <a:cs typeface="Arial" panose="020B0604020202020204" pitchFamily="34" charset="0"/>
              </a:endParaRPr>
            </a:p>
          </p:txBody>
        </p:sp>
        <p:sp>
          <p:nvSpPr>
            <p:cNvPr id="35" name="Rectangle 203"/>
            <p:cNvSpPr>
              <a:spLocks noChangeArrowheads="1"/>
            </p:cNvSpPr>
            <p:nvPr/>
          </p:nvSpPr>
          <p:spPr bwMode="auto">
            <a:xfrm>
              <a:off x="8648418" y="2845838"/>
              <a:ext cx="533013" cy="3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defTabSz="68753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4" dirty="0">
                  <a:cs typeface="Arial" panose="020B0604020202020204" pitchFamily="34" charset="0"/>
                </a:rPr>
                <a:t>.7157</a:t>
              </a:r>
              <a:endParaRPr lang="en-US" sz="1353" dirty="0">
                <a:cs typeface="Arial" panose="020B0604020202020204" pitchFamily="34" charset="0"/>
              </a:endParaRPr>
            </a:p>
          </p:txBody>
        </p:sp>
        <p:sp>
          <p:nvSpPr>
            <p:cNvPr id="36" name="Rectangle 204"/>
            <p:cNvSpPr>
              <a:spLocks noChangeArrowheads="1"/>
            </p:cNvSpPr>
            <p:nvPr/>
          </p:nvSpPr>
          <p:spPr bwMode="auto">
            <a:xfrm>
              <a:off x="9680908" y="2817263"/>
              <a:ext cx="533013" cy="3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defTabSz="68753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4" dirty="0">
                  <a:cs typeface="Arial" panose="020B0604020202020204" pitchFamily="34" charset="0"/>
                </a:rPr>
                <a:t>.7190</a:t>
              </a:r>
              <a:endParaRPr lang="en-US" sz="1353" dirty="0">
                <a:cs typeface="Arial" panose="020B0604020202020204" pitchFamily="34" charset="0"/>
              </a:endParaRPr>
            </a:p>
          </p:txBody>
        </p:sp>
        <p:sp>
          <p:nvSpPr>
            <p:cNvPr id="37" name="Rectangle 205"/>
            <p:cNvSpPr>
              <a:spLocks noChangeArrowheads="1"/>
            </p:cNvSpPr>
            <p:nvPr/>
          </p:nvSpPr>
          <p:spPr bwMode="auto">
            <a:xfrm>
              <a:off x="10688180" y="2817263"/>
              <a:ext cx="533013" cy="3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defTabSz="68753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4" dirty="0">
                  <a:cs typeface="Arial" panose="020B0604020202020204" pitchFamily="34" charset="0"/>
                </a:rPr>
                <a:t>.7224</a:t>
              </a:r>
              <a:endParaRPr lang="en-US" sz="1353" dirty="0">
                <a:cs typeface="Arial" panose="020B0604020202020204" pitchFamily="34" charset="0"/>
              </a:endParaRPr>
            </a:p>
          </p:txBody>
        </p:sp>
        <p:sp>
          <p:nvSpPr>
            <p:cNvPr id="38" name="Rectangle 206"/>
            <p:cNvSpPr>
              <a:spLocks noChangeArrowheads="1"/>
            </p:cNvSpPr>
            <p:nvPr/>
          </p:nvSpPr>
          <p:spPr bwMode="auto">
            <a:xfrm>
              <a:off x="789675" y="3185563"/>
              <a:ext cx="185489" cy="3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defTabSz="68753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4" b="1">
                  <a:cs typeface="Arial" panose="020B0604020202020204" pitchFamily="34" charset="0"/>
                </a:rPr>
                <a:t>.6</a:t>
              </a:r>
              <a:endParaRPr lang="en-US" sz="1353">
                <a:cs typeface="Arial" panose="020B0604020202020204" pitchFamily="34" charset="0"/>
              </a:endParaRPr>
            </a:p>
          </p:txBody>
        </p:sp>
        <p:sp>
          <p:nvSpPr>
            <p:cNvPr id="39" name="Rectangle 207"/>
            <p:cNvSpPr>
              <a:spLocks noChangeArrowheads="1"/>
            </p:cNvSpPr>
            <p:nvPr/>
          </p:nvSpPr>
          <p:spPr bwMode="auto">
            <a:xfrm>
              <a:off x="1410436" y="3204613"/>
              <a:ext cx="533013" cy="3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defTabSz="68753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4">
                  <a:cs typeface="Arial" panose="020B0604020202020204" pitchFamily="34" charset="0"/>
                </a:rPr>
                <a:t>.7257</a:t>
              </a:r>
              <a:endParaRPr lang="en-US" sz="1353">
                <a:cs typeface="Arial" panose="020B0604020202020204" pitchFamily="34" charset="0"/>
              </a:endParaRPr>
            </a:p>
          </p:txBody>
        </p:sp>
        <p:sp>
          <p:nvSpPr>
            <p:cNvPr id="40" name="Rectangle 208"/>
            <p:cNvSpPr>
              <a:spLocks noChangeArrowheads="1"/>
            </p:cNvSpPr>
            <p:nvPr/>
          </p:nvSpPr>
          <p:spPr bwMode="auto">
            <a:xfrm>
              <a:off x="2445037" y="3204613"/>
              <a:ext cx="533013" cy="3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defTabSz="68753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4">
                  <a:cs typeface="Arial" panose="020B0604020202020204" pitchFamily="34" charset="0"/>
                </a:rPr>
                <a:t>.7291</a:t>
              </a:r>
              <a:endParaRPr lang="en-US" sz="1353">
                <a:cs typeface="Arial" panose="020B0604020202020204" pitchFamily="34" charset="0"/>
              </a:endParaRPr>
            </a:p>
          </p:txBody>
        </p:sp>
        <p:sp>
          <p:nvSpPr>
            <p:cNvPr id="41" name="Rectangle 209"/>
            <p:cNvSpPr>
              <a:spLocks noChangeArrowheads="1"/>
            </p:cNvSpPr>
            <p:nvPr/>
          </p:nvSpPr>
          <p:spPr bwMode="auto">
            <a:xfrm>
              <a:off x="3477527" y="3204613"/>
              <a:ext cx="533013" cy="3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defTabSz="68753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4">
                  <a:cs typeface="Arial" panose="020B0604020202020204" pitchFamily="34" charset="0"/>
                </a:rPr>
                <a:t>.7324</a:t>
              </a:r>
              <a:endParaRPr lang="en-US" sz="1353">
                <a:cs typeface="Arial" panose="020B0604020202020204" pitchFamily="34" charset="0"/>
              </a:endParaRPr>
            </a:p>
          </p:txBody>
        </p:sp>
        <p:sp>
          <p:nvSpPr>
            <p:cNvPr id="42" name="Rectangle 210"/>
            <p:cNvSpPr>
              <a:spLocks noChangeArrowheads="1"/>
            </p:cNvSpPr>
            <p:nvPr/>
          </p:nvSpPr>
          <p:spPr bwMode="auto">
            <a:xfrm>
              <a:off x="4512127" y="3204613"/>
              <a:ext cx="533013" cy="3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defTabSz="68753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4">
                  <a:cs typeface="Arial" panose="020B0604020202020204" pitchFamily="34" charset="0"/>
                </a:rPr>
                <a:t>.7357</a:t>
              </a:r>
              <a:endParaRPr lang="en-US" sz="1353">
                <a:cs typeface="Arial" panose="020B0604020202020204" pitchFamily="34" charset="0"/>
              </a:endParaRPr>
            </a:p>
          </p:txBody>
        </p:sp>
        <p:sp>
          <p:nvSpPr>
            <p:cNvPr id="43" name="Rectangle 211"/>
            <p:cNvSpPr>
              <a:spLocks noChangeArrowheads="1"/>
            </p:cNvSpPr>
            <p:nvPr/>
          </p:nvSpPr>
          <p:spPr bwMode="auto">
            <a:xfrm>
              <a:off x="5546728" y="3204613"/>
              <a:ext cx="533013" cy="3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defTabSz="68753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4">
                  <a:cs typeface="Arial" panose="020B0604020202020204" pitchFamily="34" charset="0"/>
                </a:rPr>
                <a:t>.7389</a:t>
              </a:r>
              <a:endParaRPr lang="en-US" sz="1353">
                <a:cs typeface="Arial" panose="020B0604020202020204" pitchFamily="34" charset="0"/>
              </a:endParaRPr>
            </a:p>
          </p:txBody>
        </p:sp>
        <p:sp>
          <p:nvSpPr>
            <p:cNvPr id="44" name="Rectangle 212"/>
            <p:cNvSpPr>
              <a:spLocks noChangeArrowheads="1"/>
            </p:cNvSpPr>
            <p:nvPr/>
          </p:nvSpPr>
          <p:spPr bwMode="auto">
            <a:xfrm>
              <a:off x="6579217" y="3222914"/>
              <a:ext cx="533013" cy="3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defTabSz="68753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4">
                  <a:cs typeface="Arial" panose="020B0604020202020204" pitchFamily="34" charset="0"/>
                </a:rPr>
                <a:t>.7422</a:t>
              </a:r>
              <a:endParaRPr lang="en-US" sz="1353">
                <a:cs typeface="Arial" panose="020B0604020202020204" pitchFamily="34" charset="0"/>
              </a:endParaRPr>
            </a:p>
          </p:txBody>
        </p:sp>
        <p:sp>
          <p:nvSpPr>
            <p:cNvPr id="45" name="Rectangle 213"/>
            <p:cNvSpPr>
              <a:spLocks noChangeArrowheads="1"/>
            </p:cNvSpPr>
            <p:nvPr/>
          </p:nvSpPr>
          <p:spPr bwMode="auto">
            <a:xfrm>
              <a:off x="7613819" y="3222914"/>
              <a:ext cx="533013" cy="3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defTabSz="68753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4">
                  <a:cs typeface="Arial" panose="020B0604020202020204" pitchFamily="34" charset="0"/>
                </a:rPr>
                <a:t>.7454</a:t>
              </a:r>
              <a:endParaRPr lang="en-US" sz="1353">
                <a:cs typeface="Arial" panose="020B0604020202020204" pitchFamily="34" charset="0"/>
              </a:endParaRPr>
            </a:p>
          </p:txBody>
        </p:sp>
        <p:sp>
          <p:nvSpPr>
            <p:cNvPr id="46" name="Rectangle 214"/>
            <p:cNvSpPr>
              <a:spLocks noChangeArrowheads="1"/>
            </p:cNvSpPr>
            <p:nvPr/>
          </p:nvSpPr>
          <p:spPr bwMode="auto">
            <a:xfrm>
              <a:off x="8648418" y="3233188"/>
              <a:ext cx="533013" cy="3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defTabSz="68753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4" dirty="0">
                  <a:cs typeface="Arial" panose="020B0604020202020204" pitchFamily="34" charset="0"/>
                </a:rPr>
                <a:t>.7486</a:t>
              </a:r>
              <a:endParaRPr lang="en-US" sz="1353" dirty="0">
                <a:cs typeface="Arial" panose="020B0604020202020204" pitchFamily="34" charset="0"/>
              </a:endParaRPr>
            </a:p>
          </p:txBody>
        </p:sp>
        <p:sp>
          <p:nvSpPr>
            <p:cNvPr id="47" name="Rectangle 215"/>
            <p:cNvSpPr>
              <a:spLocks noChangeArrowheads="1"/>
            </p:cNvSpPr>
            <p:nvPr/>
          </p:nvSpPr>
          <p:spPr bwMode="auto">
            <a:xfrm>
              <a:off x="9680908" y="3204613"/>
              <a:ext cx="533013" cy="3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defTabSz="68753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4">
                  <a:cs typeface="Arial" panose="020B0604020202020204" pitchFamily="34" charset="0"/>
                </a:rPr>
                <a:t>.7517</a:t>
              </a:r>
              <a:endParaRPr lang="en-US" sz="1353">
                <a:cs typeface="Arial" panose="020B0604020202020204" pitchFamily="34" charset="0"/>
              </a:endParaRPr>
            </a:p>
          </p:txBody>
        </p:sp>
        <p:sp>
          <p:nvSpPr>
            <p:cNvPr id="48" name="Rectangle 216"/>
            <p:cNvSpPr>
              <a:spLocks noChangeArrowheads="1"/>
            </p:cNvSpPr>
            <p:nvPr/>
          </p:nvSpPr>
          <p:spPr bwMode="auto">
            <a:xfrm>
              <a:off x="10688180" y="3204613"/>
              <a:ext cx="533013" cy="3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defTabSz="68753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4" dirty="0">
                  <a:cs typeface="Arial" panose="020B0604020202020204" pitchFamily="34" charset="0"/>
                </a:rPr>
                <a:t>.7549</a:t>
              </a:r>
              <a:endParaRPr lang="en-US" sz="1353" dirty="0">
                <a:cs typeface="Arial" panose="020B0604020202020204" pitchFamily="34" charset="0"/>
              </a:endParaRPr>
            </a:p>
          </p:txBody>
        </p:sp>
        <p:sp>
          <p:nvSpPr>
            <p:cNvPr id="49" name="Rectangle 217"/>
            <p:cNvSpPr>
              <a:spLocks noChangeArrowheads="1"/>
            </p:cNvSpPr>
            <p:nvPr/>
          </p:nvSpPr>
          <p:spPr bwMode="auto">
            <a:xfrm>
              <a:off x="789675" y="3572913"/>
              <a:ext cx="185489" cy="3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defTabSz="68753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4" b="1">
                  <a:cs typeface="Arial" panose="020B0604020202020204" pitchFamily="34" charset="0"/>
                </a:rPr>
                <a:t>.7</a:t>
              </a:r>
              <a:endParaRPr lang="en-US" sz="1353">
                <a:cs typeface="Arial" panose="020B0604020202020204" pitchFamily="34" charset="0"/>
              </a:endParaRPr>
            </a:p>
          </p:txBody>
        </p:sp>
        <p:sp>
          <p:nvSpPr>
            <p:cNvPr id="50" name="Rectangle 218"/>
            <p:cNvSpPr>
              <a:spLocks noChangeArrowheads="1"/>
            </p:cNvSpPr>
            <p:nvPr/>
          </p:nvSpPr>
          <p:spPr bwMode="auto">
            <a:xfrm>
              <a:off x="1410436" y="3591963"/>
              <a:ext cx="533013" cy="3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defTabSz="68753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4">
                  <a:cs typeface="Arial" panose="020B0604020202020204" pitchFamily="34" charset="0"/>
                </a:rPr>
                <a:t>.7580</a:t>
              </a:r>
              <a:endParaRPr lang="en-US" sz="1353">
                <a:cs typeface="Arial" panose="020B0604020202020204" pitchFamily="34" charset="0"/>
              </a:endParaRPr>
            </a:p>
          </p:txBody>
        </p:sp>
        <p:sp>
          <p:nvSpPr>
            <p:cNvPr id="51" name="Rectangle 219"/>
            <p:cNvSpPr>
              <a:spLocks noChangeArrowheads="1"/>
            </p:cNvSpPr>
            <p:nvPr/>
          </p:nvSpPr>
          <p:spPr bwMode="auto">
            <a:xfrm>
              <a:off x="2445037" y="3591963"/>
              <a:ext cx="533013" cy="3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defTabSz="68753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4">
                  <a:cs typeface="Arial" panose="020B0604020202020204" pitchFamily="34" charset="0"/>
                </a:rPr>
                <a:t>.7611</a:t>
              </a:r>
              <a:endParaRPr lang="en-US" sz="1353">
                <a:cs typeface="Arial" panose="020B0604020202020204" pitchFamily="34" charset="0"/>
              </a:endParaRPr>
            </a:p>
          </p:txBody>
        </p:sp>
        <p:sp>
          <p:nvSpPr>
            <p:cNvPr id="52" name="Rectangle 220"/>
            <p:cNvSpPr>
              <a:spLocks noChangeArrowheads="1"/>
            </p:cNvSpPr>
            <p:nvPr/>
          </p:nvSpPr>
          <p:spPr bwMode="auto">
            <a:xfrm>
              <a:off x="3477527" y="3591963"/>
              <a:ext cx="533013" cy="3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defTabSz="68753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4">
                  <a:cs typeface="Arial" panose="020B0604020202020204" pitchFamily="34" charset="0"/>
                </a:rPr>
                <a:t>.7642</a:t>
              </a:r>
              <a:endParaRPr lang="en-US" sz="1353">
                <a:cs typeface="Arial" panose="020B0604020202020204" pitchFamily="34" charset="0"/>
              </a:endParaRPr>
            </a:p>
          </p:txBody>
        </p:sp>
        <p:sp>
          <p:nvSpPr>
            <p:cNvPr id="53" name="Rectangle 221"/>
            <p:cNvSpPr>
              <a:spLocks noChangeArrowheads="1"/>
            </p:cNvSpPr>
            <p:nvPr/>
          </p:nvSpPr>
          <p:spPr bwMode="auto">
            <a:xfrm>
              <a:off x="4512127" y="3591963"/>
              <a:ext cx="533013" cy="3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defTabSz="68753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4">
                  <a:cs typeface="Arial" panose="020B0604020202020204" pitchFamily="34" charset="0"/>
                </a:rPr>
                <a:t>.7673</a:t>
              </a:r>
              <a:endParaRPr lang="en-US" sz="1353">
                <a:cs typeface="Arial" panose="020B0604020202020204" pitchFamily="34" charset="0"/>
              </a:endParaRPr>
            </a:p>
          </p:txBody>
        </p:sp>
        <p:sp>
          <p:nvSpPr>
            <p:cNvPr id="54" name="Rectangle 222"/>
            <p:cNvSpPr>
              <a:spLocks noChangeArrowheads="1"/>
            </p:cNvSpPr>
            <p:nvPr/>
          </p:nvSpPr>
          <p:spPr bwMode="auto">
            <a:xfrm>
              <a:off x="5546728" y="3591963"/>
              <a:ext cx="533013" cy="3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defTabSz="68753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4">
                  <a:cs typeface="Arial" panose="020B0604020202020204" pitchFamily="34" charset="0"/>
                </a:rPr>
                <a:t>.7704</a:t>
              </a:r>
              <a:endParaRPr lang="en-US" sz="1353">
                <a:cs typeface="Arial" panose="020B0604020202020204" pitchFamily="34" charset="0"/>
              </a:endParaRPr>
            </a:p>
          </p:txBody>
        </p:sp>
        <p:sp>
          <p:nvSpPr>
            <p:cNvPr id="55" name="Rectangle 223"/>
            <p:cNvSpPr>
              <a:spLocks noChangeArrowheads="1"/>
            </p:cNvSpPr>
            <p:nvPr/>
          </p:nvSpPr>
          <p:spPr bwMode="auto">
            <a:xfrm>
              <a:off x="6579217" y="3610264"/>
              <a:ext cx="533013" cy="3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defTabSz="68753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4">
                  <a:cs typeface="Arial" panose="020B0604020202020204" pitchFamily="34" charset="0"/>
                </a:rPr>
                <a:t>.7734</a:t>
              </a:r>
              <a:endParaRPr lang="en-US" sz="1353">
                <a:cs typeface="Arial" panose="020B0604020202020204" pitchFamily="34" charset="0"/>
              </a:endParaRPr>
            </a:p>
          </p:txBody>
        </p:sp>
        <p:sp>
          <p:nvSpPr>
            <p:cNvPr id="56" name="Rectangle 224"/>
            <p:cNvSpPr>
              <a:spLocks noChangeArrowheads="1"/>
            </p:cNvSpPr>
            <p:nvPr/>
          </p:nvSpPr>
          <p:spPr bwMode="auto">
            <a:xfrm>
              <a:off x="7613819" y="3610264"/>
              <a:ext cx="533013" cy="3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defTabSz="68753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4">
                  <a:cs typeface="Arial" panose="020B0604020202020204" pitchFamily="34" charset="0"/>
                </a:rPr>
                <a:t>.7764</a:t>
              </a:r>
              <a:endParaRPr lang="en-US" sz="1353">
                <a:cs typeface="Arial" panose="020B0604020202020204" pitchFamily="34" charset="0"/>
              </a:endParaRPr>
            </a:p>
          </p:txBody>
        </p:sp>
        <p:sp>
          <p:nvSpPr>
            <p:cNvPr id="57" name="Rectangle 225"/>
            <p:cNvSpPr>
              <a:spLocks noChangeArrowheads="1"/>
            </p:cNvSpPr>
            <p:nvPr/>
          </p:nvSpPr>
          <p:spPr bwMode="auto">
            <a:xfrm>
              <a:off x="8648418" y="3591963"/>
              <a:ext cx="533013" cy="3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defTabSz="68753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4" dirty="0">
                  <a:cs typeface="Arial" panose="020B0604020202020204" pitchFamily="34" charset="0"/>
                </a:rPr>
                <a:t>.7794</a:t>
              </a:r>
              <a:endParaRPr lang="en-US" sz="1353" dirty="0">
                <a:cs typeface="Arial" panose="020B0604020202020204" pitchFamily="34" charset="0"/>
              </a:endParaRPr>
            </a:p>
          </p:txBody>
        </p:sp>
        <p:sp>
          <p:nvSpPr>
            <p:cNvPr id="58" name="Rectangle 226"/>
            <p:cNvSpPr>
              <a:spLocks noChangeArrowheads="1"/>
            </p:cNvSpPr>
            <p:nvPr/>
          </p:nvSpPr>
          <p:spPr bwMode="auto">
            <a:xfrm>
              <a:off x="9680908" y="3591963"/>
              <a:ext cx="533013" cy="3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defTabSz="68753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4">
                  <a:cs typeface="Arial" panose="020B0604020202020204" pitchFamily="34" charset="0"/>
                </a:rPr>
                <a:t>.7823</a:t>
              </a:r>
              <a:endParaRPr lang="en-US" sz="1353">
                <a:cs typeface="Arial" panose="020B0604020202020204" pitchFamily="34" charset="0"/>
              </a:endParaRPr>
            </a:p>
          </p:txBody>
        </p:sp>
        <p:sp>
          <p:nvSpPr>
            <p:cNvPr id="59" name="Rectangle 227"/>
            <p:cNvSpPr>
              <a:spLocks noChangeArrowheads="1"/>
            </p:cNvSpPr>
            <p:nvPr/>
          </p:nvSpPr>
          <p:spPr bwMode="auto">
            <a:xfrm>
              <a:off x="10688180" y="3591963"/>
              <a:ext cx="533013" cy="3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defTabSz="68753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4">
                  <a:cs typeface="Arial" panose="020B0604020202020204" pitchFamily="34" charset="0"/>
                </a:rPr>
                <a:t>.7852</a:t>
              </a:r>
              <a:endParaRPr lang="en-US" sz="1353">
                <a:cs typeface="Arial" panose="020B0604020202020204" pitchFamily="34" charset="0"/>
              </a:endParaRPr>
            </a:p>
          </p:txBody>
        </p:sp>
        <p:sp>
          <p:nvSpPr>
            <p:cNvPr id="60" name="Rectangle 228"/>
            <p:cNvSpPr>
              <a:spLocks noChangeArrowheads="1"/>
            </p:cNvSpPr>
            <p:nvPr/>
          </p:nvSpPr>
          <p:spPr bwMode="auto">
            <a:xfrm>
              <a:off x="789675" y="3960263"/>
              <a:ext cx="185489" cy="3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defTabSz="68753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4" b="1">
                  <a:cs typeface="Arial" panose="020B0604020202020204" pitchFamily="34" charset="0"/>
                </a:rPr>
                <a:t>.8</a:t>
              </a:r>
              <a:endParaRPr lang="en-US" sz="1353">
                <a:cs typeface="Arial" panose="020B0604020202020204" pitchFamily="34" charset="0"/>
              </a:endParaRPr>
            </a:p>
          </p:txBody>
        </p:sp>
        <p:sp>
          <p:nvSpPr>
            <p:cNvPr id="61" name="Rectangle 229"/>
            <p:cNvSpPr>
              <a:spLocks noChangeArrowheads="1"/>
            </p:cNvSpPr>
            <p:nvPr/>
          </p:nvSpPr>
          <p:spPr bwMode="auto">
            <a:xfrm>
              <a:off x="1410436" y="3979313"/>
              <a:ext cx="533013" cy="3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defTabSz="68753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4">
                  <a:cs typeface="Arial" panose="020B0604020202020204" pitchFamily="34" charset="0"/>
                </a:rPr>
                <a:t>.7881</a:t>
              </a:r>
              <a:endParaRPr lang="en-US" sz="1353">
                <a:cs typeface="Arial" panose="020B0604020202020204" pitchFamily="34" charset="0"/>
              </a:endParaRPr>
            </a:p>
          </p:txBody>
        </p:sp>
        <p:sp>
          <p:nvSpPr>
            <p:cNvPr id="62" name="Rectangle 230"/>
            <p:cNvSpPr>
              <a:spLocks noChangeArrowheads="1"/>
            </p:cNvSpPr>
            <p:nvPr/>
          </p:nvSpPr>
          <p:spPr bwMode="auto">
            <a:xfrm>
              <a:off x="2445037" y="3979313"/>
              <a:ext cx="533013" cy="3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defTabSz="68753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4">
                  <a:cs typeface="Arial" panose="020B0604020202020204" pitchFamily="34" charset="0"/>
                </a:rPr>
                <a:t>.7910</a:t>
              </a:r>
              <a:endParaRPr lang="en-US" sz="1353">
                <a:cs typeface="Arial" panose="020B0604020202020204" pitchFamily="34" charset="0"/>
              </a:endParaRPr>
            </a:p>
          </p:txBody>
        </p:sp>
        <p:sp>
          <p:nvSpPr>
            <p:cNvPr id="63" name="Rectangle 231"/>
            <p:cNvSpPr>
              <a:spLocks noChangeArrowheads="1"/>
            </p:cNvSpPr>
            <p:nvPr/>
          </p:nvSpPr>
          <p:spPr bwMode="auto">
            <a:xfrm>
              <a:off x="3477527" y="3979313"/>
              <a:ext cx="533013" cy="3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defTabSz="68753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4">
                  <a:cs typeface="Arial" panose="020B0604020202020204" pitchFamily="34" charset="0"/>
                </a:rPr>
                <a:t>.7939</a:t>
              </a:r>
              <a:endParaRPr lang="en-US" sz="1353">
                <a:cs typeface="Arial" panose="020B0604020202020204" pitchFamily="34" charset="0"/>
              </a:endParaRPr>
            </a:p>
          </p:txBody>
        </p:sp>
        <p:sp>
          <p:nvSpPr>
            <p:cNvPr id="64" name="Rectangle 232"/>
            <p:cNvSpPr>
              <a:spLocks noChangeArrowheads="1"/>
            </p:cNvSpPr>
            <p:nvPr/>
          </p:nvSpPr>
          <p:spPr bwMode="auto">
            <a:xfrm>
              <a:off x="4512127" y="3979313"/>
              <a:ext cx="533013" cy="3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defTabSz="68753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4">
                  <a:cs typeface="Arial" panose="020B0604020202020204" pitchFamily="34" charset="0"/>
                </a:rPr>
                <a:t>.7967</a:t>
              </a:r>
              <a:endParaRPr lang="en-US" sz="1353">
                <a:cs typeface="Arial" panose="020B0604020202020204" pitchFamily="34" charset="0"/>
              </a:endParaRPr>
            </a:p>
          </p:txBody>
        </p:sp>
        <p:sp>
          <p:nvSpPr>
            <p:cNvPr id="65" name="Rectangle 233"/>
            <p:cNvSpPr>
              <a:spLocks noChangeArrowheads="1"/>
            </p:cNvSpPr>
            <p:nvPr/>
          </p:nvSpPr>
          <p:spPr bwMode="auto">
            <a:xfrm>
              <a:off x="5546728" y="3979313"/>
              <a:ext cx="533013" cy="3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defTabSz="68753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4">
                  <a:cs typeface="Arial" panose="020B0604020202020204" pitchFamily="34" charset="0"/>
                </a:rPr>
                <a:t>.7995</a:t>
              </a:r>
              <a:endParaRPr lang="en-US" sz="1353">
                <a:cs typeface="Arial" panose="020B0604020202020204" pitchFamily="34" charset="0"/>
              </a:endParaRPr>
            </a:p>
          </p:txBody>
        </p:sp>
        <p:sp>
          <p:nvSpPr>
            <p:cNvPr id="66" name="Rectangle 234"/>
            <p:cNvSpPr>
              <a:spLocks noChangeArrowheads="1"/>
            </p:cNvSpPr>
            <p:nvPr/>
          </p:nvSpPr>
          <p:spPr bwMode="auto">
            <a:xfrm>
              <a:off x="6579217" y="3997614"/>
              <a:ext cx="533013" cy="3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defTabSz="68753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4">
                  <a:cs typeface="Arial" panose="020B0604020202020204" pitchFamily="34" charset="0"/>
                </a:rPr>
                <a:t>.8023</a:t>
              </a:r>
              <a:endParaRPr lang="en-US" sz="1353">
                <a:cs typeface="Arial" panose="020B0604020202020204" pitchFamily="34" charset="0"/>
              </a:endParaRPr>
            </a:p>
          </p:txBody>
        </p:sp>
        <p:sp>
          <p:nvSpPr>
            <p:cNvPr id="67" name="Rectangle 235"/>
            <p:cNvSpPr>
              <a:spLocks noChangeArrowheads="1"/>
            </p:cNvSpPr>
            <p:nvPr/>
          </p:nvSpPr>
          <p:spPr bwMode="auto">
            <a:xfrm>
              <a:off x="7613819" y="3997614"/>
              <a:ext cx="533013" cy="3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defTabSz="68753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4">
                  <a:cs typeface="Arial" panose="020B0604020202020204" pitchFamily="34" charset="0"/>
                </a:rPr>
                <a:t>.8051</a:t>
              </a:r>
              <a:endParaRPr lang="en-US" sz="1353">
                <a:cs typeface="Arial" panose="020B0604020202020204" pitchFamily="34" charset="0"/>
              </a:endParaRPr>
            </a:p>
          </p:txBody>
        </p:sp>
        <p:sp>
          <p:nvSpPr>
            <p:cNvPr id="68" name="Rectangle 236"/>
            <p:cNvSpPr>
              <a:spLocks noChangeArrowheads="1"/>
            </p:cNvSpPr>
            <p:nvPr/>
          </p:nvSpPr>
          <p:spPr bwMode="auto">
            <a:xfrm>
              <a:off x="8648418" y="3979313"/>
              <a:ext cx="533013" cy="3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defTabSz="68753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4" dirty="0">
                  <a:cs typeface="Arial" panose="020B0604020202020204" pitchFamily="34" charset="0"/>
                </a:rPr>
                <a:t>.8078</a:t>
              </a:r>
              <a:endParaRPr lang="en-US" sz="1353" dirty="0">
                <a:cs typeface="Arial" panose="020B0604020202020204" pitchFamily="34" charset="0"/>
              </a:endParaRPr>
            </a:p>
          </p:txBody>
        </p:sp>
        <p:sp>
          <p:nvSpPr>
            <p:cNvPr id="69" name="Rectangle 237"/>
            <p:cNvSpPr>
              <a:spLocks noChangeArrowheads="1"/>
            </p:cNvSpPr>
            <p:nvPr/>
          </p:nvSpPr>
          <p:spPr bwMode="auto">
            <a:xfrm>
              <a:off x="9680908" y="3979313"/>
              <a:ext cx="533013" cy="3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defTabSz="68753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4">
                  <a:cs typeface="Arial" panose="020B0604020202020204" pitchFamily="34" charset="0"/>
                </a:rPr>
                <a:t>.8106</a:t>
              </a:r>
              <a:endParaRPr lang="en-US" sz="1353">
                <a:cs typeface="Arial" panose="020B0604020202020204" pitchFamily="34" charset="0"/>
              </a:endParaRPr>
            </a:p>
          </p:txBody>
        </p:sp>
        <p:sp>
          <p:nvSpPr>
            <p:cNvPr id="70" name="Rectangle 238"/>
            <p:cNvSpPr>
              <a:spLocks noChangeArrowheads="1"/>
            </p:cNvSpPr>
            <p:nvPr/>
          </p:nvSpPr>
          <p:spPr bwMode="auto">
            <a:xfrm>
              <a:off x="10688180" y="3979313"/>
              <a:ext cx="533013" cy="3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defTabSz="68753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4">
                  <a:cs typeface="Arial" panose="020B0604020202020204" pitchFamily="34" charset="0"/>
                </a:rPr>
                <a:t>.8133</a:t>
              </a:r>
              <a:endParaRPr lang="en-US" sz="1353">
                <a:cs typeface="Arial" panose="020B0604020202020204" pitchFamily="34" charset="0"/>
              </a:endParaRPr>
            </a:p>
          </p:txBody>
        </p:sp>
        <p:sp>
          <p:nvSpPr>
            <p:cNvPr id="71" name="Rectangle 239"/>
            <p:cNvSpPr>
              <a:spLocks noChangeArrowheads="1"/>
            </p:cNvSpPr>
            <p:nvPr/>
          </p:nvSpPr>
          <p:spPr bwMode="auto">
            <a:xfrm>
              <a:off x="789675" y="4346026"/>
              <a:ext cx="185489" cy="3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defTabSz="68753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4" b="1">
                  <a:cs typeface="Arial" panose="020B0604020202020204" pitchFamily="34" charset="0"/>
                </a:rPr>
                <a:t>.9</a:t>
              </a:r>
              <a:endParaRPr lang="en-US" sz="1353">
                <a:cs typeface="Arial" panose="020B0604020202020204" pitchFamily="34" charset="0"/>
              </a:endParaRPr>
            </a:p>
          </p:txBody>
        </p:sp>
        <p:sp>
          <p:nvSpPr>
            <p:cNvPr id="72" name="Rectangle 240"/>
            <p:cNvSpPr>
              <a:spLocks noChangeArrowheads="1"/>
            </p:cNvSpPr>
            <p:nvPr/>
          </p:nvSpPr>
          <p:spPr bwMode="auto">
            <a:xfrm>
              <a:off x="1410436" y="4366663"/>
              <a:ext cx="533013" cy="3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defTabSz="68753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4">
                  <a:cs typeface="Arial" panose="020B0604020202020204" pitchFamily="34" charset="0"/>
                </a:rPr>
                <a:t>.8159</a:t>
              </a:r>
              <a:endParaRPr lang="en-US" sz="1353">
                <a:cs typeface="Arial" panose="020B0604020202020204" pitchFamily="34" charset="0"/>
              </a:endParaRPr>
            </a:p>
          </p:txBody>
        </p:sp>
        <p:sp>
          <p:nvSpPr>
            <p:cNvPr id="73" name="Rectangle 241"/>
            <p:cNvSpPr>
              <a:spLocks noChangeArrowheads="1"/>
            </p:cNvSpPr>
            <p:nvPr/>
          </p:nvSpPr>
          <p:spPr bwMode="auto">
            <a:xfrm>
              <a:off x="2445037" y="4366663"/>
              <a:ext cx="533013" cy="3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defTabSz="68753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4">
                  <a:cs typeface="Arial" panose="020B0604020202020204" pitchFamily="34" charset="0"/>
                </a:rPr>
                <a:t>.8186</a:t>
              </a:r>
              <a:endParaRPr lang="en-US" sz="1353">
                <a:cs typeface="Arial" panose="020B0604020202020204" pitchFamily="34" charset="0"/>
              </a:endParaRPr>
            </a:p>
          </p:txBody>
        </p:sp>
        <p:sp>
          <p:nvSpPr>
            <p:cNvPr id="74" name="Rectangle 242"/>
            <p:cNvSpPr>
              <a:spLocks noChangeArrowheads="1"/>
            </p:cNvSpPr>
            <p:nvPr/>
          </p:nvSpPr>
          <p:spPr bwMode="auto">
            <a:xfrm>
              <a:off x="3477527" y="4366663"/>
              <a:ext cx="533013" cy="3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defTabSz="68753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4">
                  <a:cs typeface="Arial" panose="020B0604020202020204" pitchFamily="34" charset="0"/>
                </a:rPr>
                <a:t>.8212</a:t>
              </a:r>
              <a:endParaRPr lang="en-US" sz="1353">
                <a:cs typeface="Arial" panose="020B0604020202020204" pitchFamily="34" charset="0"/>
              </a:endParaRPr>
            </a:p>
          </p:txBody>
        </p:sp>
        <p:sp>
          <p:nvSpPr>
            <p:cNvPr id="75" name="Rectangle 243"/>
            <p:cNvSpPr>
              <a:spLocks noChangeArrowheads="1"/>
            </p:cNvSpPr>
            <p:nvPr/>
          </p:nvSpPr>
          <p:spPr bwMode="auto">
            <a:xfrm>
              <a:off x="4512127" y="4366663"/>
              <a:ext cx="533013" cy="3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defTabSz="68753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4">
                  <a:cs typeface="Arial" panose="020B0604020202020204" pitchFamily="34" charset="0"/>
                </a:rPr>
                <a:t>.8238</a:t>
              </a:r>
              <a:endParaRPr lang="en-US" sz="1353">
                <a:cs typeface="Arial" panose="020B0604020202020204" pitchFamily="34" charset="0"/>
              </a:endParaRPr>
            </a:p>
          </p:txBody>
        </p:sp>
        <p:sp>
          <p:nvSpPr>
            <p:cNvPr id="76" name="Rectangle 244"/>
            <p:cNvSpPr>
              <a:spLocks noChangeArrowheads="1"/>
            </p:cNvSpPr>
            <p:nvPr/>
          </p:nvSpPr>
          <p:spPr bwMode="auto">
            <a:xfrm>
              <a:off x="5546728" y="4366663"/>
              <a:ext cx="533013" cy="3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defTabSz="68753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4">
                  <a:cs typeface="Arial" panose="020B0604020202020204" pitchFamily="34" charset="0"/>
                </a:rPr>
                <a:t>.8264</a:t>
              </a:r>
              <a:endParaRPr lang="en-US" sz="1353">
                <a:cs typeface="Arial" panose="020B0604020202020204" pitchFamily="34" charset="0"/>
              </a:endParaRPr>
            </a:p>
          </p:txBody>
        </p:sp>
        <p:sp>
          <p:nvSpPr>
            <p:cNvPr id="77" name="Rectangle 245"/>
            <p:cNvSpPr>
              <a:spLocks noChangeArrowheads="1"/>
            </p:cNvSpPr>
            <p:nvPr/>
          </p:nvSpPr>
          <p:spPr bwMode="auto">
            <a:xfrm>
              <a:off x="6579217" y="4384964"/>
              <a:ext cx="533013" cy="3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defTabSz="68753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4">
                  <a:cs typeface="Arial" panose="020B0604020202020204" pitchFamily="34" charset="0"/>
                </a:rPr>
                <a:t>.8289</a:t>
              </a:r>
              <a:endParaRPr lang="en-US" sz="1353">
                <a:cs typeface="Arial" panose="020B0604020202020204" pitchFamily="34" charset="0"/>
              </a:endParaRPr>
            </a:p>
          </p:txBody>
        </p:sp>
        <p:sp>
          <p:nvSpPr>
            <p:cNvPr id="78" name="Rectangle 246"/>
            <p:cNvSpPr>
              <a:spLocks noChangeArrowheads="1"/>
            </p:cNvSpPr>
            <p:nvPr/>
          </p:nvSpPr>
          <p:spPr bwMode="auto">
            <a:xfrm>
              <a:off x="7613819" y="4384964"/>
              <a:ext cx="533013" cy="3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defTabSz="68753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4" dirty="0">
                  <a:cs typeface="Arial" panose="020B0604020202020204" pitchFamily="34" charset="0"/>
                </a:rPr>
                <a:t>.8315</a:t>
              </a:r>
              <a:endParaRPr lang="en-US" sz="1353" dirty="0">
                <a:cs typeface="Arial" panose="020B0604020202020204" pitchFamily="34" charset="0"/>
              </a:endParaRPr>
            </a:p>
          </p:txBody>
        </p:sp>
        <p:sp>
          <p:nvSpPr>
            <p:cNvPr id="79" name="Rectangle 247"/>
            <p:cNvSpPr>
              <a:spLocks noChangeArrowheads="1"/>
            </p:cNvSpPr>
            <p:nvPr/>
          </p:nvSpPr>
          <p:spPr bwMode="auto">
            <a:xfrm>
              <a:off x="8648418" y="4366663"/>
              <a:ext cx="533013" cy="3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defTabSz="68753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4" dirty="0">
                  <a:cs typeface="Arial" panose="020B0604020202020204" pitchFamily="34" charset="0"/>
                </a:rPr>
                <a:t>.8340</a:t>
              </a:r>
              <a:endParaRPr lang="en-US" sz="1353" dirty="0">
                <a:cs typeface="Arial" panose="020B0604020202020204" pitchFamily="34" charset="0"/>
              </a:endParaRPr>
            </a:p>
          </p:txBody>
        </p:sp>
        <p:sp>
          <p:nvSpPr>
            <p:cNvPr id="80" name="Rectangle 248"/>
            <p:cNvSpPr>
              <a:spLocks noChangeArrowheads="1"/>
            </p:cNvSpPr>
            <p:nvPr/>
          </p:nvSpPr>
          <p:spPr bwMode="auto">
            <a:xfrm>
              <a:off x="9680908" y="4366663"/>
              <a:ext cx="533013" cy="3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defTabSz="68753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4">
                  <a:cs typeface="Arial" panose="020B0604020202020204" pitchFamily="34" charset="0"/>
                </a:rPr>
                <a:t>.8365</a:t>
              </a:r>
              <a:endParaRPr lang="en-US" sz="1353">
                <a:cs typeface="Arial" panose="020B0604020202020204" pitchFamily="34" charset="0"/>
              </a:endParaRPr>
            </a:p>
          </p:txBody>
        </p:sp>
        <p:sp>
          <p:nvSpPr>
            <p:cNvPr id="81" name="Rectangle 249"/>
            <p:cNvSpPr>
              <a:spLocks noChangeArrowheads="1"/>
            </p:cNvSpPr>
            <p:nvPr/>
          </p:nvSpPr>
          <p:spPr bwMode="auto">
            <a:xfrm>
              <a:off x="10688180" y="4366663"/>
              <a:ext cx="533013" cy="3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defTabSz="68753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4">
                  <a:cs typeface="Arial" panose="020B0604020202020204" pitchFamily="34" charset="0"/>
                </a:rPr>
                <a:t>.8389</a:t>
              </a:r>
              <a:endParaRPr lang="en-US" sz="1353">
                <a:cs typeface="Arial" panose="020B0604020202020204" pitchFamily="34" charset="0"/>
              </a:endParaRPr>
            </a:p>
          </p:txBody>
        </p:sp>
        <p:sp>
          <p:nvSpPr>
            <p:cNvPr id="82" name="Rectangle 250"/>
            <p:cNvSpPr>
              <a:spLocks noChangeArrowheads="1"/>
            </p:cNvSpPr>
            <p:nvPr/>
          </p:nvSpPr>
          <p:spPr bwMode="auto">
            <a:xfrm>
              <a:off x="867799" y="4733376"/>
              <a:ext cx="66095" cy="3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defTabSz="68753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4" b="1">
                  <a:cs typeface="Arial" panose="020B0604020202020204" pitchFamily="34" charset="0"/>
                </a:rPr>
                <a:t>.</a:t>
              </a:r>
              <a:endParaRPr lang="en-US" sz="1353">
                <a:cs typeface="Arial" panose="020B0604020202020204" pitchFamily="34" charset="0"/>
              </a:endParaRPr>
            </a:p>
          </p:txBody>
        </p:sp>
        <p:sp>
          <p:nvSpPr>
            <p:cNvPr id="83" name="Rectangle 251"/>
            <p:cNvSpPr>
              <a:spLocks noChangeArrowheads="1"/>
            </p:cNvSpPr>
            <p:nvPr/>
          </p:nvSpPr>
          <p:spPr bwMode="auto">
            <a:xfrm>
              <a:off x="1720817" y="4733376"/>
              <a:ext cx="66095" cy="3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defTabSz="68753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4" b="1">
                  <a:cs typeface="Arial" panose="020B0604020202020204" pitchFamily="34" charset="0"/>
                </a:rPr>
                <a:t>.</a:t>
              </a:r>
              <a:endParaRPr lang="en-US" sz="1353">
                <a:cs typeface="Arial" panose="020B0604020202020204" pitchFamily="34" charset="0"/>
              </a:endParaRPr>
            </a:p>
          </p:txBody>
        </p:sp>
        <p:sp>
          <p:nvSpPr>
            <p:cNvPr id="84" name="Rectangle 252"/>
            <p:cNvSpPr>
              <a:spLocks noChangeArrowheads="1"/>
            </p:cNvSpPr>
            <p:nvPr/>
          </p:nvSpPr>
          <p:spPr bwMode="auto">
            <a:xfrm>
              <a:off x="2755418" y="4733376"/>
              <a:ext cx="66095" cy="3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defTabSz="68753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4" b="1">
                  <a:cs typeface="Arial" panose="020B0604020202020204" pitchFamily="34" charset="0"/>
                </a:rPr>
                <a:t>.</a:t>
              </a:r>
              <a:endParaRPr lang="en-US" sz="1353">
                <a:cs typeface="Arial" panose="020B0604020202020204" pitchFamily="34" charset="0"/>
              </a:endParaRPr>
            </a:p>
          </p:txBody>
        </p:sp>
        <p:sp>
          <p:nvSpPr>
            <p:cNvPr id="85" name="Rectangle 253"/>
            <p:cNvSpPr>
              <a:spLocks noChangeArrowheads="1"/>
            </p:cNvSpPr>
            <p:nvPr/>
          </p:nvSpPr>
          <p:spPr bwMode="auto">
            <a:xfrm>
              <a:off x="3787906" y="4733376"/>
              <a:ext cx="66095" cy="3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defTabSz="68753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4" b="1">
                  <a:cs typeface="Arial" panose="020B0604020202020204" pitchFamily="34" charset="0"/>
                </a:rPr>
                <a:t>.</a:t>
              </a:r>
              <a:endParaRPr lang="en-US" sz="1353">
                <a:cs typeface="Arial" panose="020B0604020202020204" pitchFamily="34" charset="0"/>
              </a:endParaRPr>
            </a:p>
          </p:txBody>
        </p:sp>
        <p:sp>
          <p:nvSpPr>
            <p:cNvPr id="86" name="Rectangle 254"/>
            <p:cNvSpPr>
              <a:spLocks noChangeArrowheads="1"/>
            </p:cNvSpPr>
            <p:nvPr/>
          </p:nvSpPr>
          <p:spPr bwMode="auto">
            <a:xfrm>
              <a:off x="4822507" y="4733376"/>
              <a:ext cx="66095" cy="3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defTabSz="68753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4" b="1">
                  <a:cs typeface="Arial" panose="020B0604020202020204" pitchFamily="34" charset="0"/>
                </a:rPr>
                <a:t>.</a:t>
              </a:r>
              <a:endParaRPr lang="en-US" sz="1353">
                <a:cs typeface="Arial" panose="020B0604020202020204" pitchFamily="34" charset="0"/>
              </a:endParaRPr>
            </a:p>
          </p:txBody>
        </p:sp>
        <p:sp>
          <p:nvSpPr>
            <p:cNvPr id="87" name="Rectangle 255"/>
            <p:cNvSpPr>
              <a:spLocks noChangeArrowheads="1"/>
            </p:cNvSpPr>
            <p:nvPr/>
          </p:nvSpPr>
          <p:spPr bwMode="auto">
            <a:xfrm>
              <a:off x="5857108" y="4733376"/>
              <a:ext cx="66095" cy="3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defTabSz="68753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4" b="1">
                  <a:cs typeface="Arial" panose="020B0604020202020204" pitchFamily="34" charset="0"/>
                </a:rPr>
                <a:t>.</a:t>
              </a:r>
              <a:endParaRPr lang="en-US" sz="1353">
                <a:cs typeface="Arial" panose="020B0604020202020204" pitchFamily="34" charset="0"/>
              </a:endParaRPr>
            </a:p>
          </p:txBody>
        </p:sp>
        <p:sp>
          <p:nvSpPr>
            <p:cNvPr id="88" name="Rectangle 256"/>
            <p:cNvSpPr>
              <a:spLocks noChangeArrowheads="1"/>
            </p:cNvSpPr>
            <p:nvPr/>
          </p:nvSpPr>
          <p:spPr bwMode="auto">
            <a:xfrm>
              <a:off x="6889597" y="4733376"/>
              <a:ext cx="66095" cy="3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defTabSz="68753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4" b="1">
                  <a:cs typeface="Arial" panose="020B0604020202020204" pitchFamily="34" charset="0"/>
                </a:rPr>
                <a:t>.</a:t>
              </a:r>
              <a:endParaRPr lang="en-US" sz="1353">
                <a:cs typeface="Arial" panose="020B0604020202020204" pitchFamily="34" charset="0"/>
              </a:endParaRPr>
            </a:p>
          </p:txBody>
        </p:sp>
        <p:sp>
          <p:nvSpPr>
            <p:cNvPr id="89" name="Rectangle 257"/>
            <p:cNvSpPr>
              <a:spLocks noChangeArrowheads="1"/>
            </p:cNvSpPr>
            <p:nvPr/>
          </p:nvSpPr>
          <p:spPr bwMode="auto">
            <a:xfrm>
              <a:off x="7924200" y="4733376"/>
              <a:ext cx="66095" cy="3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defTabSz="68753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4" b="1">
                  <a:cs typeface="Arial" panose="020B0604020202020204" pitchFamily="34" charset="0"/>
                </a:rPr>
                <a:t>.</a:t>
              </a:r>
              <a:endParaRPr lang="en-US" sz="1353">
                <a:cs typeface="Arial" panose="020B0604020202020204" pitchFamily="34" charset="0"/>
              </a:endParaRPr>
            </a:p>
          </p:txBody>
        </p:sp>
        <p:sp>
          <p:nvSpPr>
            <p:cNvPr id="90" name="Rectangle 258"/>
            <p:cNvSpPr>
              <a:spLocks noChangeArrowheads="1"/>
            </p:cNvSpPr>
            <p:nvPr/>
          </p:nvSpPr>
          <p:spPr bwMode="auto">
            <a:xfrm>
              <a:off x="8958799" y="4733376"/>
              <a:ext cx="66095" cy="3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defTabSz="68753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4" b="1">
                  <a:cs typeface="Arial" panose="020B0604020202020204" pitchFamily="34" charset="0"/>
                </a:rPr>
                <a:t>.</a:t>
              </a:r>
              <a:endParaRPr lang="en-US" sz="1353">
                <a:cs typeface="Arial" panose="020B0604020202020204" pitchFamily="34" charset="0"/>
              </a:endParaRPr>
            </a:p>
          </p:txBody>
        </p:sp>
        <p:sp>
          <p:nvSpPr>
            <p:cNvPr id="91" name="Rectangle 259"/>
            <p:cNvSpPr>
              <a:spLocks noChangeArrowheads="1"/>
            </p:cNvSpPr>
            <p:nvPr/>
          </p:nvSpPr>
          <p:spPr bwMode="auto">
            <a:xfrm>
              <a:off x="9991288" y="4733376"/>
              <a:ext cx="66095" cy="3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defTabSz="68753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4" b="1">
                  <a:cs typeface="Arial" panose="020B0604020202020204" pitchFamily="34" charset="0"/>
                </a:rPr>
                <a:t>.</a:t>
              </a:r>
              <a:endParaRPr lang="en-US" sz="1353">
                <a:cs typeface="Arial" panose="020B0604020202020204" pitchFamily="34" charset="0"/>
              </a:endParaRPr>
            </a:p>
          </p:txBody>
        </p:sp>
        <p:sp>
          <p:nvSpPr>
            <p:cNvPr id="92" name="Rectangle 260"/>
            <p:cNvSpPr>
              <a:spLocks noChangeArrowheads="1"/>
            </p:cNvSpPr>
            <p:nvPr/>
          </p:nvSpPr>
          <p:spPr bwMode="auto">
            <a:xfrm>
              <a:off x="11025890" y="4733376"/>
              <a:ext cx="66095" cy="3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defTabSz="68753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4" b="1">
                  <a:cs typeface="Arial" panose="020B0604020202020204" pitchFamily="34" charset="0"/>
                </a:rPr>
                <a:t>.</a:t>
              </a:r>
              <a:endParaRPr lang="en-US" sz="1353">
                <a:cs typeface="Arial" panose="020B0604020202020204" pitchFamily="34" charset="0"/>
              </a:endParaRPr>
            </a:p>
          </p:txBody>
        </p:sp>
        <p:cxnSp>
          <p:nvCxnSpPr>
            <p:cNvPr id="96" name="Straight Connector 95"/>
            <p:cNvCxnSpPr/>
            <p:nvPr/>
          </p:nvCxnSpPr>
          <p:spPr>
            <a:xfrm>
              <a:off x="667828" y="2410863"/>
              <a:ext cx="106038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Rectangle 148"/>
            <p:cNvSpPr>
              <a:spLocks noChangeArrowheads="1"/>
            </p:cNvSpPr>
            <p:nvPr/>
          </p:nvSpPr>
          <p:spPr bwMode="auto">
            <a:xfrm>
              <a:off x="656105" y="3947008"/>
              <a:ext cx="506743" cy="33002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en-US" sz="1353"/>
            </a:p>
          </p:txBody>
        </p:sp>
        <p:sp>
          <p:nvSpPr>
            <p:cNvPr id="99" name="Rectangle 149"/>
            <p:cNvSpPr>
              <a:spLocks noChangeArrowheads="1"/>
            </p:cNvSpPr>
            <p:nvPr/>
          </p:nvSpPr>
          <p:spPr bwMode="auto">
            <a:xfrm>
              <a:off x="4351750" y="3947008"/>
              <a:ext cx="931470" cy="33273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en-US" sz="1353"/>
            </a:p>
          </p:txBody>
        </p:sp>
        <p:sp>
          <p:nvSpPr>
            <p:cNvPr id="100" name="Rectangle 150"/>
            <p:cNvSpPr>
              <a:spLocks noChangeArrowheads="1"/>
            </p:cNvSpPr>
            <p:nvPr/>
          </p:nvSpPr>
          <p:spPr bwMode="auto">
            <a:xfrm>
              <a:off x="4489725" y="1970748"/>
              <a:ext cx="633429" cy="40005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en-US" sz="1353"/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2920086" y="4934618"/>
            <a:ext cx="1834156" cy="370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5" i="1" dirty="0">
                <a:solidFill>
                  <a:srgbClr val="000000"/>
                </a:solidFill>
                <a:cs typeface="Arial" panose="020B0604020202020204" pitchFamily="34" charset="0"/>
              </a:rPr>
              <a:t>P</a:t>
            </a:r>
            <a:r>
              <a:rPr lang="en-US" sz="1805" dirty="0">
                <a:solidFill>
                  <a:srgbClr val="000000"/>
                </a:solidFill>
                <a:cs typeface="Arial" panose="020B0604020202020204" pitchFamily="34" charset="0"/>
              </a:rPr>
              <a:t>(</a:t>
            </a:r>
            <a:r>
              <a:rPr lang="en-US" sz="1805" i="1" dirty="0">
                <a:solidFill>
                  <a:srgbClr val="000000"/>
                </a:solidFill>
                <a:cs typeface="Arial" panose="020B0604020202020204" pitchFamily="34" charset="0"/>
              </a:rPr>
              <a:t>z</a:t>
            </a:r>
            <a:r>
              <a:rPr lang="en-US" sz="1805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1805" u="sng" dirty="0">
                <a:solidFill>
                  <a:srgbClr val="000000"/>
                </a:solidFill>
                <a:cs typeface="Arial" panose="020B0604020202020204" pitchFamily="34" charset="0"/>
              </a:rPr>
              <a:t>&lt;</a:t>
            </a:r>
            <a:r>
              <a:rPr lang="en-US" sz="1805" dirty="0">
                <a:solidFill>
                  <a:srgbClr val="000000"/>
                </a:solidFill>
                <a:cs typeface="Arial" panose="020B0604020202020204" pitchFamily="34" charset="0"/>
              </a:rPr>
              <a:t> .83) = .7967</a:t>
            </a:r>
            <a:endParaRPr lang="en-US" sz="1805" dirty="0"/>
          </a:p>
        </p:txBody>
      </p:sp>
      <p:pic>
        <p:nvPicPr>
          <p:cNvPr id="94" name="图片 9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945" y="5680088"/>
            <a:ext cx="7432648" cy="308421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ChangeArrowheads="1"/>
          </p:cNvSpPr>
          <p:nvPr/>
        </p:nvSpPr>
        <p:spPr bwMode="auto">
          <a:xfrm>
            <a:off x="2560948" y="3122779"/>
            <a:ext cx="3992479" cy="991586"/>
          </a:xfrm>
          <a:prstGeom prst="rect">
            <a:avLst/>
          </a:prstGeom>
          <a:noFill/>
          <a:ln w="6350">
            <a:noFill/>
            <a:miter lim="800000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lnSpc>
                <a:spcPct val="90000"/>
              </a:lnSpc>
              <a:spcBef>
                <a:spcPct val="20000"/>
              </a:spcBef>
              <a:buSzPct val="75000"/>
              <a:buFont typeface="Monotype Sorts" panose="01010601010101010101" pitchFamily="2" charset="2"/>
              <a:buNone/>
            </a:pPr>
            <a:r>
              <a:rPr lang="en-US" sz="1805" i="1" dirty="0">
                <a:solidFill>
                  <a:srgbClr val="000000"/>
                </a:solidFill>
                <a:cs typeface="Arial" panose="020B0604020202020204" pitchFamily="34" charset="0"/>
              </a:rPr>
              <a:t>  P</a:t>
            </a:r>
            <a:r>
              <a:rPr lang="en-US" sz="1805" dirty="0">
                <a:solidFill>
                  <a:srgbClr val="000000"/>
                </a:solidFill>
                <a:cs typeface="Arial" panose="020B0604020202020204" pitchFamily="34" charset="0"/>
              </a:rPr>
              <a:t>(</a:t>
            </a:r>
            <a:r>
              <a:rPr lang="en-US" sz="1805" i="1" dirty="0">
                <a:solidFill>
                  <a:srgbClr val="000000"/>
                </a:solidFill>
                <a:cs typeface="Arial" panose="020B0604020202020204" pitchFamily="34" charset="0"/>
              </a:rPr>
              <a:t>z </a:t>
            </a:r>
            <a:r>
              <a:rPr lang="en-US" sz="1805" dirty="0">
                <a:solidFill>
                  <a:srgbClr val="000000"/>
                </a:solidFill>
                <a:cs typeface="Arial" panose="020B0604020202020204" pitchFamily="34" charset="0"/>
              </a:rPr>
              <a:t>&gt; .83) = 1 – </a:t>
            </a:r>
            <a:r>
              <a:rPr lang="en-US" sz="1805" i="1" dirty="0">
                <a:solidFill>
                  <a:srgbClr val="000000"/>
                </a:solidFill>
                <a:cs typeface="Arial" panose="020B0604020202020204" pitchFamily="34" charset="0"/>
              </a:rPr>
              <a:t>P</a:t>
            </a:r>
            <a:r>
              <a:rPr lang="en-US" sz="1805" dirty="0">
                <a:solidFill>
                  <a:srgbClr val="000000"/>
                </a:solidFill>
                <a:cs typeface="Arial" panose="020B0604020202020204" pitchFamily="34" charset="0"/>
              </a:rPr>
              <a:t>(</a:t>
            </a:r>
            <a:r>
              <a:rPr lang="en-US" sz="1805" i="1" dirty="0">
                <a:solidFill>
                  <a:srgbClr val="000000"/>
                </a:solidFill>
                <a:cs typeface="Arial" panose="020B0604020202020204" pitchFamily="34" charset="0"/>
              </a:rPr>
              <a:t>z</a:t>
            </a:r>
            <a:r>
              <a:rPr lang="en-US" sz="1805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1805" u="sng" dirty="0">
                <a:solidFill>
                  <a:srgbClr val="000000"/>
                </a:solidFill>
                <a:cs typeface="Arial" panose="020B0604020202020204" pitchFamily="34" charset="0"/>
              </a:rPr>
              <a:t>&lt;</a:t>
            </a:r>
            <a:r>
              <a:rPr lang="en-US" sz="1805" dirty="0">
                <a:solidFill>
                  <a:srgbClr val="000000"/>
                </a:solidFill>
                <a:cs typeface="Arial" panose="020B0604020202020204" pitchFamily="34" charset="0"/>
              </a:rPr>
              <a:t> .83)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SzPct val="75000"/>
              <a:buFont typeface="Monotype Sorts" panose="01010601010101010101" pitchFamily="2" charset="2"/>
              <a:buNone/>
            </a:pPr>
            <a:r>
              <a:rPr lang="en-US" sz="1805" dirty="0">
                <a:solidFill>
                  <a:srgbClr val="000000"/>
                </a:solidFill>
                <a:cs typeface="Arial" panose="020B0604020202020204" pitchFamily="34" charset="0"/>
              </a:rPr>
              <a:t>     	      = 1- .7967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SzPct val="75000"/>
              <a:buFont typeface="Monotype Sorts" panose="01010601010101010101" pitchFamily="2" charset="2"/>
              <a:buNone/>
            </a:pPr>
            <a:r>
              <a:rPr lang="en-US" sz="1805" dirty="0">
                <a:solidFill>
                  <a:srgbClr val="000000"/>
                </a:solidFill>
                <a:cs typeface="Arial" panose="020B0604020202020204" pitchFamily="34" charset="0"/>
              </a:rPr>
              <a:t>                    =   .2033</a:t>
            </a:r>
          </a:p>
        </p:txBody>
      </p:sp>
      <p:sp>
        <p:nvSpPr>
          <p:cNvPr id="198661" name="Rectangle 5"/>
          <p:cNvSpPr>
            <a:spLocks noChangeArrowheads="1"/>
          </p:cNvSpPr>
          <p:nvPr/>
        </p:nvSpPr>
        <p:spPr bwMode="auto">
          <a:xfrm>
            <a:off x="1098693" y="2322053"/>
            <a:ext cx="7537451" cy="664364"/>
          </a:xfrm>
          <a:prstGeom prst="rect">
            <a:avLst/>
          </a:prstGeom>
          <a:noFill/>
          <a:ln w="6350">
            <a:noFill/>
            <a:miter lim="800000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1805" dirty="0">
                <a:solidFill>
                  <a:srgbClr val="000000"/>
                </a:solidFill>
                <a:cs typeface="Arial" panose="020B0604020202020204" pitchFamily="34" charset="0"/>
              </a:rPr>
              <a:t>Compute the area under the standard normal</a:t>
            </a:r>
          </a:p>
          <a:p>
            <a:pPr algn="l"/>
            <a:r>
              <a:rPr lang="en-US" sz="1805" dirty="0">
                <a:solidFill>
                  <a:srgbClr val="000000"/>
                </a:solidFill>
                <a:cs typeface="Arial" panose="020B0604020202020204" pitchFamily="34" charset="0"/>
              </a:rPr>
              <a:t>              curve to the right of </a:t>
            </a:r>
            <a:r>
              <a:rPr lang="en-US" sz="1805" i="1" dirty="0">
                <a:solidFill>
                  <a:srgbClr val="000000"/>
                </a:solidFill>
                <a:cs typeface="Arial" panose="020B0604020202020204" pitchFamily="34" charset="0"/>
              </a:rPr>
              <a:t>z</a:t>
            </a:r>
            <a:r>
              <a:rPr lang="en-US" sz="1805" dirty="0">
                <a:solidFill>
                  <a:srgbClr val="000000"/>
                </a:solidFill>
                <a:cs typeface="Arial" panose="020B0604020202020204" pitchFamily="34" charset="0"/>
              </a:rPr>
              <a:t> = .83.</a:t>
            </a:r>
          </a:p>
        </p:txBody>
      </p:sp>
      <p:sp>
        <p:nvSpPr>
          <p:cNvPr id="198755" name="Oval 99"/>
          <p:cNvSpPr>
            <a:spLocks noChangeArrowheads="1"/>
          </p:cNvSpPr>
          <p:nvPr/>
        </p:nvSpPr>
        <p:spPr bwMode="auto">
          <a:xfrm>
            <a:off x="3768347" y="3720901"/>
            <a:ext cx="887742" cy="393881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</a:ln>
          <a:effectLst/>
        </p:spPr>
        <p:txBody>
          <a:bodyPr wrap="none" anchor="ctr"/>
          <a:lstStyle/>
          <a:p>
            <a:endParaRPr lang="en-US" sz="1353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58</a:t>
            </a:fld>
            <a:endParaRPr lang="en-US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70987" y="1346176"/>
            <a:ext cx="7772400" cy="531143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406" dirty="0"/>
              <a:t>Standard Normal Probability Distribution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45" y="5680088"/>
            <a:ext cx="7432648" cy="308421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CN" sz="4000" dirty="0">
                <a:cs typeface="Arial" panose="020B0604020202020204" pitchFamily="34" charset="0"/>
              </a:rPr>
              <a:t>Exponential Probability Distribution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23332A-A8A6-45D4-BF12-8B1638873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A9A8C4C-0429-4D19-91BF-678E8CC77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96" y="2869939"/>
            <a:ext cx="7772400" cy="732857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lIns="68034" tIns="33420" rIns="68034" bIns="33420"/>
          <a:lstStyle/>
          <a:p>
            <a:pPr marL="257827" indent="-257827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805" dirty="0">
                <a:solidFill>
                  <a:srgbClr val="000000"/>
                </a:solidFill>
                <a:cs typeface="Arial" panose="020B0604020202020204" pitchFamily="34" charset="0"/>
              </a:rPr>
              <a:t>The exponential probability distribution is useful in describing the time it takes to complete a task.</a:t>
            </a:r>
          </a:p>
        </p:txBody>
      </p:sp>
      <p:sp>
        <p:nvSpPr>
          <p:cNvPr id="7" name="Text Box 22">
            <a:extLst>
              <a:ext uri="{FF2B5EF4-FFF2-40B4-BE49-F238E27FC236}">
                <a16:creationId xmlns:a16="http://schemas.microsoft.com/office/drawing/2014/main" id="{D97E0D7D-70FF-4137-B735-13801A216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74" y="4016244"/>
            <a:ext cx="4475328" cy="925638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L="257827" indent="-257827">
              <a:buSzPct val="100000"/>
              <a:buFont typeface="Arial" panose="020B0604020202020204" pitchFamily="34" charset="0"/>
              <a:buChar char="•"/>
            </a:pPr>
            <a:r>
              <a:rPr lang="en-US" sz="1805" dirty="0">
                <a:solidFill>
                  <a:srgbClr val="000000"/>
                </a:solidFill>
                <a:cs typeface="Arial" panose="020B0604020202020204" pitchFamily="34" charset="0"/>
              </a:rPr>
              <a:t>Time between vehicle arrivals at a toll booth</a:t>
            </a:r>
          </a:p>
          <a:p>
            <a:pPr marL="257827" indent="-257827">
              <a:buSzPct val="100000"/>
              <a:buFont typeface="Arial" panose="020B0604020202020204" pitchFamily="34" charset="0"/>
              <a:buChar char="•"/>
            </a:pPr>
            <a:r>
              <a:rPr lang="en-US" sz="1805" dirty="0">
                <a:solidFill>
                  <a:srgbClr val="000000"/>
                </a:solidFill>
                <a:cs typeface="Arial" panose="020B0604020202020204" pitchFamily="34" charset="0"/>
              </a:rPr>
              <a:t>Time required to complete a questionnaire</a:t>
            </a:r>
          </a:p>
          <a:p>
            <a:pPr marL="257827" indent="-257827">
              <a:buSzPct val="100000"/>
              <a:buFont typeface="Arial" panose="020B0604020202020204" pitchFamily="34" charset="0"/>
              <a:buChar char="•"/>
            </a:pPr>
            <a:r>
              <a:rPr lang="en-US" sz="1805" dirty="0">
                <a:solidFill>
                  <a:srgbClr val="000000"/>
                </a:solidFill>
                <a:cs typeface="Arial" panose="020B0604020202020204" pitchFamily="34" charset="0"/>
              </a:rPr>
              <a:t>Distance between major defects in a highway</a:t>
            </a:r>
          </a:p>
        </p:txBody>
      </p:sp>
      <p:sp>
        <p:nvSpPr>
          <p:cNvPr id="9" name="Rectangle 23">
            <a:extLst>
              <a:ext uri="{FF2B5EF4-FFF2-40B4-BE49-F238E27FC236}">
                <a16:creationId xmlns:a16="http://schemas.microsoft.com/office/drawing/2014/main" id="{166B67DB-D832-4257-B547-092281069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96" y="3634071"/>
            <a:ext cx="7772400" cy="435563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lIns="68034" tIns="33420" rIns="68034" bIns="33420"/>
          <a:lstStyle/>
          <a:p>
            <a:pPr marL="257827" indent="-257827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805" dirty="0">
                <a:solidFill>
                  <a:srgbClr val="000000"/>
                </a:solidFill>
                <a:cs typeface="Arial" panose="020B0604020202020204" pitchFamily="34" charset="0"/>
              </a:rPr>
              <a:t>The exponential random variables can be used to describe:</a:t>
            </a:r>
          </a:p>
        </p:txBody>
      </p:sp>
      <p:sp>
        <p:nvSpPr>
          <p:cNvPr id="11" name="Rectangle 24">
            <a:extLst>
              <a:ext uri="{FF2B5EF4-FFF2-40B4-BE49-F238E27FC236}">
                <a16:creationId xmlns:a16="http://schemas.microsoft.com/office/drawing/2014/main" id="{678BF09F-8E04-467E-BCF8-D6DBD68C4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96" y="5051062"/>
            <a:ext cx="7772400" cy="637371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lIns="68034" tIns="33420" rIns="68034" bIns="33420"/>
          <a:lstStyle/>
          <a:p>
            <a:pPr marL="257827" indent="-257827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805" dirty="0">
                <a:solidFill>
                  <a:srgbClr val="000000"/>
                </a:solidFill>
                <a:cs typeface="Arial" panose="020B0604020202020204" pitchFamily="34" charset="0"/>
              </a:rPr>
              <a:t>In waiting line applications, the exponential distribution is often used for service time.</a:t>
            </a:r>
          </a:p>
        </p:txBody>
      </p:sp>
    </p:spTree>
    <p:extLst>
      <p:ext uri="{BB962C8B-B14F-4D97-AF65-F5344CB8AC3E}">
        <p14:creationId xmlns:p14="http://schemas.microsoft.com/office/powerpoint/2010/main" val="3580056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Random Variable</a:t>
            </a:r>
          </a:p>
        </p:txBody>
      </p:sp>
      <p:sp>
        <p:nvSpPr>
          <p:cNvPr id="145410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altLang="en-US" dirty="0"/>
              <a:t>A numerical value can be associated with each outcome of an experiment</a:t>
            </a:r>
            <a:endParaRPr lang="en-GB" altLang="en-US" i="1" dirty="0">
              <a:solidFill>
                <a:srgbClr val="FF0000"/>
              </a:solidFill>
            </a:endParaRPr>
          </a:p>
          <a:p>
            <a:r>
              <a:rPr lang="en-US" altLang="en-US" dirty="0">
                <a:sym typeface="Symbol" pitchFamily="18" charset="2"/>
              </a:rPr>
              <a:t>A </a:t>
            </a:r>
            <a:r>
              <a:rPr lang="en-US" altLang="en-US" i="1" dirty="0">
                <a:solidFill>
                  <a:srgbClr val="FF0000"/>
                </a:solidFill>
                <a:sym typeface="Symbol" pitchFamily="18" charset="2"/>
              </a:rPr>
              <a:t>random variable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altLang="en-US" dirty="0">
                <a:sym typeface="Symbol" pitchFamily="18" charset="2"/>
              </a:rPr>
              <a:t> is a function from the sample space 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</a:t>
            </a:r>
            <a:r>
              <a:rPr lang="en-US" altLang="en-US" dirty="0">
                <a:sym typeface="Symbol" pitchFamily="18" charset="2"/>
              </a:rPr>
              <a:t> to the real line that assigns a real number 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X(s)</a:t>
            </a:r>
            <a:r>
              <a:rPr lang="en-US" altLang="en-US" dirty="0">
                <a:sym typeface="Symbol" pitchFamily="18" charset="2"/>
              </a:rPr>
              <a:t> to each element 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</a:t>
            </a:r>
            <a:r>
              <a:rPr lang="en-US" altLang="en-US" dirty="0">
                <a:sym typeface="Symbol" pitchFamily="18" charset="2"/>
              </a:rPr>
              <a:t> of 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</a:t>
            </a:r>
          </a:p>
          <a:p>
            <a:pPr>
              <a:buFont typeface="Wingdings" pitchFamily="2" charset="2"/>
              <a:buNone/>
            </a:pPr>
            <a:r>
              <a:rPr lang="en-US" altLang="en-US" dirty="0"/>
              <a:t>                                      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X:  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→ R</a:t>
            </a:r>
          </a:p>
          <a:p>
            <a:r>
              <a:rPr lang="en-GB" altLang="en-US" dirty="0"/>
              <a:t>Random variable takes on its values with some probability</a:t>
            </a:r>
          </a:p>
          <a:p>
            <a:pPr>
              <a:buFont typeface="Wingdings" pitchFamily="2" charset="2"/>
              <a:buNone/>
            </a:pPr>
            <a:endParaRPr lang="en-US" altLang="en-US" i="1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1C11E7-906F-42B7-8D45-BF47FC476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7587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Exponential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altLang="en-US" dirty="0"/>
                  <a:t>A random variable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en-US" dirty="0"/>
                  <a:t> is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exponentially distributed</a:t>
                </a:r>
                <a:r>
                  <a:rPr lang="en-US" altLang="en-US" dirty="0"/>
                  <a:t> with parameter </a:t>
                </a:r>
                <a14:m>
                  <m:oMath xmlns:m="http://schemas.openxmlformats.org/officeDocument/2006/math">
                    <m:r>
                      <a:rPr lang="en-US" altLang="en-US" smtClean="0">
                        <a:latin typeface="Cambria Math"/>
                      </a:rPr>
                      <m:t>𝜆</m:t>
                    </m:r>
                  </m:oMath>
                </a14:m>
                <a:r>
                  <a:rPr lang="en-US" altLang="en-US" dirty="0"/>
                  <a:t> if its PDF and CDF are:</a:t>
                </a:r>
              </a:p>
              <a:p>
                <a:pPr lvl="1"/>
                <a:r>
                  <a:rPr lang="en-US" altLang="en-US" dirty="0"/>
                  <a:t>PDF: </a:t>
                </a:r>
                <a14:m>
                  <m:oMath xmlns:m="http://schemas.openxmlformats.org/officeDocument/2006/math">
                    <m:r>
                      <a:rPr lang="en-US" altLang="en-US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en-US" smtClean="0">
                        <a:latin typeface="Cambria Math"/>
                      </a:rPr>
                      <m:t>=</m:t>
                    </m:r>
                    <m:r>
                      <a:rPr lang="en-US" altLang="en-US" smtClean="0">
                        <a:latin typeface="Cambria Math"/>
                      </a:rPr>
                      <m:t>𝜆</m:t>
                    </m:r>
                    <m:r>
                      <a:rPr lang="en-US" altLang="en-US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en-US" smtClean="0">
                            <a:latin typeface="Cambria Math"/>
                          </a:rPr>
                          <m:t>−</m:t>
                        </m:r>
                        <m:r>
                          <a:rPr lang="en-US" altLang="en-US" smtClean="0">
                            <a:latin typeface="Cambria Math"/>
                          </a:rPr>
                          <m:t>𝜆</m:t>
                        </m:r>
                        <m:r>
                          <a:rPr lang="en-US" altLang="en-US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altLang="en-US" dirty="0"/>
                  <a:t>, for </a:t>
                </a:r>
                <a14:m>
                  <m:oMath xmlns:m="http://schemas.openxmlformats.org/officeDocument/2006/math">
                    <m:r>
                      <a:rPr lang="en-US" altLang="en-US" smtClean="0">
                        <a:latin typeface="Cambria Math"/>
                      </a:rPr>
                      <m:t>𝑥</m:t>
                    </m:r>
                    <m:r>
                      <a:rPr lang="en-US" altLang="en-US" smtClean="0">
                        <a:latin typeface="Cambria Math"/>
                      </a:rPr>
                      <m:t>≥0</m:t>
                    </m:r>
                  </m:oMath>
                </a14:m>
                <a:endParaRPr lang="en-US" altLang="en-US" dirty="0"/>
              </a:p>
              <a:p>
                <a:pPr lvl="1"/>
                <a:r>
                  <a:rPr lang="en-US" altLang="en-US" dirty="0"/>
                  <a:t>CDF: </a:t>
                </a:r>
                <a14:m>
                  <m:oMath xmlns:m="http://schemas.openxmlformats.org/officeDocument/2006/math">
                    <m:r>
                      <a:rPr lang="en-US" altLang="en-US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en-US" smtClean="0">
                        <a:latin typeface="Cambria Math"/>
                      </a:rPr>
                      <m:t>=1−</m:t>
                    </m:r>
                    <m:sSup>
                      <m:sSup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en-US" smtClean="0">
                            <a:latin typeface="Cambria Math"/>
                          </a:rPr>
                          <m:t>−</m:t>
                        </m:r>
                        <m:r>
                          <a:rPr lang="en-US" altLang="en-US" smtClean="0">
                            <a:latin typeface="Cambria Math"/>
                          </a:rPr>
                          <m:t>𝜆</m:t>
                        </m:r>
                        <m:r>
                          <a:rPr lang="en-US" altLang="en-US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altLang="en-US" dirty="0"/>
                  <a:t>, for </a:t>
                </a:r>
                <a14:m>
                  <m:oMath xmlns:m="http://schemas.openxmlformats.org/officeDocument/2006/math">
                    <m:r>
                      <a:rPr lang="en-US" altLang="en-US" smtClean="0">
                        <a:latin typeface="Cambria Math"/>
                      </a:rPr>
                      <m:t>𝑥</m:t>
                    </m:r>
                    <m:r>
                      <a:rPr lang="en-US" altLang="en-US" smtClean="0">
                        <a:latin typeface="Cambria Math"/>
                      </a:rPr>
                      <m:t>≥0</m:t>
                    </m:r>
                  </m:oMath>
                </a14:m>
                <a:endParaRPr lang="en-US" altLang="en-US" dirty="0"/>
              </a:p>
              <a:p>
                <a:pPr lvl="1"/>
                <a:endParaRPr lang="en-US" altLang="en-US" dirty="0"/>
              </a:p>
              <a:p>
                <a:r>
                  <a:rPr lang="en-US" altLang="en-US" dirty="0"/>
                  <a:t>Properties:</a:t>
                </a:r>
              </a:p>
              <a:p>
                <a:pPr marL="225029" lvl="1" indent="0">
                  <a:buNone/>
                </a:pPr>
                <a14:m>
                  <m:oMath xmlns:m="http://schemas.openxmlformats.org/officeDocument/2006/math">
                    <m:r>
                      <a:rPr lang="en-US" altLang="en-US" i="1" smtClean="0">
                        <a:solidFill>
                          <a:schemeClr val="tx1"/>
                        </a:solidFill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altLang="en-U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𝜆</m:t>
                        </m:r>
                      </m:den>
                    </m:f>
                  </m:oMath>
                </a14:m>
                <a:r>
                  <a:rPr lang="en-US" altLang="en-US" dirty="0">
                    <a:solidFill>
                      <a:schemeClr val="tx1"/>
                    </a:solidFill>
                  </a:rPr>
                  <a:t>, and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tx1"/>
                        </a:solidFill>
                        <a:latin typeface="Cambria Math"/>
                      </a:rPr>
                      <m:t>𝑉</m:t>
                    </m:r>
                    <m:d>
                      <m:dPr>
                        <m:begChr m:val="["/>
                        <m:endChr m:val="]"/>
                        <m:ctrlP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altLang="en-U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𝜆</m:t>
                            </m:r>
                          </m:e>
                          <m:sup>
                            <m:r>
                              <a:rPr lang="en-US" alt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endParaRPr lang="en-US" dirty="0"/>
              </a:p>
              <a:p>
                <a:r>
                  <a:rPr lang="en-US" altLang="en-US" dirty="0"/>
                  <a:t>The exponential distribution describes the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time between consecutive events</a:t>
                </a:r>
                <a:r>
                  <a:rPr lang="en-US" altLang="en-US" dirty="0"/>
                  <a:t> in a Poisson process of rate </a:t>
                </a:r>
                <a14:m>
                  <m:oMath xmlns:m="http://schemas.openxmlformats.org/officeDocument/2006/math">
                    <m:r>
                      <a:rPr lang="en-US" altLang="en-US">
                        <a:latin typeface="Cambria Math"/>
                      </a:rPr>
                      <m:t>𝜆</m:t>
                    </m:r>
                  </m:oMath>
                </a14:m>
                <a:endParaRPr lang="en-US" altLang="en-US" dirty="0"/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1946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87" t="-33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659523-BB97-4AFA-82D6-CDDFB0AD9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23270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Example: Exponential Distribution</a:t>
            </a: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387" y="2528887"/>
            <a:ext cx="2700338" cy="20252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412" y="2571751"/>
            <a:ext cx="2614613" cy="19609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71738" y="4543425"/>
            <a:ext cx="169629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Exponential distribution PDF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0049" y="4554141"/>
            <a:ext cx="170431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Exponential distribution CDF</a:t>
            </a:r>
          </a:p>
        </p:txBody>
      </p:sp>
    </p:spTree>
    <p:extLst>
      <p:ext uri="{BB962C8B-B14F-4D97-AF65-F5344CB8AC3E}">
        <p14:creationId xmlns:p14="http://schemas.microsoft.com/office/powerpoint/2010/main" val="75313784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838298" y="2623828"/>
            <a:ext cx="7772400" cy="383139"/>
          </a:xfrm>
          <a:noFill/>
          <a:effectLst/>
        </p:spPr>
        <p:txBody>
          <a:bodyPr>
            <a:normAutofit fontScale="92500" lnSpcReduction="20000"/>
          </a:bodyPr>
          <a:lstStyle/>
          <a:p>
            <a:r>
              <a:rPr lang="en-US" dirty="0"/>
              <a:t>Density Function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2309910" y="3635702"/>
            <a:ext cx="4829175" cy="744793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anose="01010601010101010101" pitchFamily="2" charset="2"/>
              <a:buNone/>
            </a:pPr>
            <a:r>
              <a:rPr lang="en-US" sz="1805" dirty="0">
                <a:solidFill>
                  <a:srgbClr val="000000"/>
                </a:solidFill>
                <a:cs typeface="Arial" panose="020B0604020202020204" pitchFamily="34" charset="0"/>
              </a:rPr>
              <a:t>where:       </a:t>
            </a:r>
            <a:r>
              <a:rPr lang="en-US" sz="1805" i="1" dirty="0">
                <a:solidFill>
                  <a:srgbClr val="0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</a:t>
            </a:r>
            <a:r>
              <a:rPr lang="en-US" sz="1805" dirty="0">
                <a:solidFill>
                  <a:srgbClr val="000000"/>
                </a:solidFill>
                <a:cs typeface="Arial" panose="020B0604020202020204" pitchFamily="34" charset="0"/>
              </a:rPr>
              <a:t> = expected value or mean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anose="01010601010101010101" pitchFamily="2" charset="2"/>
              <a:buNone/>
            </a:pPr>
            <a:r>
              <a:rPr lang="en-US" sz="1805" dirty="0">
                <a:solidFill>
                  <a:srgbClr val="000000"/>
                </a:solidFill>
                <a:cs typeface="Arial" panose="020B0604020202020204" pitchFamily="34" charset="0"/>
              </a:rPr>
              <a:t>	       </a:t>
            </a:r>
            <a:r>
              <a:rPr lang="en-US" sz="1805" i="1" dirty="0">
                <a:solidFill>
                  <a:srgbClr val="000000"/>
                </a:solidFill>
                <a:cs typeface="Arial" panose="020B0604020202020204" pitchFamily="34" charset="0"/>
              </a:rPr>
              <a:t>e</a:t>
            </a:r>
            <a:r>
              <a:rPr lang="en-US" sz="1805" dirty="0">
                <a:solidFill>
                  <a:srgbClr val="000000"/>
                </a:solidFill>
                <a:cs typeface="Arial" panose="020B0604020202020204" pitchFamily="34" charset="0"/>
              </a:rPr>
              <a:t> = 2.71828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5" name="Text Box 11"/>
              <p:cNvSpPr txBox="1">
                <a:spLocks noChangeArrowheads="1"/>
              </p:cNvSpPr>
              <p:nvPr/>
            </p:nvSpPr>
            <p:spPr bwMode="auto">
              <a:xfrm>
                <a:off x="4447089" y="3136284"/>
                <a:ext cx="964303" cy="37010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5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1805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1805" u="sng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&gt;</a:t>
                </a:r>
                <a:r>
                  <a:rPr lang="en-US" sz="1805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 0</a:t>
                </a:r>
              </a:p>
            </p:txBody>
          </p:sp>
        </mc:Choice>
        <mc:Fallback xmlns="">
          <p:sp>
            <p:nvSpPr>
              <p:cNvPr id="21515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47089" y="3136284"/>
                <a:ext cx="964303" cy="370101"/>
              </a:xfrm>
              <a:prstGeom prst="rect">
                <a:avLst/>
              </a:prstGeom>
              <a:blipFill>
                <a:blip r:embed="rId3"/>
                <a:stretch>
                  <a:fillRect l="-5696" t="-6557" r="-4430" b="-26230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639974" y="2995335"/>
                <a:ext cx="1733295" cy="657681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5" i="1">
                          <a:solidFill>
                            <a:srgbClr val="0000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1805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5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1805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805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5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805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den>
                      </m:f>
                      <m:sSup>
                        <m:sSupPr>
                          <m:ctrlPr>
                            <a:rPr lang="en-US" sz="1805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5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805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1805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1805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/</m:t>
                          </m:r>
                          <m:r>
                            <a:rPr lang="en-US" sz="1805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sup>
                      </m:sSup>
                    </m:oMath>
                  </m:oMathPara>
                </a14:m>
                <a:endParaRPr lang="en-US" sz="1805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974" y="2995335"/>
                <a:ext cx="1733295" cy="6576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62</a:t>
            </a:fld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990694" y="1514200"/>
            <a:ext cx="7772400" cy="507821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lIns="68034" tIns="33420" rIns="68034" bIns="33420" anchor="ctr"/>
          <a:lstStyle/>
          <a:p>
            <a:pPr algn="l"/>
            <a:r>
              <a:rPr lang="en-US" sz="36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Exponential Probability Distribution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1A72637D-CD56-4CA0-A9D8-1494548B5567}"/>
              </a:ext>
            </a:extLst>
          </p:cNvPr>
          <p:cNvSpPr txBox="1">
            <a:spLocks noChangeArrowheads="1"/>
          </p:cNvSpPr>
          <p:nvPr/>
        </p:nvSpPr>
        <p:spPr>
          <a:xfrm>
            <a:off x="914496" y="4306560"/>
            <a:ext cx="7772400" cy="41655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Cumulative Probabilities</a:t>
            </a:r>
            <a:endParaRPr lang="en-US" dirty="0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06CC9F75-54F7-4480-A099-A975913FD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8391" y="5191503"/>
            <a:ext cx="4991101" cy="759116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 anchor="ctr"/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anose="01010601010101010101" pitchFamily="2" charset="2"/>
              <a:buNone/>
            </a:pPr>
            <a:r>
              <a:rPr lang="en-US" sz="1805" dirty="0">
                <a:solidFill>
                  <a:srgbClr val="000000"/>
                </a:solidFill>
                <a:cs typeface="Arial" panose="020B0604020202020204" pitchFamily="34" charset="0"/>
              </a:rPr>
              <a:t>where: 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anose="01010601010101010101" pitchFamily="2" charset="2"/>
              <a:buNone/>
            </a:pPr>
            <a:r>
              <a:rPr lang="en-US" sz="1805" dirty="0">
                <a:solidFill>
                  <a:srgbClr val="000000"/>
                </a:solidFill>
                <a:cs typeface="Arial" panose="020B0604020202020204" pitchFamily="34" charset="0"/>
              </a:rPr>
              <a:t>	 </a:t>
            </a:r>
            <a:r>
              <a:rPr lang="en-US" sz="1805" i="1" dirty="0">
                <a:solidFill>
                  <a:srgbClr val="000000"/>
                </a:solidFill>
                <a:cs typeface="Arial" panose="020B0604020202020204" pitchFamily="34" charset="0"/>
              </a:rPr>
              <a:t>x</a:t>
            </a:r>
            <a:r>
              <a:rPr lang="en-US" sz="1805" baseline="-25000" dirty="0">
                <a:solidFill>
                  <a:srgbClr val="000000"/>
                </a:solidFill>
                <a:cs typeface="Arial" panose="020B0604020202020204" pitchFamily="34" charset="0"/>
              </a:rPr>
              <a:t>0</a:t>
            </a:r>
            <a:r>
              <a:rPr lang="en-US" sz="1805" dirty="0">
                <a:solidFill>
                  <a:srgbClr val="000000"/>
                </a:solidFill>
                <a:cs typeface="Arial" panose="020B0604020202020204" pitchFamily="34" charset="0"/>
              </a:rPr>
              <a:t> = some specific value of </a:t>
            </a:r>
            <a:r>
              <a:rPr lang="en-US" sz="1805" i="1" dirty="0">
                <a:solidFill>
                  <a:srgbClr val="000000"/>
                </a:solidFill>
                <a:cs typeface="Arial" panose="020B0604020202020204" pitchFamily="34" charset="0"/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">
                <a:extLst>
                  <a:ext uri="{FF2B5EF4-FFF2-40B4-BE49-F238E27FC236}">
                    <a16:creationId xmlns:a16="http://schemas.microsoft.com/office/drawing/2014/main" id="{6FBA19C0-DCFB-4B38-B022-BB8B047E0B73}"/>
                  </a:ext>
                </a:extLst>
              </p:cNvPr>
              <p:cNvSpPr txBox="1"/>
              <p:nvPr/>
            </p:nvSpPr>
            <p:spPr>
              <a:xfrm>
                <a:off x="2616263" y="4805978"/>
                <a:ext cx="2374561" cy="380489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5" i="1">
                        <a:solidFill>
                          <a:srgbClr val="000000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sz="1805" dirty="0">
                    <a:solidFill>
                      <a:srgbClr val="000000"/>
                    </a:solidFill>
                  </a:rPr>
                  <a:t>(</a:t>
                </a:r>
                <a:r>
                  <a:rPr lang="en-US" sz="1805" i="1" dirty="0">
                    <a:solidFill>
                      <a:srgbClr val="000000"/>
                    </a:solidFill>
                  </a:rPr>
                  <a:t>x </a:t>
                </a:r>
                <a:r>
                  <a:rPr lang="en-US" sz="1805" u="sng" dirty="0">
                    <a:solidFill>
                      <a:srgbClr val="000000"/>
                    </a:solidFill>
                  </a:rPr>
                  <a:t>&lt;</a:t>
                </a:r>
                <a:r>
                  <a:rPr lang="en-US" sz="1805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5" i="1">
                        <a:solidFill>
                          <a:srgbClr val="00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1805" baseline="-25000" dirty="0">
                    <a:solidFill>
                      <a:srgbClr val="000000"/>
                    </a:solidFill>
                  </a:rPr>
                  <a:t>0</a:t>
                </a:r>
                <a:r>
                  <a:rPr lang="en-US" sz="1805" dirty="0">
                    <a:solidFill>
                      <a:srgbClr val="000000"/>
                    </a:solidFill>
                  </a:rPr>
                  <a:t> )</a:t>
                </a:r>
                <a14:m>
                  <m:oMath xmlns:m="http://schemas.openxmlformats.org/officeDocument/2006/math">
                    <m:r>
                      <a:rPr lang="en-US" sz="1805" i="1">
                        <a:solidFill>
                          <a:srgbClr val="000000"/>
                        </a:solidFill>
                        <a:latin typeface="Cambria Math"/>
                      </a:rPr>
                      <m:t>=1−</m:t>
                    </m:r>
                    <m:sSup>
                      <m:sSupPr>
                        <m:ctrlPr>
                          <a:rPr lang="en-US" sz="1805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5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805" i="1">
                            <a:solidFill>
                              <a:srgbClr val="00000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805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5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5" i="1" baseline="-100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1805" i="1">
                            <a:solidFill>
                              <a:srgbClr val="000000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sz="1805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sup>
                    </m:sSup>
                  </m:oMath>
                </a14:m>
                <a:endParaRPr lang="en-US" sz="1805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3" name="TextBox 1">
                <a:extLst>
                  <a:ext uri="{FF2B5EF4-FFF2-40B4-BE49-F238E27FC236}">
                    <a16:creationId xmlns:a16="http://schemas.microsoft.com/office/drawing/2014/main" id="{6FBA19C0-DCFB-4B38-B022-BB8B047E0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6263" y="4805978"/>
                <a:ext cx="2374561" cy="380489"/>
              </a:xfrm>
              <a:prstGeom prst="rect">
                <a:avLst/>
              </a:prstGeom>
              <a:blipFill>
                <a:blip r:embed="rId5"/>
                <a:stretch>
                  <a:fillRect t="-3175" b="-25397"/>
                </a:stretch>
              </a:blipFill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63</a:t>
            </a:fld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990694" y="1514200"/>
            <a:ext cx="7772400" cy="507821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lIns="68034" tIns="33420" rIns="68034" bIns="33420" anchor="ctr"/>
          <a:lstStyle/>
          <a:p>
            <a:pPr algn="l"/>
            <a:r>
              <a:rPr lang="en-US" sz="36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Exponential Probability Distribution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45" y="5680088"/>
            <a:ext cx="7432648" cy="30842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1174B15-0BF6-44EF-A75E-C5C0F67AE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338" y="2654616"/>
            <a:ext cx="6648450" cy="368816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lIns="68034" tIns="33420" rIns="68034" bIns="33420"/>
          <a:lstStyle/>
          <a:p>
            <a:pPr marL="255439" indent="-255439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105" dirty="0">
                <a:solidFill>
                  <a:srgbClr val="000000"/>
                </a:solidFill>
                <a:cs typeface="Arial" panose="020B0604020202020204" pitchFamily="34" charset="0"/>
              </a:rPr>
              <a:t>Example:  Al’s Full-Service Pump</a:t>
            </a: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AE73E889-7A93-48AD-9566-6FC8C0361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0653" y="3043382"/>
            <a:ext cx="7505700" cy="1266478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lIns="68034" tIns="33420" rIns="68034" bIns="33420"/>
          <a:lstStyle/>
          <a:p>
            <a:pPr indent="255439">
              <a:spcBef>
                <a:spcPct val="20000"/>
              </a:spcBef>
              <a:buSzPct val="75000"/>
            </a:pPr>
            <a:r>
              <a:rPr lang="en-US" sz="1805" dirty="0">
                <a:solidFill>
                  <a:srgbClr val="000000"/>
                </a:solidFill>
                <a:cs typeface="Arial" panose="020B0604020202020204" pitchFamily="34" charset="0"/>
              </a:rPr>
              <a:t>The time between arrivals of cars at Al’s full-service gas pump follows an exponential probability distribution with a mean time between arrivals of 3 minutes.  Al would like to know the probability that the time between two successive arrivals will be 2 minutes or less.</a:t>
            </a:r>
          </a:p>
        </p:txBody>
      </p:sp>
    </p:spTree>
    <p:extLst>
      <p:ext uri="{BB962C8B-B14F-4D97-AF65-F5344CB8AC3E}">
        <p14:creationId xmlns:p14="http://schemas.microsoft.com/office/powerpoint/2010/main" val="9691365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64</a:t>
            </a:fld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990694" y="1514200"/>
            <a:ext cx="7772400" cy="507821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lIns="68034" tIns="33420" rIns="68034" bIns="33420" anchor="ctr"/>
          <a:lstStyle/>
          <a:p>
            <a:pPr algn="l"/>
            <a:r>
              <a:rPr lang="en-US" sz="36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Exponential Probability Distribution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77E418-C3F6-419B-A61A-1EEBA03FF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2689" y="5057946"/>
            <a:ext cx="252813" cy="345261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 lIns="68034" tIns="33420" rIns="68034" bIns="33420">
            <a:spAutoFit/>
          </a:bodyPr>
          <a:lstStyle/>
          <a:p>
            <a:pPr algn="l"/>
            <a:r>
              <a:rPr lang="en-US" sz="1805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F8CC7D-F5C4-4D98-9700-CCD4B4925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1522" y="2989455"/>
            <a:ext cx="470821" cy="345261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 lIns="68034" tIns="33420" rIns="68034" bIns="33420">
            <a:spAutoFit/>
          </a:bodyPr>
          <a:lstStyle/>
          <a:p>
            <a:pPr algn="l"/>
            <a:r>
              <a:rPr lang="en-US" sz="1805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80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5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180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8" name="Group 112">
            <a:extLst>
              <a:ext uri="{FF2B5EF4-FFF2-40B4-BE49-F238E27FC236}">
                <a16:creationId xmlns:a16="http://schemas.microsoft.com/office/drawing/2014/main" id="{F93D0770-48FD-47AA-A995-CD602DC28EF4}"/>
              </a:ext>
            </a:extLst>
          </p:cNvPr>
          <p:cNvGrpSpPr/>
          <p:nvPr/>
        </p:nvGrpSpPr>
        <p:grpSpPr bwMode="auto">
          <a:xfrm>
            <a:off x="2704560" y="3673373"/>
            <a:ext cx="215900" cy="1174481"/>
            <a:chOff x="1297" y="1734"/>
            <a:chExt cx="136" cy="984"/>
          </a:xfrm>
        </p:grpSpPr>
        <p:sp>
          <p:nvSpPr>
            <p:cNvPr id="9" name="Line 6">
              <a:extLst>
                <a:ext uri="{FF2B5EF4-FFF2-40B4-BE49-F238E27FC236}">
                  <a16:creationId xmlns:a16="http://schemas.microsoft.com/office/drawing/2014/main" id="{260402A4-AECD-4C21-A2E5-DBEEE1809B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7" y="2718"/>
              <a:ext cx="1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 sz="1353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7">
              <a:extLst>
                <a:ext uri="{FF2B5EF4-FFF2-40B4-BE49-F238E27FC236}">
                  <a16:creationId xmlns:a16="http://schemas.microsoft.com/office/drawing/2014/main" id="{AB2DF3C1-C1D3-4C03-943C-1EC72D0776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09" y="2394"/>
              <a:ext cx="1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 sz="1353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Line 8">
              <a:extLst>
                <a:ext uri="{FF2B5EF4-FFF2-40B4-BE49-F238E27FC236}">
                  <a16:creationId xmlns:a16="http://schemas.microsoft.com/office/drawing/2014/main" id="{0F1A719F-9BA5-48EC-98BE-5A74579EA5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09" y="2070"/>
              <a:ext cx="1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 sz="1353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Line 9">
              <a:extLst>
                <a:ext uri="{FF2B5EF4-FFF2-40B4-BE49-F238E27FC236}">
                  <a16:creationId xmlns:a16="http://schemas.microsoft.com/office/drawing/2014/main" id="{09A08F9A-1E6D-4A86-BC6C-35125DDA32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09" y="1734"/>
              <a:ext cx="1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 sz="1353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13">
            <a:extLst>
              <a:ext uri="{FF2B5EF4-FFF2-40B4-BE49-F238E27FC236}">
                <a16:creationId xmlns:a16="http://schemas.microsoft.com/office/drawing/2014/main" id="{5ECBEF92-8D46-4E53-A85A-373FBBE0D21A}"/>
              </a:ext>
            </a:extLst>
          </p:cNvPr>
          <p:cNvGrpSpPr/>
          <p:nvPr/>
        </p:nvGrpSpPr>
        <p:grpSpPr bwMode="auto">
          <a:xfrm>
            <a:off x="2317707" y="3519402"/>
            <a:ext cx="349250" cy="1490779"/>
            <a:chOff x="1020" y="1605"/>
            <a:chExt cx="220" cy="1249"/>
          </a:xfrm>
        </p:grpSpPr>
        <p:sp>
          <p:nvSpPr>
            <p:cNvPr id="15" name="Rectangle 10">
              <a:extLst>
                <a:ext uri="{FF2B5EF4-FFF2-40B4-BE49-F238E27FC236}">
                  <a16:creationId xmlns:a16="http://schemas.microsoft.com/office/drawing/2014/main" id="{DFBE1203-62E2-4458-B745-0DE7505896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2565"/>
              <a:ext cx="208" cy="289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</p:spPr>
          <p:txBody>
            <a:bodyPr wrap="none" lIns="68034" tIns="33420" rIns="68034" bIns="33420">
              <a:spAutoFit/>
            </a:bodyPr>
            <a:lstStyle/>
            <a:p>
              <a:pPr algn="l"/>
              <a:r>
                <a:rPr lang="en-US" sz="1805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.1</a:t>
              </a:r>
            </a:p>
          </p:txBody>
        </p:sp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BBAA1C05-660A-4ACE-8B5D-F04214C00F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2" y="1929"/>
              <a:ext cx="208" cy="289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</p:spPr>
          <p:txBody>
            <a:bodyPr wrap="none" lIns="68034" tIns="33420" rIns="68034" bIns="33420">
              <a:spAutoFit/>
            </a:bodyPr>
            <a:lstStyle/>
            <a:p>
              <a:pPr algn="l"/>
              <a:r>
                <a:rPr lang="en-US" sz="1805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.3</a:t>
              </a:r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A39AA874-208F-4463-8216-BB3D1547A2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2" y="1605"/>
              <a:ext cx="208" cy="289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</p:spPr>
          <p:txBody>
            <a:bodyPr wrap="none" lIns="68034" tIns="33420" rIns="68034" bIns="33420">
              <a:spAutoFit/>
            </a:bodyPr>
            <a:lstStyle/>
            <a:p>
              <a:pPr algn="l"/>
              <a:r>
                <a:rPr lang="en-US" sz="1805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.4</a:t>
              </a:r>
            </a:p>
          </p:txBody>
        </p:sp>
        <p:sp>
          <p:nvSpPr>
            <p:cNvPr id="18" name="Rectangle 13">
              <a:extLst>
                <a:ext uri="{FF2B5EF4-FFF2-40B4-BE49-F238E27FC236}">
                  <a16:creationId xmlns:a16="http://schemas.microsoft.com/office/drawing/2014/main" id="{929CED9B-157E-4426-B476-52DF0999CE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2" y="2253"/>
              <a:ext cx="208" cy="289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</p:spPr>
          <p:txBody>
            <a:bodyPr wrap="none" lIns="68034" tIns="33420" rIns="68034" bIns="33420">
              <a:spAutoFit/>
            </a:bodyPr>
            <a:lstStyle/>
            <a:p>
              <a:pPr algn="l"/>
              <a:r>
                <a:rPr lang="en-US" sz="1805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.2</a:t>
              </a:r>
            </a:p>
          </p:txBody>
        </p:sp>
      </p:grpSp>
      <p:sp>
        <p:nvSpPr>
          <p:cNvPr id="19" name="Line 14">
            <a:extLst>
              <a:ext uri="{FF2B5EF4-FFF2-40B4-BE49-F238E27FC236}">
                <a16:creationId xmlns:a16="http://schemas.microsoft.com/office/drawing/2014/main" id="{3E780C5B-E28C-47A3-9937-9728B038CC8A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5602" y="5160572"/>
            <a:ext cx="0" cy="14800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 sz="1353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Line 15">
            <a:extLst>
              <a:ext uri="{FF2B5EF4-FFF2-40B4-BE49-F238E27FC236}">
                <a16:creationId xmlns:a16="http://schemas.microsoft.com/office/drawing/2014/main" id="{A1EE3F57-C2FB-4CAE-BE87-56DA6BF97D40}"/>
              </a:ext>
            </a:extLst>
          </p:cNvPr>
          <p:cNvSpPr>
            <a:spLocks noChangeShapeType="1"/>
          </p:cNvSpPr>
          <p:nvPr/>
        </p:nvSpPr>
        <p:spPr bwMode="auto">
          <a:xfrm>
            <a:off x="4173454" y="5160572"/>
            <a:ext cx="0" cy="14800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 sz="1353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Line 16">
            <a:extLst>
              <a:ext uri="{FF2B5EF4-FFF2-40B4-BE49-F238E27FC236}">
                <a16:creationId xmlns:a16="http://schemas.microsoft.com/office/drawing/2014/main" id="{80350A32-6DCE-4CAB-846B-A9C4874BF5B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7258" y="5160572"/>
            <a:ext cx="0" cy="14800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 sz="1353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e 17">
            <a:extLst>
              <a:ext uri="{FF2B5EF4-FFF2-40B4-BE49-F238E27FC236}">
                <a16:creationId xmlns:a16="http://schemas.microsoft.com/office/drawing/2014/main" id="{7319C866-58F1-40B2-9A8D-0C8D5723156E}"/>
              </a:ext>
            </a:extLst>
          </p:cNvPr>
          <p:cNvSpPr>
            <a:spLocks noChangeShapeType="1"/>
          </p:cNvSpPr>
          <p:nvPr/>
        </p:nvSpPr>
        <p:spPr bwMode="auto">
          <a:xfrm>
            <a:off x="3487508" y="5160572"/>
            <a:ext cx="0" cy="14800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 sz="1353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Line 18">
            <a:extLst>
              <a:ext uri="{FF2B5EF4-FFF2-40B4-BE49-F238E27FC236}">
                <a16:creationId xmlns:a16="http://schemas.microsoft.com/office/drawing/2014/main" id="{ECCEED78-CE64-4DD0-BC17-F6ED0A78100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39651" y="5160572"/>
            <a:ext cx="0" cy="14800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 sz="1353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Line 19">
            <a:extLst>
              <a:ext uri="{FF2B5EF4-FFF2-40B4-BE49-F238E27FC236}">
                <a16:creationId xmlns:a16="http://schemas.microsoft.com/office/drawing/2014/main" id="{7CC4E97A-62A5-4F1B-9E7F-C43606FA43BE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7031" y="5160572"/>
            <a:ext cx="0" cy="14800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 sz="1353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Line 20">
            <a:extLst>
              <a:ext uri="{FF2B5EF4-FFF2-40B4-BE49-F238E27FC236}">
                <a16:creationId xmlns:a16="http://schemas.microsoft.com/office/drawing/2014/main" id="{1F29D75F-0269-49A5-B1B5-5D2A3E00EDD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70598" y="5160572"/>
            <a:ext cx="0" cy="14800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 sz="1353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Line 21">
            <a:extLst>
              <a:ext uri="{FF2B5EF4-FFF2-40B4-BE49-F238E27FC236}">
                <a16:creationId xmlns:a16="http://schemas.microsoft.com/office/drawing/2014/main" id="{5DB6F002-78E6-48AE-9273-BE3B3F0356AA}"/>
              </a:ext>
            </a:extLst>
          </p:cNvPr>
          <p:cNvSpPr>
            <a:spLocks noChangeShapeType="1"/>
          </p:cNvSpPr>
          <p:nvPr/>
        </p:nvSpPr>
        <p:spPr bwMode="auto">
          <a:xfrm>
            <a:off x="5804370" y="5160572"/>
            <a:ext cx="0" cy="14800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 sz="1353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Line 22">
            <a:extLst>
              <a:ext uri="{FF2B5EF4-FFF2-40B4-BE49-F238E27FC236}">
                <a16:creationId xmlns:a16="http://schemas.microsoft.com/office/drawing/2014/main" id="{7A99495A-438E-4570-BEAA-4A430F2761EE}"/>
              </a:ext>
            </a:extLst>
          </p:cNvPr>
          <p:cNvSpPr>
            <a:spLocks noChangeShapeType="1"/>
          </p:cNvSpPr>
          <p:nvPr/>
        </p:nvSpPr>
        <p:spPr bwMode="auto">
          <a:xfrm>
            <a:off x="5497009" y="5160572"/>
            <a:ext cx="0" cy="14800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 sz="1353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Line 23">
            <a:extLst>
              <a:ext uri="{FF2B5EF4-FFF2-40B4-BE49-F238E27FC236}">
                <a16:creationId xmlns:a16="http://schemas.microsoft.com/office/drawing/2014/main" id="{CB6DB230-523D-45C5-AC8A-78EEF28C8979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2682" y="5160572"/>
            <a:ext cx="0" cy="14800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 sz="1353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4">
            <a:extLst>
              <a:ext uri="{FF2B5EF4-FFF2-40B4-BE49-F238E27FC236}">
                <a16:creationId xmlns:a16="http://schemas.microsoft.com/office/drawing/2014/main" id="{CB81F9C1-F642-4158-8F1C-8E1FEBF81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1320" y="5339420"/>
            <a:ext cx="3756977" cy="345261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 lIns="68034" tIns="33420" rIns="68034" bIns="33420">
            <a:spAutoFit/>
          </a:bodyPr>
          <a:lstStyle/>
          <a:p>
            <a:pPr algn="l"/>
            <a:r>
              <a:rPr lang="en-US" sz="180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0   1    2   3   4   5</a:t>
            </a:r>
            <a:r>
              <a:rPr lang="en-US" sz="82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6   7    8   9  10</a:t>
            </a:r>
          </a:p>
        </p:txBody>
      </p:sp>
      <p:sp>
        <p:nvSpPr>
          <p:cNvPr id="30" name="Freeform 26">
            <a:extLst>
              <a:ext uri="{FF2B5EF4-FFF2-40B4-BE49-F238E27FC236}">
                <a16:creationId xmlns:a16="http://schemas.microsoft.com/office/drawing/2014/main" id="{D5DFF62C-51BE-4236-ADCB-275B1C3D9E9F}"/>
              </a:ext>
            </a:extLst>
          </p:cNvPr>
          <p:cNvSpPr/>
          <p:nvPr/>
        </p:nvSpPr>
        <p:spPr bwMode="auto">
          <a:xfrm>
            <a:off x="2807748" y="3943123"/>
            <a:ext cx="679761" cy="1287871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0" y="1073"/>
              </a:cxn>
              <a:cxn ang="0">
                <a:pos x="570" y="1079"/>
              </a:cxn>
              <a:cxn ang="0">
                <a:pos x="567" y="602"/>
              </a:cxn>
              <a:cxn ang="0">
                <a:pos x="563" y="598"/>
              </a:cxn>
              <a:cxn ang="0">
                <a:pos x="537" y="584"/>
              </a:cxn>
              <a:cxn ang="0">
                <a:pos x="513" y="574"/>
              </a:cxn>
              <a:cxn ang="0">
                <a:pos x="487" y="558"/>
              </a:cxn>
              <a:cxn ang="0">
                <a:pos x="455" y="540"/>
              </a:cxn>
              <a:cxn ang="0">
                <a:pos x="426" y="520"/>
              </a:cxn>
              <a:cxn ang="0">
                <a:pos x="398" y="506"/>
              </a:cxn>
              <a:cxn ang="0">
                <a:pos x="362" y="482"/>
              </a:cxn>
              <a:cxn ang="0">
                <a:pos x="326" y="458"/>
              </a:cxn>
              <a:cxn ang="0">
                <a:pos x="294" y="438"/>
              </a:cxn>
              <a:cxn ang="0">
                <a:pos x="266" y="410"/>
              </a:cxn>
              <a:cxn ang="0">
                <a:pos x="232" y="388"/>
              </a:cxn>
              <a:cxn ang="0">
                <a:pos x="208" y="364"/>
              </a:cxn>
              <a:cxn ang="0">
                <a:pos x="182" y="338"/>
              </a:cxn>
              <a:cxn ang="0">
                <a:pos x="147" y="300"/>
              </a:cxn>
              <a:cxn ang="0">
                <a:pos x="121" y="262"/>
              </a:cxn>
              <a:cxn ang="0">
                <a:pos x="99" y="232"/>
              </a:cxn>
              <a:cxn ang="0">
                <a:pos x="73" y="190"/>
              </a:cxn>
              <a:cxn ang="0">
                <a:pos x="45" y="132"/>
              </a:cxn>
              <a:cxn ang="0">
                <a:pos x="24" y="77"/>
              </a:cxn>
              <a:cxn ang="0">
                <a:pos x="9" y="26"/>
              </a:cxn>
            </a:cxnLst>
            <a:rect l="0" t="0" r="r" b="b"/>
            <a:pathLst>
              <a:path w="570" h="1079">
                <a:moveTo>
                  <a:pt x="5" y="0"/>
                </a:moveTo>
                <a:lnTo>
                  <a:pt x="0" y="1073"/>
                </a:lnTo>
                <a:lnTo>
                  <a:pt x="570" y="1079"/>
                </a:lnTo>
                <a:lnTo>
                  <a:pt x="567" y="602"/>
                </a:lnTo>
                <a:lnTo>
                  <a:pt x="563" y="598"/>
                </a:lnTo>
                <a:lnTo>
                  <a:pt x="537" y="584"/>
                </a:lnTo>
                <a:lnTo>
                  <a:pt x="513" y="574"/>
                </a:lnTo>
                <a:lnTo>
                  <a:pt x="487" y="558"/>
                </a:lnTo>
                <a:lnTo>
                  <a:pt x="455" y="540"/>
                </a:lnTo>
                <a:lnTo>
                  <a:pt x="426" y="520"/>
                </a:lnTo>
                <a:lnTo>
                  <a:pt x="398" y="506"/>
                </a:lnTo>
                <a:lnTo>
                  <a:pt x="362" y="482"/>
                </a:lnTo>
                <a:lnTo>
                  <a:pt x="326" y="458"/>
                </a:lnTo>
                <a:lnTo>
                  <a:pt x="294" y="438"/>
                </a:lnTo>
                <a:lnTo>
                  <a:pt x="266" y="410"/>
                </a:lnTo>
                <a:lnTo>
                  <a:pt x="232" y="388"/>
                </a:lnTo>
                <a:lnTo>
                  <a:pt x="208" y="364"/>
                </a:lnTo>
                <a:lnTo>
                  <a:pt x="182" y="338"/>
                </a:lnTo>
                <a:lnTo>
                  <a:pt x="147" y="300"/>
                </a:lnTo>
                <a:lnTo>
                  <a:pt x="121" y="262"/>
                </a:lnTo>
                <a:lnTo>
                  <a:pt x="99" y="232"/>
                </a:lnTo>
                <a:lnTo>
                  <a:pt x="73" y="190"/>
                </a:lnTo>
                <a:lnTo>
                  <a:pt x="45" y="132"/>
                </a:lnTo>
                <a:lnTo>
                  <a:pt x="24" y="77"/>
                </a:lnTo>
                <a:lnTo>
                  <a:pt x="9" y="26"/>
                </a:lnTo>
              </a:path>
            </a:pathLst>
          </a:custGeom>
          <a:solidFill>
            <a:schemeClr val="bg1">
              <a:lumMod val="85000"/>
            </a:schemeClr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sz="1353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Line 27">
            <a:extLst>
              <a:ext uri="{FF2B5EF4-FFF2-40B4-BE49-F238E27FC236}">
                <a16:creationId xmlns:a16="http://schemas.microsoft.com/office/drawing/2014/main" id="{3B00E803-D16C-45C0-977B-338CDD5F57B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490685" y="4660005"/>
            <a:ext cx="1587" cy="57053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en-US" sz="1353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Line 28">
            <a:extLst>
              <a:ext uri="{FF2B5EF4-FFF2-40B4-BE49-F238E27FC236}">
                <a16:creationId xmlns:a16="http://schemas.microsoft.com/office/drawing/2014/main" id="{E99E6F8E-6599-486E-BD47-565A7E9B50E8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2510" y="3391689"/>
            <a:ext cx="0" cy="191449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 sz="1353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Line 29">
            <a:extLst>
              <a:ext uri="{FF2B5EF4-FFF2-40B4-BE49-F238E27FC236}">
                <a16:creationId xmlns:a16="http://schemas.microsoft.com/office/drawing/2014/main" id="{2C40BB45-9F16-40AF-B2E7-D3759CAF743E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8860" y="5234573"/>
            <a:ext cx="3896102" cy="4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en-US" sz="1353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Line 30">
            <a:extLst>
              <a:ext uri="{FF2B5EF4-FFF2-40B4-BE49-F238E27FC236}">
                <a16:creationId xmlns:a16="http://schemas.microsoft.com/office/drawing/2014/main" id="{4FB2EE84-58AF-4987-AADF-B2B15B9E99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03382" y="3955058"/>
            <a:ext cx="438150" cy="88324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</a:ln>
          <a:effectLst/>
        </p:spPr>
        <p:txBody>
          <a:bodyPr wrap="none" anchor="ctr"/>
          <a:lstStyle/>
          <a:p>
            <a:endParaRPr lang="en-US" sz="1353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oup 118">
            <a:extLst>
              <a:ext uri="{FF2B5EF4-FFF2-40B4-BE49-F238E27FC236}">
                <a16:creationId xmlns:a16="http://schemas.microsoft.com/office/drawing/2014/main" id="{B01E9F08-19F2-4A5B-A7B1-66793B389725}"/>
              </a:ext>
            </a:extLst>
          </p:cNvPr>
          <p:cNvGrpSpPr/>
          <p:nvPr/>
        </p:nvGrpSpPr>
        <p:grpSpPr bwMode="auto">
          <a:xfrm>
            <a:off x="2780762" y="3944316"/>
            <a:ext cx="3641724" cy="1203126"/>
            <a:chOff x="1129" y="1961"/>
            <a:chExt cx="2866" cy="1008"/>
          </a:xfrm>
        </p:grpSpPr>
        <p:sp>
          <p:nvSpPr>
            <p:cNvPr id="36" name="Line 25">
              <a:extLst>
                <a:ext uri="{FF2B5EF4-FFF2-40B4-BE49-F238E27FC236}">
                  <a16:creationId xmlns:a16="http://schemas.microsoft.com/office/drawing/2014/main" id="{45376B48-35B8-4C2C-982B-3BC1A28B9F5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97881">
              <a:off x="3403" y="2965"/>
              <a:ext cx="592" cy="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 sz="1353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Arc 32">
              <a:extLst>
                <a:ext uri="{FF2B5EF4-FFF2-40B4-BE49-F238E27FC236}">
                  <a16:creationId xmlns:a16="http://schemas.microsoft.com/office/drawing/2014/main" id="{2BEEF41B-CA88-4941-AF87-14B336DFF58F}"/>
                </a:ext>
              </a:extLst>
            </p:cNvPr>
            <p:cNvSpPr/>
            <p:nvPr/>
          </p:nvSpPr>
          <p:spPr bwMode="auto">
            <a:xfrm rot="157834">
              <a:off x="1129" y="1961"/>
              <a:ext cx="2289" cy="932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 sz="1353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8" name="Rectangle 33">
            <a:extLst>
              <a:ext uri="{FF2B5EF4-FFF2-40B4-BE49-F238E27FC236}">
                <a16:creationId xmlns:a16="http://schemas.microsoft.com/office/drawing/2014/main" id="{CBFF3551-576A-4EAD-9004-4467577CD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123" y="5667843"/>
            <a:ext cx="3353085" cy="275691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 lIns="68034" tIns="33420" rIns="68034" bIns="33420">
            <a:spAutoFit/>
          </a:bodyPr>
          <a:lstStyle/>
          <a:p>
            <a:pPr algn="l"/>
            <a:r>
              <a:rPr lang="en-US" sz="135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Between Successive Arrivals (mins.)</a:t>
            </a:r>
          </a:p>
        </p:txBody>
      </p:sp>
      <p:sp>
        <p:nvSpPr>
          <p:cNvPr id="39" name="Rectangle 115">
            <a:extLst>
              <a:ext uri="{FF2B5EF4-FFF2-40B4-BE49-F238E27FC236}">
                <a16:creationId xmlns:a16="http://schemas.microsoft.com/office/drawing/2014/main" id="{3FC58AD3-DEE0-4259-9743-C7A19B8DC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4830" y="3451368"/>
            <a:ext cx="5023268" cy="615886"/>
          </a:xfrm>
          <a:prstGeom prst="rect">
            <a:avLst/>
          </a:prstGeom>
          <a:noFill/>
          <a:ln w="12700">
            <a:noFill/>
            <a:miter lim="800000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1805" i="1" dirty="0">
                <a:solidFill>
                  <a:srgbClr val="000000"/>
                </a:solidFill>
                <a:cs typeface="Arial" panose="020B0604020202020204" pitchFamily="34" charset="0"/>
              </a:rPr>
              <a:t> P</a:t>
            </a:r>
            <a:r>
              <a:rPr lang="en-US" sz="1805" dirty="0">
                <a:solidFill>
                  <a:srgbClr val="000000"/>
                </a:solidFill>
                <a:cs typeface="Arial" panose="020B0604020202020204" pitchFamily="34" charset="0"/>
              </a:rPr>
              <a:t>(</a:t>
            </a:r>
            <a:r>
              <a:rPr lang="en-US" sz="1805" i="1" dirty="0">
                <a:solidFill>
                  <a:srgbClr val="000000"/>
                </a:solidFill>
                <a:cs typeface="Arial" panose="020B0604020202020204" pitchFamily="34" charset="0"/>
              </a:rPr>
              <a:t>x</a:t>
            </a:r>
            <a:r>
              <a:rPr lang="en-US" sz="1805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1805" u="sng" dirty="0">
                <a:solidFill>
                  <a:srgbClr val="000000"/>
                </a:solidFill>
                <a:cs typeface="Arial" panose="020B0604020202020204" pitchFamily="34" charset="0"/>
              </a:rPr>
              <a:t>&lt;</a:t>
            </a:r>
            <a:r>
              <a:rPr lang="en-US" sz="1805" dirty="0">
                <a:solidFill>
                  <a:srgbClr val="000000"/>
                </a:solidFill>
                <a:cs typeface="Arial" panose="020B0604020202020204" pitchFamily="34" charset="0"/>
              </a:rPr>
              <a:t> 2) = 1 - 2.71828</a:t>
            </a:r>
            <a:r>
              <a:rPr lang="en-US" sz="1805" baseline="30000" dirty="0">
                <a:solidFill>
                  <a:srgbClr val="000000"/>
                </a:solidFill>
                <a:cs typeface="Arial" panose="020B0604020202020204" pitchFamily="34" charset="0"/>
              </a:rPr>
              <a:t>-2/3</a:t>
            </a:r>
            <a:r>
              <a:rPr lang="en-US" sz="1805" dirty="0">
                <a:solidFill>
                  <a:srgbClr val="000000"/>
                </a:solidFill>
                <a:cs typeface="Arial" panose="020B0604020202020204" pitchFamily="34" charset="0"/>
              </a:rPr>
              <a:t> = 1 - .5134 =   .4866</a:t>
            </a:r>
          </a:p>
        </p:txBody>
      </p:sp>
      <p:sp>
        <p:nvSpPr>
          <p:cNvPr id="40" name="Oval 116">
            <a:extLst>
              <a:ext uri="{FF2B5EF4-FFF2-40B4-BE49-F238E27FC236}">
                <a16:creationId xmlns:a16="http://schemas.microsoft.com/office/drawing/2014/main" id="{759E9A75-59C8-4709-AF65-3597D5B76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732" y="3596985"/>
            <a:ext cx="728213" cy="358073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</a:ln>
          <a:effectLst/>
        </p:spPr>
        <p:txBody>
          <a:bodyPr wrap="none" anchor="ctr"/>
          <a:lstStyle/>
          <a:p>
            <a:endParaRPr lang="en-US" sz="1353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120">
            <a:extLst>
              <a:ext uri="{FF2B5EF4-FFF2-40B4-BE49-F238E27FC236}">
                <a16:creationId xmlns:a16="http://schemas.microsoft.com/office/drawing/2014/main" id="{62C98E6B-FA7F-4EA4-8E82-40ECBAAD8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725" y="2452371"/>
            <a:ext cx="6648450" cy="368816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lIns="68034" tIns="33420" rIns="68034" bIns="33420"/>
          <a:lstStyle/>
          <a:p>
            <a:pPr marL="343769" indent="-343769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105" dirty="0">
                <a:solidFill>
                  <a:srgbClr val="000000"/>
                </a:solidFill>
                <a:cs typeface="Arial" panose="020B0604020202020204" pitchFamily="34" charset="0"/>
              </a:rPr>
              <a:t>Example:  Al’s Full-Service Pump</a:t>
            </a:r>
          </a:p>
        </p:txBody>
      </p:sp>
    </p:spTree>
    <p:extLst>
      <p:ext uri="{BB962C8B-B14F-4D97-AF65-F5344CB8AC3E}">
        <p14:creationId xmlns:p14="http://schemas.microsoft.com/office/powerpoint/2010/main" val="116872546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0456" y="1161708"/>
            <a:ext cx="7162714" cy="612305"/>
          </a:xfrm>
        </p:spPr>
        <p:txBody>
          <a:bodyPr>
            <a:noAutofit/>
          </a:bodyPr>
          <a:lstStyle/>
          <a:p>
            <a:r>
              <a:rPr lang="en-US" dirty="0"/>
              <a:t>Relationship between the Poisson and Exponential Distributions</a:t>
            </a:r>
          </a:p>
        </p:txBody>
      </p:sp>
      <p:sp>
        <p:nvSpPr>
          <p:cNvPr id="74756" name="Oval 4"/>
          <p:cNvSpPr>
            <a:spLocks noChangeArrowheads="1"/>
          </p:cNvSpPr>
          <p:nvPr/>
        </p:nvSpPr>
        <p:spPr bwMode="auto">
          <a:xfrm>
            <a:off x="2293667" y="2614929"/>
            <a:ext cx="4581337" cy="1352965"/>
          </a:xfrm>
          <a:prstGeom prst="ellipse">
            <a:avLst/>
          </a:prstGeom>
          <a:solidFill>
            <a:schemeClr val="bg2"/>
          </a:solidFill>
          <a:ln w="12700">
            <a:solidFill>
              <a:srgbClr val="000000"/>
            </a:solidFill>
            <a:rou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none" anchor="ctr"/>
          <a:lstStyle/>
          <a:p>
            <a:r>
              <a:rPr lang="en-US" sz="1805" dirty="0">
                <a:solidFill>
                  <a:srgbClr val="000000"/>
                </a:solidFill>
                <a:cs typeface="Arial" panose="020B0604020202020204" pitchFamily="34" charset="0"/>
              </a:rPr>
              <a:t>The Poisson distribution</a:t>
            </a:r>
          </a:p>
          <a:p>
            <a:r>
              <a:rPr lang="en-US" sz="1805" dirty="0">
                <a:solidFill>
                  <a:srgbClr val="000000"/>
                </a:solidFill>
                <a:cs typeface="Arial" panose="020B0604020202020204" pitchFamily="34" charset="0"/>
              </a:rPr>
              <a:t>provides an appropriate description</a:t>
            </a:r>
          </a:p>
          <a:p>
            <a:r>
              <a:rPr lang="en-US" sz="1805" dirty="0">
                <a:solidFill>
                  <a:srgbClr val="000000"/>
                </a:solidFill>
                <a:cs typeface="Arial" panose="020B0604020202020204" pitchFamily="34" charset="0"/>
              </a:rPr>
              <a:t>of the </a:t>
            </a:r>
            <a:r>
              <a:rPr lang="en-US" sz="1805" dirty="0">
                <a:solidFill>
                  <a:srgbClr val="FF0000"/>
                </a:solidFill>
                <a:cs typeface="Arial" panose="020B0604020202020204" pitchFamily="34" charset="0"/>
              </a:rPr>
              <a:t>number of occurrences</a:t>
            </a:r>
          </a:p>
          <a:p>
            <a:r>
              <a:rPr lang="en-US" sz="1805" dirty="0">
                <a:solidFill>
                  <a:srgbClr val="FF0000"/>
                </a:solidFill>
                <a:cs typeface="Arial" panose="020B0604020202020204" pitchFamily="34" charset="0"/>
              </a:rPr>
              <a:t>per interval</a:t>
            </a:r>
            <a:r>
              <a:rPr lang="en-US" sz="1805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74757" name="Oval 5"/>
          <p:cNvSpPr>
            <a:spLocks noChangeArrowheads="1"/>
          </p:cNvSpPr>
          <p:nvPr/>
        </p:nvSpPr>
        <p:spPr bwMode="auto">
          <a:xfrm>
            <a:off x="2293667" y="4403092"/>
            <a:ext cx="4581337" cy="1464244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none" anchor="ctr"/>
          <a:lstStyle/>
          <a:p>
            <a:r>
              <a:rPr lang="en-US" sz="1805" dirty="0">
                <a:solidFill>
                  <a:srgbClr val="000000"/>
                </a:solidFill>
                <a:cs typeface="Arial" panose="020B0604020202020204" pitchFamily="34" charset="0"/>
              </a:rPr>
              <a:t>The exponential distribution</a:t>
            </a:r>
          </a:p>
          <a:p>
            <a:r>
              <a:rPr lang="en-US" sz="1805" dirty="0">
                <a:solidFill>
                  <a:srgbClr val="000000"/>
                </a:solidFill>
                <a:cs typeface="Arial" panose="020B0604020202020204" pitchFamily="34" charset="0"/>
              </a:rPr>
              <a:t>provides an appropriate description</a:t>
            </a:r>
          </a:p>
          <a:p>
            <a:r>
              <a:rPr lang="en-US" sz="1805" dirty="0">
                <a:solidFill>
                  <a:srgbClr val="000000"/>
                </a:solidFill>
                <a:cs typeface="Arial" panose="020B0604020202020204" pitchFamily="34" charset="0"/>
              </a:rPr>
              <a:t>of the </a:t>
            </a:r>
            <a:r>
              <a:rPr lang="en-US" sz="1805" dirty="0">
                <a:solidFill>
                  <a:srgbClr val="FF0000"/>
                </a:solidFill>
                <a:cs typeface="Arial" panose="020B0604020202020204" pitchFamily="34" charset="0"/>
              </a:rPr>
              <a:t>length of the interval</a:t>
            </a:r>
          </a:p>
          <a:p>
            <a:r>
              <a:rPr lang="en-US" sz="1805" dirty="0">
                <a:solidFill>
                  <a:srgbClr val="FF0000"/>
                </a:solidFill>
                <a:cs typeface="Arial" panose="020B0604020202020204" pitchFamily="34" charset="0"/>
              </a:rPr>
              <a:t>between occurrences</a:t>
            </a:r>
            <a:r>
              <a:rPr lang="en-US" sz="1805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74758" name="Line 6"/>
          <p:cNvSpPr>
            <a:spLocks noChangeShapeType="1"/>
          </p:cNvSpPr>
          <p:nvPr/>
        </p:nvSpPr>
        <p:spPr bwMode="auto">
          <a:xfrm>
            <a:off x="4341813" y="3967895"/>
            <a:ext cx="0" cy="44401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en-US" sz="1353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759" name="Line 7"/>
          <p:cNvSpPr>
            <a:spLocks noChangeShapeType="1"/>
          </p:cNvSpPr>
          <p:nvPr/>
        </p:nvSpPr>
        <p:spPr bwMode="auto">
          <a:xfrm flipV="1">
            <a:off x="4818063" y="3967895"/>
            <a:ext cx="0" cy="44401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en-US" sz="1353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65</a:t>
            </a:fld>
            <a:endParaRPr 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66</a:t>
            </a:fld>
            <a:endParaRPr lang="en-US"/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524080" y="2514624"/>
            <a:ext cx="5786465" cy="2174826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4511">
                <a:ea typeface="宋体" panose="02010600030101010101" pitchFamily="2" charset="-122"/>
              </a:rPr>
              <a:t>The Gamma Distribution and Its Relatives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0292" y="869492"/>
            <a:ext cx="4425787" cy="30698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945" y="5680088"/>
            <a:ext cx="7432648" cy="308421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67</a:t>
            </a:fld>
            <a:endParaRPr lang="en-US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E8077CDE-812A-4311-AC15-B12E04C52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3996" y="1600248"/>
            <a:ext cx="3838546" cy="555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008" dirty="0">
                <a:ea typeface="宋体" panose="02010600030101010101" pitchFamily="2" charset="-122"/>
              </a:rPr>
              <a:t>The Gamma Function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F19B5F7-9DF2-4AA6-9B92-A0428862F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336" y="2709870"/>
            <a:ext cx="1776044" cy="465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ext Box 7">
            <a:extLst>
              <a:ext uri="{FF2B5EF4-FFF2-40B4-BE49-F238E27FC236}">
                <a16:creationId xmlns:a16="http://schemas.microsoft.com/office/drawing/2014/main" id="{0BCCC474-D25C-4C44-B463-ECA4E6497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7921" y="2652577"/>
            <a:ext cx="3437504" cy="508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707" dirty="0">
                <a:ea typeface="宋体" panose="02010600030101010101" pitchFamily="2" charset="-122"/>
              </a:rPr>
              <a:t>the </a:t>
            </a:r>
            <a:r>
              <a:rPr lang="en-US" altLang="zh-CN" sz="2707" i="1" dirty="0">
                <a:solidFill>
                  <a:schemeClr val="accent2"/>
                </a:solidFill>
                <a:ea typeface="宋体" panose="02010600030101010101" pitchFamily="2" charset="-122"/>
              </a:rPr>
              <a:t>gamma function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84062CF-F8CA-48F2-92DE-F4E69C296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336" y="3168203"/>
            <a:ext cx="2807295" cy="48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8101F8A-2725-4E5F-81F6-87ACE98C9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046" y="3798412"/>
            <a:ext cx="2929040" cy="126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957008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68</a:t>
            </a:fld>
            <a:endParaRPr lang="en-US"/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A483519E-6FD5-46A8-8730-0E0F1CCFA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48" y="1440569"/>
            <a:ext cx="3093754" cy="508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707" dirty="0">
                <a:ea typeface="宋体" panose="02010600030101010101" pitchFamily="2" charset="-122"/>
              </a:rPr>
              <a:t>Gamma Distribution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7304B61D-8E3F-42C5-BBF9-CCC82C9DA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82" y="2417056"/>
            <a:ext cx="5958341" cy="92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707" dirty="0">
                <a:ea typeface="宋体" panose="02010600030101010101" pitchFamily="2" charset="-122"/>
              </a:rPr>
              <a:t>A continuous </a:t>
            </a:r>
            <a:r>
              <a:rPr lang="en-US" altLang="zh-CN" sz="2707" dirty="0" err="1">
                <a:ea typeface="宋体" panose="02010600030101010101" pitchFamily="2" charset="-122"/>
              </a:rPr>
              <a:t>rv</a:t>
            </a:r>
            <a:r>
              <a:rPr lang="en-US" altLang="zh-CN" sz="2707" dirty="0">
                <a:ea typeface="宋体" panose="02010600030101010101" pitchFamily="2" charset="-122"/>
              </a:rPr>
              <a:t> </a:t>
            </a:r>
            <a:r>
              <a:rPr lang="en-US" altLang="zh-CN" sz="2707" i="1" dirty="0">
                <a:ea typeface="宋体" panose="02010600030101010101" pitchFamily="2" charset="-122"/>
              </a:rPr>
              <a:t>X</a:t>
            </a:r>
            <a:r>
              <a:rPr lang="en-US" altLang="zh-CN" sz="2707" dirty="0">
                <a:ea typeface="宋体" panose="02010600030101010101" pitchFamily="2" charset="-122"/>
              </a:rPr>
              <a:t> has a </a:t>
            </a:r>
            <a:r>
              <a:rPr lang="en-US" altLang="zh-CN" sz="2707" i="1" dirty="0">
                <a:solidFill>
                  <a:schemeClr val="accent2"/>
                </a:solidFill>
                <a:ea typeface="宋体" panose="02010600030101010101" pitchFamily="2" charset="-122"/>
              </a:rPr>
              <a:t>gamma distribution</a:t>
            </a:r>
            <a:r>
              <a:rPr lang="en-US" altLang="zh-CN" sz="2707" dirty="0">
                <a:ea typeface="宋体" panose="02010600030101010101" pitchFamily="2" charset="-122"/>
              </a:rPr>
              <a:t> if the pdf is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15D8E1B-3891-4EF6-BA12-7102BB2C5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174" y="3505599"/>
            <a:ext cx="5614590" cy="1449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" name="Text Box 7">
            <a:extLst>
              <a:ext uri="{FF2B5EF4-FFF2-40B4-BE49-F238E27FC236}">
                <a16:creationId xmlns:a16="http://schemas.microsoft.com/office/drawing/2014/main" id="{56F225DA-C3B7-485A-BE6F-9A5441154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82" y="5052476"/>
            <a:ext cx="5958341" cy="508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707">
                <a:ea typeface="宋体" panose="02010600030101010101" pitchFamily="2" charset="-122"/>
              </a:rPr>
              <a:t>where the parameters satisfy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8297441-1A3E-456A-88B5-6600D4BDC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303" y="5109768"/>
            <a:ext cx="1776044" cy="451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" name="Text Box 9">
            <a:extLst>
              <a:ext uri="{FF2B5EF4-FFF2-40B4-BE49-F238E27FC236}">
                <a16:creationId xmlns:a16="http://schemas.microsoft.com/office/drawing/2014/main" id="{6CCDFEE9-EAC1-4517-BE69-38407DCFB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82" y="5510810"/>
            <a:ext cx="5958341" cy="508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707">
                <a:ea typeface="宋体" panose="02010600030101010101" pitchFamily="2" charset="-122"/>
              </a:rPr>
              <a:t>The standard gamma distribution has 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30472C7D-5421-47FA-B7EF-48493755C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430" y="5568102"/>
            <a:ext cx="873699" cy="451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3848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69</a:t>
            </a:fld>
            <a:endParaRPr lang="en-US"/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F7BA23D7-29FC-42CD-A372-989D71967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8143" y="1676446"/>
            <a:ext cx="4067713" cy="555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008" dirty="0">
                <a:ea typeface="宋体" panose="02010600030101010101" pitchFamily="2" charset="-122"/>
              </a:rPr>
              <a:t>Mean and Variance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EE525F1D-9656-4359-8F4E-EB362D6C6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82" y="2667020"/>
            <a:ext cx="5843757" cy="1342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707" dirty="0">
                <a:ea typeface="宋体" panose="02010600030101010101" pitchFamily="2" charset="-122"/>
              </a:rPr>
              <a:t>The mean and variance of a random variable </a:t>
            </a:r>
            <a:r>
              <a:rPr lang="en-US" altLang="zh-CN" sz="2707" i="1" dirty="0">
                <a:ea typeface="宋体" panose="02010600030101010101" pitchFamily="2" charset="-122"/>
              </a:rPr>
              <a:t>X</a:t>
            </a:r>
            <a:r>
              <a:rPr lang="en-US" altLang="zh-CN" sz="2707" dirty="0">
                <a:ea typeface="宋体" panose="02010600030101010101" pitchFamily="2" charset="-122"/>
              </a:rPr>
              <a:t> having the gamma distribution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911C9630-0B4B-4045-ACF0-F1CB66BBA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72" y="4221873"/>
            <a:ext cx="1947919" cy="445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DBFA4842-1B4A-4E43-84A5-C5962896A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622" y="4966666"/>
            <a:ext cx="4672858" cy="537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9236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Random Variable</a:t>
            </a:r>
          </a:p>
        </p:txBody>
      </p:sp>
      <p:sp>
        <p:nvSpPr>
          <p:cNvPr id="146434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en-US" dirty="0"/>
              <a:t>Example: Consider random experiment of tossing a coin twice. Sample space is:</a:t>
            </a:r>
          </a:p>
          <a:p>
            <a:pPr algn="ctr">
              <a:buFont typeface="Wingdings" pitchFamily="2" charset="2"/>
              <a:buNone/>
            </a:pPr>
            <a:r>
              <a:rPr lang="en-US" alt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 = {(H,H), (H,T), (T,H), (T,T)}</a:t>
            </a:r>
          </a:p>
          <a:p>
            <a:pPr algn="just">
              <a:buFont typeface="Wingdings" pitchFamily="2" charset="2"/>
              <a:buNone/>
            </a:pPr>
            <a:r>
              <a:rPr lang="en-US" altLang="en-US" dirty="0">
                <a:sym typeface="Symbol" pitchFamily="18" charset="2"/>
              </a:rPr>
              <a:t>   Define random variable 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altLang="en-US" dirty="0">
                <a:sym typeface="Symbol" pitchFamily="18" charset="2"/>
              </a:rPr>
              <a:t> as the number of heads in the experiment:</a:t>
            </a:r>
          </a:p>
          <a:p>
            <a:pPr algn="ctr">
              <a:buFontTx/>
              <a:buNone/>
            </a:pPr>
            <a:r>
              <a:rPr lang="en-US" alt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X((T,T)) = 0,  X((H,T))=1, </a:t>
            </a:r>
          </a:p>
          <a:p>
            <a:pPr algn="ctr">
              <a:buFontTx/>
              <a:buNone/>
            </a:pPr>
            <a:r>
              <a:rPr lang="en-US" alt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X((T,H)) = 1, X((H,H))=2</a:t>
            </a:r>
          </a:p>
          <a:p>
            <a:r>
              <a:rPr lang="en-US" altLang="en-US" dirty="0">
                <a:sym typeface="Symbol" pitchFamily="18" charset="2"/>
              </a:rPr>
              <a:t>Example: Rolling a die. </a:t>
            </a:r>
            <a:br>
              <a:rPr lang="en-US" altLang="en-US" dirty="0">
                <a:sym typeface="Symbol" pitchFamily="18" charset="2"/>
              </a:rPr>
            </a:br>
            <a:r>
              <a:rPr lang="en-US" altLang="en-US" dirty="0">
                <a:sym typeface="Symbol" pitchFamily="18" charset="2"/>
              </a:rPr>
              <a:t>Sample space 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 = {1,2,3,4,5,6). </a:t>
            </a:r>
          </a:p>
          <a:p>
            <a:pPr>
              <a:buFont typeface="Wingdings" pitchFamily="2" charset="2"/>
              <a:buNone/>
            </a:pPr>
            <a:r>
              <a:rPr lang="en-US" altLang="en-US" dirty="0">
                <a:sym typeface="Symbol" pitchFamily="18" charset="2"/>
              </a:rPr>
              <a:t>    Define random variable 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altLang="en-US" dirty="0">
                <a:sym typeface="Symbol" pitchFamily="18" charset="2"/>
              </a:rPr>
              <a:t> as the number rolled:</a:t>
            </a:r>
          </a:p>
          <a:p>
            <a:pPr>
              <a:buFont typeface="Wingdings" pitchFamily="2" charset="2"/>
              <a:buNone/>
            </a:pPr>
            <a:r>
              <a:rPr lang="en-US" alt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                    X(j) = j,         1 ≤ j ≤ 6</a:t>
            </a:r>
            <a:endParaRPr lang="en-US" altLang="en-US" dirty="0">
              <a:sym typeface="Symbol" pitchFamily="18" charset="2"/>
            </a:endParaRPr>
          </a:p>
          <a:p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192C31-AD99-4B93-91D7-7904FC193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8840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70</a:t>
            </a:fld>
            <a:endParaRPr lang="en-US"/>
          </a:p>
        </p:txBody>
      </p: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D9AF5B6F-48D5-4178-B611-0EEC43BBC8B0}"/>
              </a:ext>
            </a:extLst>
          </p:cNvPr>
          <p:cNvSpPr txBox="1">
            <a:spLocks/>
          </p:cNvSpPr>
          <p:nvPr/>
        </p:nvSpPr>
        <p:spPr>
          <a:xfrm>
            <a:off x="6748687" y="5478432"/>
            <a:ext cx="4134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9EBC64-41CB-41B8-B6DF-9B1367312BD4}" type="slidenum">
              <a:rPr lang="en-US" smtClean="0"/>
              <a:pPr/>
              <a:t>70</a:t>
            </a:fld>
            <a:endParaRPr 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2A3542C-F9CB-487E-A398-DC7289298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249" y="2961824"/>
            <a:ext cx="1279515" cy="445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1776D08D-0C8C-4FD6-9534-9C643DF84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6252" y="1143060"/>
            <a:ext cx="6542261" cy="1018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008" dirty="0">
                <a:ea typeface="宋体" panose="02010600030101010101" pitchFamily="2" charset="-122"/>
              </a:rPr>
              <a:t>Probabilities from the Gamma Distribution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C337B309-EAE7-459B-8D88-D5B2717D5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80" y="2503490"/>
            <a:ext cx="5843757" cy="92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707" dirty="0">
                <a:ea typeface="宋体" panose="02010600030101010101" pitchFamily="2" charset="-122"/>
              </a:rPr>
              <a:t>Let </a:t>
            </a:r>
            <a:r>
              <a:rPr lang="en-US" altLang="zh-CN" sz="2707" i="1" dirty="0">
                <a:ea typeface="宋体" panose="02010600030101010101" pitchFamily="2" charset="-122"/>
              </a:rPr>
              <a:t>X</a:t>
            </a:r>
            <a:r>
              <a:rPr lang="en-US" altLang="zh-CN" sz="2707" dirty="0">
                <a:ea typeface="宋体" panose="02010600030101010101" pitchFamily="2" charset="-122"/>
              </a:rPr>
              <a:t> have a gamma distribution with parameters    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B494CFC-7C66-45D1-83F2-CF118F5F7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581" y="3821200"/>
            <a:ext cx="4675245" cy="100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0576D46D-3B5F-4E10-AD9D-943B09CFD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6788" y="3362866"/>
            <a:ext cx="6072924" cy="92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707">
                <a:ea typeface="宋体" panose="02010600030101010101" pitchFamily="2" charset="-122"/>
              </a:rPr>
              <a:t>Then for any </a:t>
            </a:r>
            <a:r>
              <a:rPr lang="en-US" altLang="zh-CN" sz="2707" i="1">
                <a:ea typeface="宋体" panose="02010600030101010101" pitchFamily="2" charset="-122"/>
              </a:rPr>
              <a:t>x</a:t>
            </a:r>
            <a:r>
              <a:rPr lang="en-US" altLang="zh-CN" sz="2707">
                <a:ea typeface="宋体" panose="02010600030101010101" pitchFamily="2" charset="-122"/>
              </a:rPr>
              <a:t> &gt; 0, the cdf of </a:t>
            </a:r>
            <a:r>
              <a:rPr lang="en-US" altLang="zh-CN" sz="2707" i="1">
                <a:ea typeface="宋体" panose="02010600030101010101" pitchFamily="2" charset="-122"/>
              </a:rPr>
              <a:t>X</a:t>
            </a:r>
            <a:r>
              <a:rPr lang="en-US" altLang="zh-CN" sz="2707">
                <a:ea typeface="宋体" panose="02010600030101010101" pitchFamily="2" charset="-122"/>
              </a:rPr>
              <a:t> is given by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0D79BE7F-999D-4E26-A0BF-F865FC767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80" y="4680576"/>
            <a:ext cx="1375002" cy="508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707">
                <a:ea typeface="宋体" panose="02010600030101010101" pitchFamily="2" charset="-122"/>
              </a:rPr>
              <a:t>where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CD9D908-3432-40DA-A73C-6B03A2512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016" y="4748372"/>
            <a:ext cx="3411246" cy="126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679969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71</a:t>
            </a:fld>
            <a:endParaRPr lang="en-US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3ACCF951-0CA9-4ECF-96D2-43C7785A6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76" y="1371654"/>
            <a:ext cx="5557299" cy="555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008" dirty="0">
                <a:ea typeface="宋体" panose="02010600030101010101" pitchFamily="2" charset="-122"/>
              </a:rPr>
              <a:t>The Chi-Squared Distribution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6EEB36D8-9846-4153-8F4F-B5767E6DB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0968" y="2438426"/>
            <a:ext cx="5958341" cy="175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707" dirty="0">
                <a:ea typeface="宋体" panose="02010600030101010101" pitchFamily="2" charset="-122"/>
              </a:rPr>
              <a:t>Let </a:t>
            </a:r>
            <a:r>
              <a:rPr lang="en-US" altLang="zh-CN" sz="2707" i="1" dirty="0">
                <a:ea typeface="宋体" panose="02010600030101010101" pitchFamily="2" charset="-122"/>
              </a:rPr>
              <a:t>v</a:t>
            </a:r>
            <a:r>
              <a:rPr lang="en-US" altLang="zh-CN" sz="2707" dirty="0">
                <a:ea typeface="宋体" panose="02010600030101010101" pitchFamily="2" charset="-122"/>
              </a:rPr>
              <a:t> be a positive integer.  Then a random variable </a:t>
            </a:r>
            <a:r>
              <a:rPr lang="en-US" altLang="zh-CN" sz="2707" i="1" dirty="0">
                <a:ea typeface="宋体" panose="02010600030101010101" pitchFamily="2" charset="-122"/>
              </a:rPr>
              <a:t>X</a:t>
            </a:r>
            <a:r>
              <a:rPr lang="en-US" altLang="zh-CN" sz="2707" dirty="0">
                <a:ea typeface="宋体" panose="02010600030101010101" pitchFamily="2" charset="-122"/>
              </a:rPr>
              <a:t> is said to have a </a:t>
            </a:r>
            <a:r>
              <a:rPr lang="en-US" altLang="zh-CN" sz="2707" i="1" dirty="0">
                <a:solidFill>
                  <a:schemeClr val="accent2"/>
                </a:solidFill>
                <a:ea typeface="宋体" panose="02010600030101010101" pitchFamily="2" charset="-122"/>
              </a:rPr>
              <a:t>chi-squared distribution</a:t>
            </a:r>
            <a:r>
              <a:rPr lang="en-US" altLang="zh-CN" sz="2707" dirty="0">
                <a:ea typeface="宋体" panose="02010600030101010101" pitchFamily="2" charset="-122"/>
              </a:rPr>
              <a:t> with parameter </a:t>
            </a:r>
            <a:r>
              <a:rPr lang="en-US" altLang="zh-CN" sz="2707" i="1" dirty="0">
                <a:ea typeface="宋体" panose="02010600030101010101" pitchFamily="2" charset="-122"/>
              </a:rPr>
              <a:t>v</a:t>
            </a:r>
            <a:r>
              <a:rPr lang="en-US" altLang="zh-CN" sz="2707" dirty="0">
                <a:ea typeface="宋体" panose="02010600030101010101" pitchFamily="2" charset="-122"/>
              </a:rPr>
              <a:t> if the pdf of </a:t>
            </a:r>
            <a:r>
              <a:rPr lang="en-US" altLang="zh-CN" sz="2707" i="1" dirty="0">
                <a:ea typeface="宋体" panose="02010600030101010101" pitchFamily="2" charset="-122"/>
              </a:rPr>
              <a:t>X</a:t>
            </a:r>
            <a:r>
              <a:rPr lang="en-US" altLang="zh-CN" sz="2707" dirty="0">
                <a:ea typeface="宋体" panose="02010600030101010101" pitchFamily="2" charset="-122"/>
              </a:rPr>
              <a:t> is the gamma density with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96DFED7-1647-45D7-940F-75D47C278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968" y="4099886"/>
            <a:ext cx="2635420" cy="444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 Box 7">
            <a:extLst>
              <a:ext uri="{FF2B5EF4-FFF2-40B4-BE49-F238E27FC236}">
                <a16:creationId xmlns:a16="http://schemas.microsoft.com/office/drawing/2014/main" id="{BFB35B76-FEEB-470A-A58D-ABE3F9679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680" y="4042594"/>
            <a:ext cx="1718752" cy="508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707">
                <a:ea typeface="宋体" panose="02010600030101010101" pitchFamily="2" charset="-122"/>
              </a:rPr>
              <a:t>The pdf is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42559C32-E9E3-4216-B2F4-5467551F9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844" y="4558220"/>
            <a:ext cx="5692173" cy="1449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010197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72</a:t>
            </a:fld>
            <a:endParaRPr lang="en-US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6D3DF119-0BF7-4F49-BE78-59D31A9FD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82" y="1600248"/>
            <a:ext cx="5557299" cy="555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008" dirty="0">
                <a:ea typeface="宋体" panose="02010600030101010101" pitchFamily="2" charset="-122"/>
              </a:rPr>
              <a:t>The Chi-Squared Distribution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88D52F97-3FFD-4AB1-A9DC-96C143BF2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80" y="2971812"/>
            <a:ext cx="6705424" cy="1342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707" dirty="0">
                <a:ea typeface="宋体" panose="02010600030101010101" pitchFamily="2" charset="-122"/>
              </a:rPr>
              <a:t>The parameter </a:t>
            </a:r>
            <a:r>
              <a:rPr lang="en-US" altLang="zh-CN" sz="2707" i="1" dirty="0">
                <a:ea typeface="宋体" panose="02010600030101010101" pitchFamily="2" charset="-122"/>
              </a:rPr>
              <a:t>v</a:t>
            </a:r>
            <a:r>
              <a:rPr lang="en-US" altLang="zh-CN" sz="2707" dirty="0">
                <a:ea typeface="宋体" panose="02010600030101010101" pitchFamily="2" charset="-122"/>
              </a:rPr>
              <a:t> is called the </a:t>
            </a:r>
            <a:r>
              <a:rPr lang="en-US" altLang="zh-CN" sz="2707" i="1" dirty="0">
                <a:solidFill>
                  <a:schemeClr val="accent2"/>
                </a:solidFill>
                <a:ea typeface="宋体" panose="02010600030101010101" pitchFamily="2" charset="-122"/>
              </a:rPr>
              <a:t>number of degrees of freedom</a:t>
            </a:r>
            <a:r>
              <a:rPr lang="en-US" altLang="zh-CN" sz="2707" dirty="0">
                <a:ea typeface="宋体" panose="02010600030101010101" pitchFamily="2" charset="-122"/>
              </a:rPr>
              <a:t> (df) of </a:t>
            </a:r>
            <a:r>
              <a:rPr lang="en-US" altLang="zh-CN" sz="2707" i="1" dirty="0">
                <a:ea typeface="宋体" panose="02010600030101010101" pitchFamily="2" charset="-122"/>
              </a:rPr>
              <a:t>X</a:t>
            </a:r>
            <a:r>
              <a:rPr lang="en-US" altLang="zh-CN" sz="2707" dirty="0">
                <a:ea typeface="宋体" panose="02010600030101010101" pitchFamily="2" charset="-122"/>
              </a:rPr>
              <a:t>.  The symbol     is often used in place of “chi-squared.”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2DE448C-582A-40A9-B033-DD75989F8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188" y="3276604"/>
            <a:ext cx="471464" cy="555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649146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73</a:t>
            </a:fld>
            <a:endParaRPr lang="en-US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5C44278F-0DFE-4B8B-AD1D-CB385BADE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60" y="1524050"/>
            <a:ext cx="4125005" cy="555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008" dirty="0">
                <a:ea typeface="宋体" panose="02010600030101010101" pitchFamily="2" charset="-122"/>
              </a:rPr>
              <a:t>The Weibull Distribution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D140FE9D-E29D-4645-9963-154FBE6A7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82" y="2590822"/>
            <a:ext cx="5958341" cy="92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707" dirty="0">
                <a:ea typeface="宋体" panose="02010600030101010101" pitchFamily="2" charset="-122"/>
              </a:rPr>
              <a:t>A continuous </a:t>
            </a:r>
            <a:r>
              <a:rPr lang="en-US" altLang="zh-CN" sz="2707" dirty="0" err="1">
                <a:ea typeface="宋体" panose="02010600030101010101" pitchFamily="2" charset="-122"/>
              </a:rPr>
              <a:t>rv</a:t>
            </a:r>
            <a:r>
              <a:rPr lang="en-US" altLang="zh-CN" sz="2707" dirty="0">
                <a:ea typeface="宋体" panose="02010600030101010101" pitchFamily="2" charset="-122"/>
              </a:rPr>
              <a:t> </a:t>
            </a:r>
            <a:r>
              <a:rPr lang="en-US" altLang="zh-CN" sz="2707" i="1" dirty="0">
                <a:ea typeface="宋体" panose="02010600030101010101" pitchFamily="2" charset="-122"/>
              </a:rPr>
              <a:t>X</a:t>
            </a:r>
            <a:r>
              <a:rPr lang="en-US" altLang="zh-CN" sz="2707" dirty="0">
                <a:ea typeface="宋体" panose="02010600030101010101" pitchFamily="2" charset="-122"/>
              </a:rPr>
              <a:t> has a </a:t>
            </a:r>
            <a:r>
              <a:rPr lang="en-US" altLang="zh-CN" sz="2707" i="1" dirty="0">
                <a:solidFill>
                  <a:schemeClr val="accent2"/>
                </a:solidFill>
                <a:ea typeface="宋体" panose="02010600030101010101" pitchFamily="2" charset="-122"/>
              </a:rPr>
              <a:t>Weibull distribution</a:t>
            </a:r>
            <a:r>
              <a:rPr lang="en-US" altLang="zh-CN" sz="2707" dirty="0">
                <a:ea typeface="宋体" panose="02010600030101010101" pitchFamily="2" charset="-122"/>
              </a:rPr>
              <a:t> if the pdf is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AD68889-EA3D-4158-BCDD-8D660CFA8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632" y="3622074"/>
            <a:ext cx="5071513" cy="1396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id="{1FA0EDCB-62D5-4EFA-80CA-39732F85B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590" y="5340825"/>
            <a:ext cx="5958341" cy="508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707">
                <a:ea typeface="宋体" panose="02010600030101010101" pitchFamily="2" charset="-122"/>
              </a:rPr>
              <a:t>where the parameters satisfy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B65C1948-A56B-47CA-83CC-D3CF142F3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887" y="5400228"/>
            <a:ext cx="1776044" cy="451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212786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74</a:t>
            </a:fld>
            <a:endParaRPr lang="en-US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338CF7A3-23E4-48A2-8099-D36F0598B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58" y="1676446"/>
            <a:ext cx="4067713" cy="555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008" dirty="0">
                <a:ea typeface="宋体" panose="02010600030101010101" pitchFamily="2" charset="-122"/>
              </a:rPr>
              <a:t>Mean and Variance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B2A4DE85-78CE-4E32-908C-097DAEAD1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2099" y="2606028"/>
            <a:ext cx="5843757" cy="1342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707" dirty="0">
                <a:ea typeface="宋体" panose="02010600030101010101" pitchFamily="2" charset="-122"/>
              </a:rPr>
              <a:t>The mean and variance of a random variable </a:t>
            </a:r>
            <a:r>
              <a:rPr lang="en-US" altLang="zh-CN" sz="2707" i="1" dirty="0">
                <a:ea typeface="宋体" panose="02010600030101010101" pitchFamily="2" charset="-122"/>
              </a:rPr>
              <a:t>X</a:t>
            </a:r>
            <a:r>
              <a:rPr lang="en-US" altLang="zh-CN" sz="2707" dirty="0">
                <a:ea typeface="宋体" panose="02010600030101010101" pitchFamily="2" charset="-122"/>
              </a:rPr>
              <a:t> having the Weibull distribution are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6A511B4-7BF7-42C0-A9D9-A1FEFA12FB9C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516" y="4095614"/>
            <a:ext cx="6108731" cy="1073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66353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75</a:t>
            </a:fld>
            <a:endParaRPr lang="en-US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E1127E10-C98F-4897-91D1-DDA5E8AD5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68" y="1676446"/>
            <a:ext cx="3093754" cy="508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707" dirty="0">
                <a:ea typeface="宋体" panose="02010600030101010101" pitchFamily="2" charset="-122"/>
              </a:rPr>
              <a:t>Weibull Distribution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73AF7E95-28E8-4BB4-9BC8-A4D918015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2710" y="2541575"/>
            <a:ext cx="5958341" cy="92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707" dirty="0">
                <a:ea typeface="宋体" panose="02010600030101010101" pitchFamily="2" charset="-122"/>
              </a:rPr>
              <a:t>The </a:t>
            </a:r>
            <a:r>
              <a:rPr lang="en-US" altLang="zh-CN" sz="2707" dirty="0" err="1">
                <a:ea typeface="宋体" panose="02010600030101010101" pitchFamily="2" charset="-122"/>
              </a:rPr>
              <a:t>cdf</a:t>
            </a:r>
            <a:r>
              <a:rPr lang="en-US" altLang="zh-CN" sz="2707" dirty="0">
                <a:ea typeface="宋体" panose="02010600030101010101" pitchFamily="2" charset="-122"/>
              </a:rPr>
              <a:t> of a Weibull </a:t>
            </a:r>
            <a:r>
              <a:rPr lang="en-US" altLang="zh-CN" sz="2707" dirty="0" err="1">
                <a:ea typeface="宋体" panose="02010600030101010101" pitchFamily="2" charset="-122"/>
              </a:rPr>
              <a:t>rv</a:t>
            </a:r>
            <a:r>
              <a:rPr lang="en-US" altLang="zh-CN" sz="2707" dirty="0">
                <a:ea typeface="宋体" panose="02010600030101010101" pitchFamily="2" charset="-122"/>
              </a:rPr>
              <a:t> having parameters 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04C246E-C1BB-4F29-B919-7C1CC089D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336" y="3916577"/>
            <a:ext cx="4424594" cy="10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CDBE71C-66D8-4F23-9288-BBDA71680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171" y="2999910"/>
            <a:ext cx="1663848" cy="451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910278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76</a:t>
            </a:fld>
            <a:endParaRPr lang="en-US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FE613A13-5DE6-43DB-931F-4A9C5F87F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72" y="1524050"/>
            <a:ext cx="2979170" cy="555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008" dirty="0">
                <a:ea typeface="宋体" panose="02010600030101010101" pitchFamily="2" charset="-122"/>
              </a:rPr>
              <a:t>Beta Distribution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7FCAC854-A670-4C78-92D5-598ABB00D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8455" y="2495287"/>
            <a:ext cx="5958341" cy="92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707" dirty="0">
                <a:ea typeface="宋体" panose="02010600030101010101" pitchFamily="2" charset="-122"/>
              </a:rPr>
              <a:t>A </a:t>
            </a:r>
            <a:r>
              <a:rPr lang="en-US" altLang="zh-CN" sz="2707" dirty="0" err="1">
                <a:ea typeface="宋体" panose="02010600030101010101" pitchFamily="2" charset="-122"/>
              </a:rPr>
              <a:t>rv</a:t>
            </a:r>
            <a:r>
              <a:rPr lang="en-US" altLang="zh-CN" sz="2707" dirty="0">
                <a:ea typeface="宋体" panose="02010600030101010101" pitchFamily="2" charset="-122"/>
              </a:rPr>
              <a:t> </a:t>
            </a:r>
            <a:r>
              <a:rPr lang="en-US" altLang="zh-CN" sz="2707" i="1" dirty="0">
                <a:ea typeface="宋体" panose="02010600030101010101" pitchFamily="2" charset="-122"/>
              </a:rPr>
              <a:t>X</a:t>
            </a:r>
            <a:r>
              <a:rPr lang="en-US" altLang="zh-CN" sz="2707" dirty="0">
                <a:ea typeface="宋体" panose="02010600030101010101" pitchFamily="2" charset="-122"/>
              </a:rPr>
              <a:t> is said to have a </a:t>
            </a:r>
            <a:r>
              <a:rPr lang="en-US" altLang="zh-CN" sz="2707" i="1" dirty="0">
                <a:solidFill>
                  <a:schemeClr val="accent2"/>
                </a:solidFill>
                <a:ea typeface="宋体" panose="02010600030101010101" pitchFamily="2" charset="-122"/>
              </a:rPr>
              <a:t>beta distribution</a:t>
            </a:r>
            <a:r>
              <a:rPr lang="en-US" altLang="zh-CN" sz="2707" dirty="0">
                <a:ea typeface="宋体" panose="02010600030101010101" pitchFamily="2" charset="-122"/>
              </a:rPr>
              <a:t> with parameters </a:t>
            </a:r>
            <a:r>
              <a:rPr lang="en-US" altLang="zh-CN" sz="2707" i="1" dirty="0">
                <a:ea typeface="宋体" panose="02010600030101010101" pitchFamily="2" charset="-122"/>
              </a:rPr>
              <a:t>A</a:t>
            </a:r>
            <a:r>
              <a:rPr lang="en-US" altLang="zh-CN" sz="2707" dirty="0">
                <a:ea typeface="宋体" panose="02010600030101010101" pitchFamily="2" charset="-122"/>
              </a:rPr>
              <a:t>, </a:t>
            </a:r>
            <a:r>
              <a:rPr lang="en-US" altLang="zh-CN" sz="2707" i="1" dirty="0">
                <a:ea typeface="宋体" panose="02010600030101010101" pitchFamily="2" charset="-122"/>
              </a:rPr>
              <a:t>B,</a:t>
            </a:r>
            <a:r>
              <a:rPr lang="en-US" altLang="zh-CN" sz="2707" dirty="0">
                <a:ea typeface="宋体" panose="02010600030101010101" pitchFamily="2" charset="-122"/>
              </a:rPr>
              <a:t>  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9E196F53-64C4-4FC3-A3BC-201F6F1E7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5748" y="3354663"/>
            <a:ext cx="5156256" cy="508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707" dirty="0">
                <a:ea typeface="宋体" panose="02010600030101010101" pitchFamily="2" charset="-122"/>
              </a:rPr>
              <a:t>if the pdf of </a:t>
            </a:r>
            <a:r>
              <a:rPr lang="en-US" altLang="zh-CN" sz="2707" i="1" dirty="0">
                <a:ea typeface="宋体" panose="02010600030101010101" pitchFamily="2" charset="-122"/>
              </a:rPr>
              <a:t>X</a:t>
            </a:r>
            <a:r>
              <a:rPr lang="en-US" altLang="zh-CN" sz="2707" dirty="0">
                <a:ea typeface="宋体" panose="02010600030101010101" pitchFamily="2" charset="-122"/>
              </a:rPr>
              <a:t> is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A1976E6-641E-46AD-9B26-E01F1578A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164" y="3927580"/>
            <a:ext cx="2692712" cy="501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140286E-0C76-42E4-A5A0-78426558E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88" y="4443206"/>
            <a:ext cx="6493064" cy="15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3BB4B99-7E2C-4849-AB19-18D1D8D04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31" y="2972216"/>
            <a:ext cx="2339413" cy="451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86068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77</a:t>
            </a:fld>
            <a:endParaRPr lang="en-US"/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6EE04FB4-B55E-4F7D-9918-9517B2E49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72" y="1600248"/>
            <a:ext cx="4067713" cy="555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008" dirty="0">
                <a:ea typeface="宋体" panose="02010600030101010101" pitchFamily="2" charset="-122"/>
              </a:rPr>
              <a:t>Mean and Variance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EE1DA0EE-9B02-4428-84E3-77B40AAE1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1371" y="2503490"/>
            <a:ext cx="5843757" cy="92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707">
                <a:ea typeface="宋体" panose="02010600030101010101" pitchFamily="2" charset="-122"/>
              </a:rPr>
              <a:t>The mean and variance of a variable </a:t>
            </a:r>
            <a:r>
              <a:rPr lang="en-US" altLang="zh-CN" sz="2707" i="1">
                <a:ea typeface="宋体" panose="02010600030101010101" pitchFamily="2" charset="-122"/>
              </a:rPr>
              <a:t>X</a:t>
            </a:r>
            <a:r>
              <a:rPr lang="en-US" altLang="zh-CN" sz="2707">
                <a:ea typeface="宋体" panose="02010600030101010101" pitchFamily="2" charset="-122"/>
              </a:rPr>
              <a:t> having the beta distribution are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8E5A57F-BD1E-4D74-A7FC-F7A6D9E3E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455" y="3534741"/>
            <a:ext cx="3552088" cy="944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7CB4724-FFBE-4E4F-9E22-87535610B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939" y="4662672"/>
            <a:ext cx="3567604" cy="1101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4190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Types of Random Variables</a:t>
            </a:r>
          </a:p>
        </p:txBody>
      </p:sp>
      <p:sp>
        <p:nvSpPr>
          <p:cNvPr id="14950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Discrete</a:t>
            </a:r>
          </a:p>
          <a:p>
            <a:pPr lvl="1"/>
            <a:r>
              <a:rPr lang="en-US" altLang="en-US" dirty="0"/>
              <a:t>Random variables whose set of possible values can be written as a finite or infinite sequence</a:t>
            </a:r>
          </a:p>
          <a:p>
            <a:pPr lvl="1"/>
            <a:r>
              <a:rPr lang="en-US" altLang="en-US" dirty="0"/>
              <a:t>Example: number of requests sent to a web server</a:t>
            </a:r>
          </a:p>
          <a:p>
            <a:r>
              <a:rPr lang="en-US" altLang="en-US" dirty="0"/>
              <a:t>Continuous</a:t>
            </a:r>
          </a:p>
          <a:p>
            <a:pPr lvl="1"/>
            <a:r>
              <a:rPr lang="en-US" altLang="en-US" dirty="0"/>
              <a:t>Random variables that take a continuum of possible values</a:t>
            </a:r>
          </a:p>
          <a:p>
            <a:pPr lvl="1"/>
            <a:r>
              <a:rPr lang="en-US" altLang="en-US" dirty="0"/>
              <a:t>Example: time between requests sent to a web server</a:t>
            </a:r>
          </a:p>
          <a:p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F9A28F-2845-4828-B9F1-14BB0C70A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09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CFC373DE-BEDC-4370-8E49-45948107CF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 Two Types of Random Variables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C56357E6-BBBF-4291-9234-FC2F9B9160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dirty="0">
                <a:ea typeface="宋体" panose="02010600030101010101" pitchFamily="2" charset="-122"/>
              </a:rPr>
              <a:t>A </a:t>
            </a:r>
            <a:r>
              <a:rPr lang="en-US" altLang="zh-CN" b="1" dirty="0">
                <a:ea typeface="宋体" panose="02010600030101010101" pitchFamily="2" charset="-122"/>
              </a:rPr>
              <a:t>discrete</a:t>
            </a:r>
            <a:r>
              <a:rPr lang="en-US" altLang="zh-CN" dirty="0">
                <a:ea typeface="宋体" panose="02010600030101010101" pitchFamily="2" charset="-122"/>
              </a:rPr>
              <a:t> </a:t>
            </a:r>
            <a:r>
              <a:rPr lang="en-US" altLang="zh-CN" b="1" dirty="0">
                <a:ea typeface="宋体" panose="02010600030101010101" pitchFamily="2" charset="-122"/>
              </a:rPr>
              <a:t>random variable</a:t>
            </a:r>
            <a:r>
              <a:rPr lang="en-US" altLang="zh-CN" dirty="0">
                <a:ea typeface="宋体" panose="02010600030101010101" pitchFamily="2" charset="-122"/>
              </a:rPr>
              <a:t> can assume a countable number of values.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dirty="0">
                <a:ea typeface="宋体" panose="02010600030101010101" pitchFamily="2" charset="-122"/>
              </a:rPr>
              <a:t>Number of steps to the top of the Eiffel Tower*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dirty="0">
                <a:ea typeface="宋体" panose="02010600030101010101" pitchFamily="2" charset="-122"/>
              </a:rPr>
              <a:t>A </a:t>
            </a:r>
            <a:r>
              <a:rPr lang="en-US" altLang="zh-CN" b="1" dirty="0">
                <a:ea typeface="宋体" panose="02010600030101010101" pitchFamily="2" charset="-122"/>
              </a:rPr>
              <a:t>continuous</a:t>
            </a:r>
            <a:r>
              <a:rPr lang="en-US" altLang="zh-CN" dirty="0">
                <a:ea typeface="宋体" panose="02010600030101010101" pitchFamily="2" charset="-122"/>
              </a:rPr>
              <a:t> </a:t>
            </a:r>
            <a:r>
              <a:rPr lang="en-US" altLang="zh-CN" b="1" dirty="0">
                <a:ea typeface="宋体" panose="02010600030101010101" pitchFamily="2" charset="-122"/>
              </a:rPr>
              <a:t>random variable</a:t>
            </a:r>
            <a:r>
              <a:rPr lang="en-US" altLang="zh-CN" dirty="0">
                <a:ea typeface="宋体" panose="02010600030101010101" pitchFamily="2" charset="-122"/>
              </a:rPr>
              <a:t> can assume any value along a given interval of a number line.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dirty="0">
                <a:ea typeface="宋体" panose="02010600030101010101" pitchFamily="2" charset="-122"/>
              </a:rPr>
              <a:t>The time a tourist stays at the top 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	once s/he gets there</a:t>
            </a:r>
          </a:p>
        </p:txBody>
      </p:sp>
      <p:sp>
        <p:nvSpPr>
          <p:cNvPr id="13318" name="Slide Number Placeholder 5">
            <a:extLst>
              <a:ext uri="{FF2B5EF4-FFF2-40B4-BE49-F238E27FC236}">
                <a16:creationId xmlns:a16="http://schemas.microsoft.com/office/drawing/2014/main" id="{61EB3BFB-60D8-4C53-978E-3627B29B13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17910" indent="-16073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2938" indent="-128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00113" indent="-128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157288" indent="-128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414463" indent="-128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71638" indent="-128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28813" indent="-128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185988" indent="-128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C6875A9-D939-41FA-8522-9F7CFAC08D50}" type="slidenum">
              <a:rPr lang="en-US" altLang="zh-CN" smtClean="0"/>
              <a:pPr/>
              <a:t>9</a:t>
            </a:fld>
            <a:endParaRPr lang="en-US" altLang="zh-CN"/>
          </a:p>
        </p:txBody>
      </p:sp>
      <p:pic>
        <p:nvPicPr>
          <p:cNvPr id="13316" name="Picture 4" descr="j0157763">
            <a:extLst>
              <a:ext uri="{FF2B5EF4-FFF2-40B4-BE49-F238E27FC236}">
                <a16:creationId xmlns:a16="http://schemas.microsoft.com/office/drawing/2014/main" id="{5FA12141-36E0-49F0-AA7D-C6451944B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143" y="4603727"/>
            <a:ext cx="1009948" cy="101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6">
            <a:extLst>
              <a:ext uri="{FF2B5EF4-FFF2-40B4-BE49-F238E27FC236}">
                <a16:creationId xmlns:a16="http://schemas.microsoft.com/office/drawing/2014/main" id="{B6929005-14EF-49AE-B20B-DC0B3C118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80" y="5515812"/>
            <a:ext cx="3900488" cy="213585"/>
          </a:xfrm>
          <a:prstGeom prst="rect">
            <a:avLst/>
          </a:prstGeom>
          <a:solidFill>
            <a:srgbClr val="FFF0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788" dirty="0">
                <a:ea typeface="宋体" panose="02010600030101010101" pitchFamily="2" charset="-122"/>
              </a:rPr>
              <a:t>*Believe it or not, the answer ranges from 1,652 to 1,789.  See  </a:t>
            </a:r>
            <a:r>
              <a:rPr lang="en-US" altLang="zh-CN" sz="788" dirty="0">
                <a:ea typeface="宋体" panose="02010600030101010101" pitchFamily="2" charset="-122"/>
                <a:hlinkClick r:id="rId3"/>
              </a:rPr>
              <a:t>Great Buildings</a:t>
            </a:r>
            <a:endParaRPr lang="en-US" altLang="zh-CN" sz="788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247.5007874015746,&quot;width&quot;:12795}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环保">
  <a:themeElements>
    <a:clrScheme name="环保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环保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环保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</TotalTime>
  <Words>4550</Words>
  <Application>Microsoft Office PowerPoint</Application>
  <PresentationFormat>全屏显示(4:3)</PresentationFormat>
  <Paragraphs>865</Paragraphs>
  <Slides>77</Slides>
  <Notes>46</Notes>
  <HiddenSlides>8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77</vt:i4>
      </vt:variant>
    </vt:vector>
  </HeadingPairs>
  <TitlesOfParts>
    <vt:vector size="94" baseType="lpstr">
      <vt:lpstr>Monotype Sorts</vt:lpstr>
      <vt:lpstr>Arial</vt:lpstr>
      <vt:lpstr>Book Antiqua</vt:lpstr>
      <vt:lpstr>Calibri</vt:lpstr>
      <vt:lpstr>Cambria</vt:lpstr>
      <vt:lpstr>Cambria Math</vt:lpstr>
      <vt:lpstr>Comic Sans MS</vt:lpstr>
      <vt:lpstr>Garamond</vt:lpstr>
      <vt:lpstr>Lucida Sans</vt:lpstr>
      <vt:lpstr>Microsoft Sans Serif</vt:lpstr>
      <vt:lpstr>Symbol</vt:lpstr>
      <vt:lpstr>Times New Roman</vt:lpstr>
      <vt:lpstr>Wingdings</vt:lpstr>
      <vt:lpstr>环保</vt:lpstr>
      <vt:lpstr>Equation</vt:lpstr>
      <vt:lpstr>Equation.DSMT4</vt:lpstr>
      <vt:lpstr>Equation.3</vt:lpstr>
      <vt:lpstr>Applied Statistics Outline</vt:lpstr>
      <vt:lpstr>Probability &amp; Statistical distributions Outline</vt:lpstr>
      <vt:lpstr>Probability</vt:lpstr>
      <vt:lpstr>Random Experiment</vt:lpstr>
      <vt:lpstr>Probability of Events</vt:lpstr>
      <vt:lpstr>Random Variable</vt:lpstr>
      <vt:lpstr>Random Variable</vt:lpstr>
      <vt:lpstr>Types of Random Variables</vt:lpstr>
      <vt:lpstr> Two Types of Random Variables</vt:lpstr>
      <vt:lpstr>Two Types of Random Variables</vt:lpstr>
      <vt:lpstr>Random Variable</vt:lpstr>
      <vt:lpstr>Random Variable</vt:lpstr>
      <vt:lpstr>Probability Mass Function (PMF)</vt:lpstr>
      <vt:lpstr>PMF Examples</vt:lpstr>
      <vt:lpstr>Probability Density Function (PDF)</vt:lpstr>
      <vt:lpstr>Probability Density Function</vt:lpstr>
      <vt:lpstr>Cumulative Distribution Function (CDF)</vt:lpstr>
      <vt:lpstr>Expectation of a Random Variable</vt:lpstr>
      <vt:lpstr>Variance of a Random Variable</vt:lpstr>
      <vt:lpstr>Variance of a Random Variable</vt:lpstr>
      <vt:lpstr>Variance of a Random Variable</vt:lpstr>
      <vt:lpstr>Covariance</vt:lpstr>
      <vt:lpstr>Covariance</vt:lpstr>
      <vt:lpstr>Correlation</vt:lpstr>
      <vt:lpstr>Probability &amp; Statistical distributions Outline</vt:lpstr>
      <vt:lpstr>Outline</vt:lpstr>
      <vt:lpstr>Discrete Uniform Distribution</vt:lpstr>
      <vt:lpstr>Discrete Uniform Distribution</vt:lpstr>
      <vt:lpstr>Expected Values of Discrete Random Variables</vt:lpstr>
      <vt:lpstr>Expected Values of Discrete Random Variables</vt:lpstr>
      <vt:lpstr>Expected Values of Discrete Random Variables</vt:lpstr>
      <vt:lpstr>Bernoulli Trial</vt:lpstr>
      <vt:lpstr>PowerPoint 演示文稿</vt:lpstr>
      <vt:lpstr>The Binomial Distribution</vt:lpstr>
      <vt:lpstr>The Binomial Distribution</vt:lpstr>
      <vt:lpstr>Binomial Distribution </vt:lpstr>
      <vt:lpstr>The Binomial Distribution</vt:lpstr>
      <vt:lpstr> The Binomial Distribution</vt:lpstr>
      <vt:lpstr>The Binomial Distribution</vt:lpstr>
      <vt:lpstr> The Binomial Distribution</vt:lpstr>
      <vt:lpstr> The Binomial Distribution</vt:lpstr>
      <vt:lpstr>Poisson Distribution</vt:lpstr>
      <vt:lpstr>Poisson Distribution</vt:lpstr>
      <vt:lpstr> The Poisson Distribution</vt:lpstr>
      <vt:lpstr>Example: Poisson Distribution</vt:lpstr>
      <vt:lpstr>Example: Poisson Distribution </vt:lpstr>
      <vt:lpstr>Outline</vt:lpstr>
      <vt:lpstr>Uniform Distribution</vt:lpstr>
      <vt:lpstr>Uniform Distribution Properties  </vt:lpstr>
      <vt:lpstr>Normal Distribution</vt:lpstr>
      <vt:lpstr>Central Limit Theorem</vt:lpstr>
      <vt:lpstr>Normal Distribution</vt:lpstr>
      <vt:lpstr>Standard Normal Distribution</vt:lpstr>
      <vt:lpstr>Normal Distribution</vt:lpstr>
      <vt:lpstr>PowerPoint 演示文稿</vt:lpstr>
      <vt:lpstr>Normal Distribution</vt:lpstr>
      <vt:lpstr>PowerPoint 演示文稿</vt:lpstr>
      <vt:lpstr>PowerPoint 演示文稿</vt:lpstr>
      <vt:lpstr>Exponential Probability Distribution</vt:lpstr>
      <vt:lpstr>Exponential Distribution</vt:lpstr>
      <vt:lpstr>Example: Exponential Distribution</vt:lpstr>
      <vt:lpstr>PowerPoint 演示文稿</vt:lpstr>
      <vt:lpstr>PowerPoint 演示文稿</vt:lpstr>
      <vt:lpstr>PowerPoint 演示文稿</vt:lpstr>
      <vt:lpstr>Relationship between the Poisson and Exponential Distributions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Muskingum Collge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4: Random Variables and Probability Distributions</dc:title>
  <dc:creator>Joe Nowakowski</dc:creator>
  <cp:lastModifiedBy>stat gene</cp:lastModifiedBy>
  <cp:revision>149</cp:revision>
  <dcterms:created xsi:type="dcterms:W3CDTF">2007-07-26T11:27:32Z</dcterms:created>
  <dcterms:modified xsi:type="dcterms:W3CDTF">2020-09-23T09:22:04Z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