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9" r:id="rId2"/>
    <p:sldId id="257" r:id="rId3"/>
    <p:sldId id="311" r:id="rId4"/>
    <p:sldId id="310" r:id="rId5"/>
    <p:sldId id="312" r:id="rId6"/>
    <p:sldId id="313" r:id="rId7"/>
    <p:sldId id="314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E6C2D-90BA-4543-B5B6-1128547D56F0}" type="datetimeFigureOut">
              <a:rPr lang="zh-CN" altLang="en-US" smtClean="0"/>
              <a:t>2020/9/23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27C21-3EFD-4E1B-89DC-C2FDAFA7F36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2542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0C59C5B-EE11-4E73-BB0D-4EBA5FC343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14A40B6-AA98-449E-8D7F-72E198C09706}" type="slidenum">
              <a:rPr kumimoji="0" lang="en-US" altLang="zh-C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3B7DD65-4B42-4CD6-A8B3-0C579B53BCF3}"/>
              </a:ext>
            </a:extLst>
          </p:cNvPr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D692368A-A158-4272-B6FF-E0D86B41D98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A582C2CD-13B0-4654-9BE4-EF2409C643C0}"/>
              </a:ext>
            </a:extLst>
          </p:cNvPr>
          <p:cNvGrpSpPr>
            <a:grpSpLocks/>
          </p:cNvGrpSpPr>
          <p:nvPr/>
        </p:nvGrpSpPr>
        <p:grpSpPr bwMode="auto">
          <a:xfrm>
            <a:off x="0" y="914400"/>
            <a:ext cx="11582400" cy="2514600"/>
            <a:chOff x="0" y="576"/>
            <a:chExt cx="5472" cy="1584"/>
          </a:xfrm>
        </p:grpSpPr>
        <p:sp>
          <p:nvSpPr>
            <p:cNvPr id="5" name="Oval 7">
              <a:extLst>
                <a:ext uri="{FF2B5EF4-FFF2-40B4-BE49-F238E27FC236}">
                  <a16:creationId xmlns:a16="http://schemas.microsoft.com/office/drawing/2014/main" id="{041C8FEA-4C1F-4227-9A9A-02491D707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zh-CN" sz="1800">
                <a:ea typeface="宋体" panose="02010600030101010101" pitchFamily="2" charset="-122"/>
              </a:endParaRPr>
            </a:p>
          </p:txBody>
        </p:sp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5D060E11-7151-4C23-B186-71581FB9E63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504CCA01-D44A-4945-8AF0-3913928A5149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" name="Freeform 10">
              <a:extLst>
                <a:ext uri="{FF2B5EF4-FFF2-40B4-BE49-F238E27FC236}">
                  <a16:creationId xmlns:a16="http://schemas.microsoft.com/office/drawing/2014/main" id="{553BC319-27AB-4F25-AD1F-4B32F51E95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  <p:sp>
          <p:nvSpPr>
            <p:cNvPr id="9" name="Freeform 11">
              <a:extLst>
                <a:ext uri="{FF2B5EF4-FFF2-40B4-BE49-F238E27FC236}">
                  <a16:creationId xmlns:a16="http://schemas.microsoft.com/office/drawing/2014/main" id="{ACB14C3A-6ADA-47D3-A7E3-3C7D3B3144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1800"/>
            </a:p>
          </p:txBody>
        </p:sp>
      </p:grpSp>
      <p:sp>
        <p:nvSpPr>
          <p:cNvPr id="1331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3581400"/>
            <a:ext cx="7518400" cy="19050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r>
              <a:rPr lang="en-US" noProof="1"/>
              <a:t>Click to edit Master subtitle style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17600" y="1443038"/>
            <a:ext cx="94488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6310D61-D3E9-41AF-A4F0-22DED0E77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0D8F2CB6-BFAD-4DFB-95D1-8CC38A654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A44066E3-AF6E-4172-B5DE-9E33F0114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947B8-223B-49FB-88DF-85FF0D953A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25985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286C980-7C17-4846-B8EA-C1942F320F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5ECA64D-5C8D-4B3A-9EC8-C6416073B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F9C28C3-F388-4474-8686-150D0BABE9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BD976-0BB6-4CF7-B642-1652B60E13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7755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1752" y="96838"/>
            <a:ext cx="2559049" cy="5999162"/>
          </a:xfrm>
        </p:spPr>
        <p:txBody>
          <a:bodyPr vert="eaVert"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2484" y="96838"/>
            <a:ext cx="7476067" cy="5999162"/>
          </a:xfrm>
        </p:spPr>
        <p:txBody>
          <a:bodyPr vert="eaVert"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F66DB21-0A62-4D06-A9C7-849CEF682B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EB9619CB-7861-4488-BA51-5C336B015E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B656190-681E-4AFB-B737-99B33EC413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D10CA-2D4C-41C2-9C70-8610D35983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834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BCA5F6A-2425-456C-A30C-4806E1039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C85C84F-20E1-44BC-A8F6-68BED12C1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32A6088D-8BC5-440A-A5DA-0DBD9F3D3C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240D5-FF1D-4868-936B-49C45FF473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6972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4885" y="4114800"/>
            <a:ext cx="5005916" cy="1981200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1D54A7-01DB-481E-A193-C6FA0A32F8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67FECB6-4C10-429B-8027-BD69F527F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EA8FE7FB-035E-4261-8B9E-B6C2FC6ADF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8D8689-7428-43B9-9051-E226637BF2A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42481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42485" y="96838"/>
            <a:ext cx="10238316" cy="5999162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E2D2517-8366-454C-9175-A2752EA0E1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5949BFC-2824-4E18-A24F-C559BB1B2F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D3FB4B4-6D60-4707-A4BA-319628F13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AF04E-F61B-4BEA-BEA1-D6E96EC2953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931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F4EFDA-EC69-4C3F-B158-6637943C3F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E5D638B-80ED-4C95-87DE-C7A1F2BB9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4C03E940-56DA-48AD-B9EE-461747B7C2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6BB9F-DBE1-40BA-A35B-A45EE44A4A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13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AB3278-7194-4B44-B785-E5152FC42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3758C0C2-F19E-48C9-9F07-AD056E5FE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F794A16-3DBE-42FC-B3B0-863010BEE4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1419D-F4CC-409A-8E54-C6177CA5E8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97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4885" y="1981200"/>
            <a:ext cx="5005916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13C8F5-F01B-4D77-9E38-AE3365D54D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41F7285-3B0A-4F31-B849-91EFA79F21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4343953B-4C30-4814-A567-215569CEBC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1A8-8A4F-4460-A736-9C75D879C6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13851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53E6B8-BBD1-4463-94BC-5E4DB5DEB9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DC7D86-35B6-444B-9116-18FE7BFC0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35375AF-D423-4796-84B3-EC44B3E7E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9A055-EE7C-4A5B-82BF-82C78F160A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8643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4DA4C8C-2D94-467B-9792-539B6A848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62643152-728C-4C74-9420-ABEBFEE757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E31602C-9570-4A1F-8B4B-02E5EDF9C3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B68B-F7D1-4A8C-B4D6-0EA1FA9415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554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E8487D79-1356-4FC1-81A4-4DEB9FDFC8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3D5357D8-1913-48E1-AAF7-BEE8AE00E5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6DA9D221-3822-4003-AB21-7F0087F7A7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C45F-F32B-40D7-BF19-138514F8F0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78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7C57288-E204-42CF-92FB-74EF901B92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86157FE-AB28-45E0-AA48-818AB8A78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7FC7C10C-1942-4A7F-945C-E12181800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6A282-D2F5-4F15-9C0A-83E37080DF0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152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noProof="1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1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4C80AC4-34A1-45CA-B0A6-3F8684CC64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CD9D075-34CB-43F8-AEEA-0AC42FA112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AAAF15CB-14DF-4D09-80DC-26569DDA43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DEC4-AB83-44C6-982F-D7EC3C44AB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435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2E0722A-5BDA-42D7-A8D5-33E933A3B4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77950"/>
            <a:ext cx="2844800" cy="10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B350B7-3B82-4606-8917-0AEDFB049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0400" y="1377950"/>
            <a:ext cx="9652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460A0B-3087-4484-A0CA-FBAB7552AB2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42485" y="96839"/>
            <a:ext cx="9544049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087CD49-E4D4-4477-A869-D09361A98BE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65768" y="1981200"/>
            <a:ext cx="1021503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F715A325-46CB-48E1-B876-81AF157B662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1533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6E842195-2493-4892-A5F6-368C375D32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McClave, Statistics, 11th ed. Chapter 4: Discrete Random Variables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5100E42C-A9D2-460F-B428-4719DD5D61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8FA16D3-C71F-40BB-ACDE-1F1005139C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3" name="Freeform 9">
            <a:extLst>
              <a:ext uri="{FF2B5EF4-FFF2-40B4-BE49-F238E27FC236}">
                <a16:creationId xmlns:a16="http://schemas.microsoft.com/office/drawing/2014/main" id="{5B56F44B-5C6D-4A2C-93DF-52CA068EE4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0" y="561975"/>
            <a:ext cx="2032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800"/>
          </a:p>
        </p:txBody>
      </p:sp>
      <p:sp>
        <p:nvSpPr>
          <p:cNvPr id="1034" name="Freeform 10">
            <a:extLst>
              <a:ext uri="{FF2B5EF4-FFF2-40B4-BE49-F238E27FC236}">
                <a16:creationId xmlns:a16="http://schemas.microsoft.com/office/drawing/2014/main" id="{590683F8-F256-4C08-9682-3BD4B0667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17251" y="269875"/>
            <a:ext cx="2032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sz="1800"/>
          </a:p>
        </p:txBody>
      </p:sp>
    </p:spTree>
    <p:extLst>
      <p:ext uri="{BB962C8B-B14F-4D97-AF65-F5344CB8AC3E}">
        <p14:creationId xmlns:p14="http://schemas.microsoft.com/office/powerpoint/2010/main" val="399683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luster2.inm.ras.ru/~hpc19" TargetMode="External"/><Relationship Id="rId2" Type="http://schemas.openxmlformats.org/officeDocument/2006/relationships/hyperlink" Target="https://www.r-projec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pc19@dodo.inm.ras.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eng.yin@siat.ac.c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>
            <a:extLst>
              <a:ext uri="{FF2B5EF4-FFF2-40B4-BE49-F238E27FC236}">
                <a16:creationId xmlns:a16="http://schemas.microsoft.com/office/drawing/2014/main" id="{310413E9-A18D-475B-81F2-A4C0D3E025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4600" y="3581400"/>
            <a:ext cx="7162800" cy="2362200"/>
          </a:xfrm>
        </p:spPr>
        <p:txBody>
          <a:bodyPr/>
          <a:lstStyle/>
          <a:p>
            <a:pPr algn="ctr" eaLnBrk="1" hangingPunct="1"/>
            <a:r>
              <a:rPr lang="en-US" altLang="zh-CN" dirty="0">
                <a:ea typeface="宋体" panose="02010600030101010101" pitchFamily="2" charset="-122"/>
              </a:rPr>
              <a:t>Dr Peng Yin </a:t>
            </a:r>
          </a:p>
          <a:p>
            <a:pPr algn="ctr" eaLnBrk="1" hangingPunct="1"/>
            <a:r>
              <a:rPr lang="en-US" altLang="zh-CN" dirty="0">
                <a:ea typeface="宋体" panose="02010600030101010101" pitchFamily="2" charset="-122"/>
              </a:rPr>
              <a:t>peng.yin@siat.ac.cn</a:t>
            </a:r>
          </a:p>
          <a:p>
            <a:pPr algn="ctr" eaLnBrk="1" hangingPunct="1"/>
            <a:r>
              <a:rPr lang="en-US" altLang="zh-CN" dirty="0">
                <a:ea typeface="宋体" panose="02010600030101010101" pitchFamily="2" charset="-122"/>
              </a:rPr>
              <a:t>Shenzhen Institutes of Advanced Technology, Chinese Academy of Sciences</a:t>
            </a: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E5A74A3C-12FD-404C-ADEE-FAEF20C15C9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Applied Statistics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i="0" dirty="0">
                <a:solidFill>
                  <a:srgbClr val="252525"/>
                </a:solidFill>
                <a:effectLst/>
                <a:latin typeface="Verdana" panose="020B0604030504040204" pitchFamily="34" charset="0"/>
              </a:rPr>
              <a:t>Statisticians help to design data collection plans, analyze data appropriately and interpret and draw conclusions from those analyses.</a:t>
            </a:r>
            <a:endParaRPr lang="en-US" dirty="0"/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DE9205C-6435-4CAA-BFAD-FF330F13A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099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9AB7BA-9E42-45E4-8900-743C7A2A0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4E880F-2704-4379-AB62-12C3CB113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>
                <a:solidFill>
                  <a:srgbClr val="FF0000"/>
                </a:solidFill>
              </a:rPr>
              <a:t>Goals:</a:t>
            </a:r>
          </a:p>
          <a:p>
            <a:r>
              <a:rPr lang="en-US" altLang="zh-CN" dirty="0"/>
              <a:t>Understand the</a:t>
            </a:r>
            <a:r>
              <a:rPr lang="en-US" altLang="en-US" dirty="0"/>
              <a:t> fundamental concepts of statistics</a:t>
            </a:r>
          </a:p>
          <a:p>
            <a:r>
              <a:rPr lang="en-US" altLang="en-US" dirty="0"/>
              <a:t>Understand the difference between discrete and continuous random variable</a:t>
            </a:r>
          </a:p>
          <a:p>
            <a:pPr eaLnBrk="1" hangingPunct="1"/>
            <a:r>
              <a:rPr lang="en-US" altLang="zh-CN" dirty="0"/>
              <a:t>Understand </a:t>
            </a:r>
            <a:r>
              <a:rPr lang="en-US" altLang="zh-CN" b="0" i="0" dirty="0">
                <a:solidFill>
                  <a:srgbClr val="252525"/>
                </a:solidFill>
                <a:effectLst/>
                <a:latin typeface="Verdana" panose="020B0604030504040204" pitchFamily="34" charset="0"/>
              </a:rPr>
              <a:t>statistical reasoning and inferential methods</a:t>
            </a:r>
          </a:p>
          <a:p>
            <a:pPr eaLnBrk="1" hangingPunct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9825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82CDCD15-C1DD-4141-AE9F-148480E2DA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23B3CE-1C0E-4D04-8827-C77559539EBA}" type="slidenum">
              <a:rPr lang="en-US" altLang="zh-CN">
                <a:solidFill>
                  <a:srgbClr val="29292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zh-CN">
              <a:solidFill>
                <a:srgbClr val="292929"/>
              </a:solidFill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324DB51-9474-4FFF-8FA3-EF49A31B11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>
                <a:ea typeface="宋体" panose="02010600030101010101" pitchFamily="2" charset="-122"/>
              </a:rPr>
              <a:t>Outline</a:t>
            </a:r>
          </a:p>
        </p:txBody>
      </p:sp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198FE630-778B-4D3A-90EC-45EEE1BA3C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Theoretical Lectures (~ 2.5 hours)</a:t>
            </a:r>
          </a:p>
          <a:p>
            <a:pPr lvl="1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Probability &amp; Statistical distributions (~50 mins) </a:t>
            </a:r>
          </a:p>
          <a:p>
            <a:pPr lvl="1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Hypothesis test (~ 50 mins)</a:t>
            </a:r>
          </a:p>
          <a:p>
            <a:pPr lvl="1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Linear regression model (~ 50 mins)</a:t>
            </a:r>
          </a:p>
          <a:p>
            <a:pPr marL="449262" lvl="1" indent="0" eaLnBrk="1" hangingPunct="1">
              <a:buNone/>
              <a:defRPr/>
            </a:pPr>
            <a:r>
              <a:rPr lang="en-US" altLang="zh-CN" dirty="0">
                <a:solidFill>
                  <a:schemeClr val="accent2">
                    <a:lumMod val="75000"/>
                  </a:schemeClr>
                </a:solidFill>
                <a:ea typeface="宋体" panose="02010600030101010101" pitchFamily="2" charset="-122"/>
              </a:rPr>
              <a:t>---- break--------------------------</a:t>
            </a:r>
          </a:p>
          <a:p>
            <a:pPr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Practices (~ 1.5 hours)</a:t>
            </a:r>
          </a:p>
          <a:p>
            <a:pPr lvl="1" eaLnBrk="1" hangingPunct="1">
              <a:defRPr/>
            </a:pPr>
            <a:r>
              <a:rPr lang="en-US" altLang="zh-CN" dirty="0">
                <a:ea typeface="宋体" panose="02010600030101010101" pitchFamily="2" charset="-122"/>
              </a:rPr>
              <a:t>Using R</a:t>
            </a:r>
          </a:p>
          <a:p>
            <a:pPr eaLnBrk="1" hangingPunct="1">
              <a:defRPr/>
            </a:pPr>
            <a:endParaRPr lang="en-US" altLang="zh-CN" dirty="0">
              <a:ea typeface="宋体" panose="02010600030101010101" pitchFamily="2" charset="-122"/>
            </a:endParaRPr>
          </a:p>
          <a:p>
            <a:pPr eaLnBrk="1" hangingPunct="1">
              <a:defRPr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EE4B3A-40E1-4561-96A6-C2A250047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Practice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FA7DDC7-CF96-4C61-8D69-45E8ABB04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768" y="1981199"/>
            <a:ext cx="10215033" cy="4594261"/>
          </a:xfrm>
        </p:spPr>
        <p:txBody>
          <a:bodyPr/>
          <a:lstStyle/>
          <a:p>
            <a:r>
              <a:rPr lang="en-US" altLang="zh-CN" dirty="0"/>
              <a:t>Installed R/</a:t>
            </a:r>
            <a:r>
              <a:rPr lang="en-US" altLang="zh-CN" dirty="0" err="1"/>
              <a:t>Rstudio</a:t>
            </a:r>
            <a:r>
              <a:rPr lang="en-US" altLang="zh-CN" dirty="0"/>
              <a:t>? </a:t>
            </a:r>
          </a:p>
          <a:p>
            <a:r>
              <a:rPr lang="en-US" altLang="zh-CN" dirty="0"/>
              <a:t>Download R from:  </a:t>
            </a:r>
            <a:r>
              <a:rPr lang="en-US" altLang="zh-CN" dirty="0">
                <a:hlinkClick r:id="rId2"/>
              </a:rPr>
              <a:t>https://www.r-project.org/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If you use cluster: </a:t>
            </a:r>
            <a:r>
              <a:rPr lang="zh-CN" altLang="zh-CN" sz="1800" kern="0" dirty="0">
                <a:effectLst/>
                <a:ea typeface="等线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u="sng" dirty="0">
                <a:solidFill>
                  <a:srgbClr val="0000FF"/>
                </a:solidFill>
                <a:ea typeface="等线" panose="02010600030101010101" pitchFamily="2" charset="-122"/>
                <a:cs typeface="宋体" panose="02010600030101010101" pitchFamily="2" charset="-122"/>
                <a:hlinkClick r:id="rId3"/>
              </a:rPr>
              <a:t>http://cluster2.inm.ras.ru/~hpc19</a:t>
            </a:r>
            <a:endParaRPr lang="en-US" altLang="zh-CN" sz="1800" u="sng" dirty="0">
              <a:solidFill>
                <a:srgbClr val="0000FF"/>
              </a:solidFill>
              <a:ea typeface="等线" panose="02010600030101010101" pitchFamily="2" charset="-122"/>
              <a:cs typeface="宋体" panose="02010600030101010101" pitchFamily="2" charset="-122"/>
            </a:endParaRPr>
          </a:p>
          <a:p>
            <a:pPr lvl="1"/>
            <a:r>
              <a:rPr lang="en-US" altLang="zh-CN" dirty="0"/>
              <a:t>Log in </a:t>
            </a:r>
            <a:r>
              <a:rPr lang="en-US" altLang="zh-CN" sz="2400" kern="0" dirty="0" err="1">
                <a:effectLst/>
                <a:latin typeface="宋体" panose="02010600030101010101" pitchFamily="2" charset="-122"/>
                <a:cs typeface="宋体" panose="02010600030101010101" pitchFamily="2" charset="-122"/>
              </a:rPr>
              <a:t>ssh</a:t>
            </a:r>
            <a:r>
              <a:rPr lang="en-US" altLang="zh-CN" sz="2400" kern="0" dirty="0">
                <a:effectLst/>
                <a:latin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u="sng" kern="0" dirty="0">
                <a:solidFill>
                  <a:srgbClr val="0000FF"/>
                </a:solidFill>
                <a:effectLst/>
                <a:latin typeface="宋体" panose="02010600030101010101" pitchFamily="2" charset="-122"/>
                <a:cs typeface="宋体" panose="02010600030101010101" pitchFamily="2" charset="-122"/>
                <a:hlinkClick r:id="rId4"/>
              </a:rPr>
              <a:t>hpc19@dodo.inm.ras.ru</a:t>
            </a:r>
            <a:endParaRPr lang="en-US" altLang="zh-CN" dirty="0"/>
          </a:p>
          <a:p>
            <a:pPr lvl="1"/>
            <a:r>
              <a:rPr lang="en-US" altLang="zh-CN" sz="2400" dirty="0" err="1">
                <a:latin typeface="宋体" panose="02010600030101010101" pitchFamily="2" charset="-122"/>
              </a:rPr>
              <a:t>makedir</a:t>
            </a:r>
            <a:r>
              <a:rPr lang="en-US" altLang="zh-CN" sz="2400" dirty="0">
                <a:latin typeface="宋体" panose="02010600030101010101" pitchFamily="2" charset="-122"/>
              </a:rPr>
              <a:t> </a:t>
            </a:r>
            <a:r>
              <a:rPr lang="en-US" altLang="zh-CN" dirty="0"/>
              <a:t>[</a:t>
            </a:r>
            <a:r>
              <a:rPr lang="en-US" altLang="zh-CN" dirty="0" err="1"/>
              <a:t>yourname</a:t>
            </a:r>
            <a:r>
              <a:rPr lang="en-US" altLang="zh-CN" dirty="0"/>
              <a:t>]  </a:t>
            </a:r>
          </a:p>
          <a:p>
            <a:pPr lvl="1"/>
            <a:r>
              <a:rPr lang="en-US" altLang="zh-CN" sz="2400" dirty="0">
                <a:latin typeface="宋体" panose="02010600030101010101" pitchFamily="2" charset="-122"/>
              </a:rPr>
              <a:t>cd</a:t>
            </a:r>
            <a:r>
              <a:rPr lang="en-US" altLang="zh-CN" dirty="0"/>
              <a:t> [</a:t>
            </a:r>
            <a:r>
              <a:rPr lang="en-US" altLang="zh-CN" dirty="0" err="1"/>
              <a:t>yourname</a:t>
            </a:r>
            <a:r>
              <a:rPr lang="en-US" altLang="zh-CN" dirty="0"/>
              <a:t>]</a:t>
            </a:r>
          </a:p>
          <a:p>
            <a:pPr lvl="1"/>
            <a:r>
              <a:rPr lang="en-US" altLang="zh-CN" dirty="0"/>
              <a:t>TYPE </a:t>
            </a:r>
            <a:r>
              <a:rPr lang="en-US" altLang="zh-CN" sz="2400" dirty="0">
                <a:latin typeface="宋体" panose="02010600030101010101" pitchFamily="2" charset="-122"/>
              </a:rPr>
              <a:t>R</a:t>
            </a:r>
            <a:r>
              <a:rPr lang="en-US" altLang="zh-CN" dirty="0"/>
              <a:t> then click ENTER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68457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6C9466-2373-4ED2-8F4A-6FFA8BEAE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Thanks!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DFCE16-E4F3-4183-B246-3B9DB69E8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833" y="1835150"/>
            <a:ext cx="10801351" cy="4127500"/>
          </a:xfrm>
        </p:spPr>
        <p:txBody>
          <a:bodyPr/>
          <a:lstStyle/>
          <a:p>
            <a:r>
              <a:rPr lang="en-US" altLang="zh-CN" dirty="0"/>
              <a:t>Get familiar with at least one program language: </a:t>
            </a:r>
            <a:r>
              <a:rPr lang="en-US" altLang="zh-CN" b="1" dirty="0"/>
              <a:t>R, python</a:t>
            </a:r>
            <a:r>
              <a:rPr lang="en-US" altLang="zh-CN" dirty="0"/>
              <a:t>, </a:t>
            </a:r>
            <a:r>
              <a:rPr lang="en-US" altLang="zh-CN" dirty="0" err="1"/>
              <a:t>matlab</a:t>
            </a:r>
            <a:r>
              <a:rPr lang="en-US" altLang="zh-CN" dirty="0"/>
              <a:t>, SAS, </a:t>
            </a:r>
            <a:r>
              <a:rPr lang="en-US" altLang="zh-CN" dirty="0" err="1"/>
              <a:t>spss</a:t>
            </a:r>
            <a:r>
              <a:rPr lang="en-US" altLang="zh-CN" dirty="0"/>
              <a:t>. </a:t>
            </a:r>
          </a:p>
          <a:p>
            <a:r>
              <a:rPr lang="en-US" altLang="zh-CN" dirty="0"/>
              <a:t>Learn about statistics: Maximum likelihood estimation, regulation, over-fitting, Bayesian model, MCMC, model selection, joint/marginal/conditional, … </a:t>
            </a:r>
          </a:p>
          <a:p>
            <a:r>
              <a:rPr lang="en-US" altLang="zh-CN" dirty="0"/>
              <a:t>Learn about machine learning/deep learning: decision tree, random forest, neural networks…</a:t>
            </a:r>
          </a:p>
          <a:p>
            <a:pPr marL="0" indent="0">
              <a:buNone/>
            </a:pPr>
            <a:r>
              <a:rPr lang="en-US" altLang="zh-CN" dirty="0"/>
              <a:t>Have fun with statistics! </a:t>
            </a:r>
          </a:p>
          <a:p>
            <a:pPr marL="0" indent="0">
              <a:buNone/>
            </a:pPr>
            <a:r>
              <a:rPr lang="en-US" altLang="zh-CN" dirty="0"/>
              <a:t>Any questions: </a:t>
            </a:r>
            <a:r>
              <a:rPr lang="en-US" altLang="zh-CN" dirty="0">
                <a:ea typeface="宋体" panose="02010600030101010101" pitchFamily="2" charset="-122"/>
                <a:hlinkClick r:id="rId2"/>
              </a:rPr>
              <a:t>peng.yin@siat.ac.cn</a:t>
            </a:r>
            <a:r>
              <a:rPr lang="en-US" altLang="zh-CN" dirty="0">
                <a:ea typeface="宋体" panose="02010600030101010101" pitchFamily="2" charset="-122"/>
              </a:rPr>
              <a:t>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786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2E723D-914A-408E-973C-1F8DBFB56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5768" y="2753474"/>
            <a:ext cx="10215033" cy="3342526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CN" sz="8000" dirty="0"/>
              <a:t>5 Mins break</a:t>
            </a:r>
            <a:endParaRPr lang="zh-CN" altLang="en-US" sz="8000" dirty="0"/>
          </a:p>
        </p:txBody>
      </p:sp>
    </p:spTree>
    <p:extLst>
      <p:ext uri="{BB962C8B-B14F-4D97-AF65-F5344CB8AC3E}">
        <p14:creationId xmlns:p14="http://schemas.microsoft.com/office/powerpoint/2010/main" val="2084104623"/>
      </p:ext>
    </p:extLst>
  </p:cSld>
  <p:clrMapOvr>
    <a:masterClrMapping/>
  </p:clrMapOvr>
</p:sld>
</file>

<file path=ppt/theme/theme1.xml><?xml version="1.0" encoding="utf-8"?>
<a:theme xmlns:a="http://schemas.openxmlformats.org/drawingml/2006/main" name="Axis">
  <a:themeElements>
    <a:clrScheme name="Axis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Ax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xis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xis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xis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255</Words>
  <Application>Microsoft Office PowerPoint</Application>
  <PresentationFormat>宽屏</PresentationFormat>
  <Paragraphs>39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宋体</vt:lpstr>
      <vt:lpstr>Arial</vt:lpstr>
      <vt:lpstr>Times New Roman</vt:lpstr>
      <vt:lpstr>Verdana</vt:lpstr>
      <vt:lpstr>Wingdings</vt:lpstr>
      <vt:lpstr>Axis</vt:lpstr>
      <vt:lpstr>Applied Statistics</vt:lpstr>
      <vt:lpstr>Overview</vt:lpstr>
      <vt:lpstr>Overview</vt:lpstr>
      <vt:lpstr>Outline</vt:lpstr>
      <vt:lpstr>Practice</vt:lpstr>
      <vt:lpstr>Thanks!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Applied Statistics</dc:title>
  <dc:creator>stat gene</dc:creator>
  <cp:lastModifiedBy>stat gene</cp:lastModifiedBy>
  <cp:revision>7</cp:revision>
  <dcterms:created xsi:type="dcterms:W3CDTF">2020-09-17T07:09:46Z</dcterms:created>
  <dcterms:modified xsi:type="dcterms:W3CDTF">2020-09-23T08:43:13Z</dcterms:modified>
</cp:coreProperties>
</file>