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sldIdLst>
    <p:sldId id="256" r:id="rId2"/>
    <p:sldId id="258" r:id="rId3"/>
    <p:sldId id="259" r:id="rId4"/>
    <p:sldId id="280" r:id="rId5"/>
    <p:sldId id="281" r:id="rId6"/>
    <p:sldId id="277" r:id="rId7"/>
    <p:sldId id="265" r:id="rId8"/>
    <p:sldId id="297" r:id="rId9"/>
    <p:sldId id="298" r:id="rId10"/>
    <p:sldId id="299" r:id="rId11"/>
    <p:sldId id="274" r:id="rId12"/>
    <p:sldId id="264" r:id="rId13"/>
    <p:sldId id="285" r:id="rId14"/>
    <p:sldId id="289" r:id="rId15"/>
    <p:sldId id="284" r:id="rId16"/>
    <p:sldId id="269" r:id="rId17"/>
    <p:sldId id="272" r:id="rId18"/>
    <p:sldId id="270" r:id="rId19"/>
    <p:sldId id="282" r:id="rId20"/>
    <p:sldId id="300" r:id="rId21"/>
    <p:sldId id="301" r:id="rId22"/>
    <p:sldId id="302" r:id="rId23"/>
  </p:sldIdLst>
  <p:sldSz cx="9144000" cy="6858000" type="screen4x3"/>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079" autoAdjust="0"/>
  </p:normalViewPr>
  <p:slideViewPr>
    <p:cSldViewPr>
      <p:cViewPr>
        <p:scale>
          <a:sx n="60" d="100"/>
          <a:sy n="60" d="100"/>
        </p:scale>
        <p:origin x="-1644"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F718B4-E3D9-43AC-A670-CA30B3EF050E}" type="datetimeFigureOut">
              <a:rPr lang="en-GB" smtClean="0"/>
              <a:pPr/>
              <a:t>15/04/2014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DA7077-2CF0-4810-8793-EDB8E5CD6065}"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Moring everyone,</a:t>
            </a:r>
            <a:r>
              <a:rPr lang="en-GB" baseline="0" dirty="0" smtClean="0"/>
              <a:t> I am from University of Glasgow, Prof Xiaoyu </a:t>
            </a:r>
            <a:r>
              <a:rPr lang="en-GB" baseline="0" dirty="0" err="1" smtClean="0"/>
              <a:t>Luo’s</a:t>
            </a:r>
            <a:r>
              <a:rPr lang="en-GB" baseline="0" dirty="0" smtClean="0"/>
              <a:t> group. This talk is related to her talk, but more focusing on fluid structure interaction. </a:t>
            </a:r>
            <a:endParaRPr lang="en-GB" dirty="0"/>
          </a:p>
        </p:txBody>
      </p:sp>
      <p:sp>
        <p:nvSpPr>
          <p:cNvPr id="4" name="Slide Number Placeholder 3"/>
          <p:cNvSpPr>
            <a:spLocks noGrp="1"/>
          </p:cNvSpPr>
          <p:nvPr>
            <p:ph type="sldNum" sz="quarter" idx="10"/>
          </p:nvPr>
        </p:nvSpPr>
        <p:spPr/>
        <p:txBody>
          <a:bodyPr/>
          <a:lstStyle/>
          <a:p>
            <a:fld id="{61DA7077-2CF0-4810-8793-EDB8E5CD6065}"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a:t>
            </a:r>
            <a:r>
              <a:rPr lang="en-GB" baseline="0" dirty="0" smtClean="0"/>
              <a:t> fourth phase is the </a:t>
            </a:r>
            <a:r>
              <a:rPr lang="en-GB" baseline="0" dirty="0" err="1" smtClean="0"/>
              <a:t>isovolumetric</a:t>
            </a:r>
            <a:r>
              <a:rPr lang="en-GB" baseline="0" dirty="0" smtClean="0"/>
              <a:t> relaxation, no flow for both flow tracts.  At the end of </a:t>
            </a:r>
            <a:r>
              <a:rPr lang="en-GB" baseline="0" dirty="0" err="1" smtClean="0"/>
              <a:t>isovolumtric</a:t>
            </a:r>
            <a:r>
              <a:rPr lang="en-GB" baseline="0" dirty="0" smtClean="0"/>
              <a:t> </a:t>
            </a:r>
            <a:r>
              <a:rPr lang="en-GB" baseline="0" dirty="0" err="1" smtClean="0"/>
              <a:t>relaxiation</a:t>
            </a:r>
            <a:r>
              <a:rPr lang="en-GB" baseline="0" dirty="0" smtClean="0"/>
              <a:t>, the inflow is allowed along the mitral tracts by setting p=0 to the reference state in order to start the second cycle. </a:t>
            </a:r>
            <a:endParaRPr lang="en-GB" dirty="0"/>
          </a:p>
        </p:txBody>
      </p:sp>
      <p:sp>
        <p:nvSpPr>
          <p:cNvPr id="4" name="Slide Number Placeholder 3"/>
          <p:cNvSpPr>
            <a:spLocks noGrp="1"/>
          </p:cNvSpPr>
          <p:nvPr>
            <p:ph type="sldNum" sz="quarter" idx="10"/>
          </p:nvPr>
        </p:nvSpPr>
        <p:spPr/>
        <p:txBody>
          <a:bodyPr/>
          <a:lstStyle/>
          <a:p>
            <a:fld id="{61DA7077-2CF0-4810-8793-EDB8E5CD6065}"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As</a:t>
            </a:r>
            <a:r>
              <a:rPr lang="en-GB" baseline="0" dirty="0" smtClean="0"/>
              <a:t> mentioned previously, some unknown parameters need to be determined beforehand. Like the passive material parameters, from the published studies, an optimization procedure is used to match the end-diastolic volume. Here is the figure showing the estimated passive </a:t>
            </a:r>
            <a:r>
              <a:rPr lang="en-GB" baseline="0" dirty="0" err="1" smtClean="0"/>
              <a:t>myofibre</a:t>
            </a:r>
            <a:r>
              <a:rPr lang="en-GB" baseline="0" dirty="0" smtClean="0"/>
              <a:t> stress-strain relation, this from the initial published data, and red line is the estimation, which is much softer. The other two curves from other studies which also inversely estimate myocardium passive stiffness from in-vivo data. Our estimation is comparable to their studies. </a:t>
            </a:r>
          </a:p>
          <a:p>
            <a:endParaRPr lang="en-GB" baseline="0" dirty="0" smtClean="0"/>
          </a:p>
          <a:p>
            <a:r>
              <a:rPr lang="en-GB" baseline="0" dirty="0" smtClean="0"/>
              <a:t>Next the parameters from active contraction model need to be optimized, here only </a:t>
            </a:r>
            <a:r>
              <a:rPr lang="en-GB" baseline="0" dirty="0" err="1" smtClean="0"/>
              <a:t>Tref</a:t>
            </a:r>
            <a:r>
              <a:rPr lang="en-GB" baseline="0" dirty="0" smtClean="0"/>
              <a:t> is updated by trying to match the end-systolic volume</a:t>
            </a:r>
            <a:endParaRPr lang="en-GB" dirty="0" smtClean="0"/>
          </a:p>
        </p:txBody>
      </p:sp>
      <p:sp>
        <p:nvSpPr>
          <p:cNvPr id="4" name="Slide Number Placeholder 3"/>
          <p:cNvSpPr>
            <a:spLocks noGrp="1"/>
          </p:cNvSpPr>
          <p:nvPr>
            <p:ph type="sldNum" sz="quarter" idx="10"/>
          </p:nvPr>
        </p:nvSpPr>
        <p:spPr/>
        <p:txBody>
          <a:bodyPr/>
          <a:lstStyle/>
          <a:p>
            <a:fld id="{820AAD0E-387B-D844-B5DD-7526F0FBA4DD}"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This is the pressure-volume</a:t>
            </a:r>
            <a:r>
              <a:rPr lang="en-GB" baseline="0" dirty="0" smtClean="0"/>
              <a:t> loop from the simulation, starting from the early of diastole, going through diastolic filling, </a:t>
            </a:r>
            <a:r>
              <a:rPr lang="en-GB" baseline="0" dirty="0" err="1" smtClean="0"/>
              <a:t>isovolumtric</a:t>
            </a:r>
            <a:r>
              <a:rPr lang="en-GB" baseline="0" dirty="0" smtClean="0"/>
              <a:t> contraction, systolic ejection and finally </a:t>
            </a:r>
            <a:r>
              <a:rPr lang="en-GB" baseline="0" dirty="0" err="1" smtClean="0"/>
              <a:t>isovolumtric</a:t>
            </a:r>
            <a:r>
              <a:rPr lang="en-GB" baseline="0" dirty="0" smtClean="0"/>
              <a:t> relaxation. The peak pressure inside LV is 161mmHg, which is slightly higher than the peak systolic pressure from cuff measurements.</a:t>
            </a:r>
            <a:endParaRPr lang="en-GB" dirty="0"/>
          </a:p>
        </p:txBody>
      </p:sp>
      <p:sp>
        <p:nvSpPr>
          <p:cNvPr id="4" name="Slide Number Placeholder 3"/>
          <p:cNvSpPr>
            <a:spLocks noGrp="1"/>
          </p:cNvSpPr>
          <p:nvPr>
            <p:ph type="sldNum" sz="quarter" idx="10"/>
          </p:nvPr>
        </p:nvSpPr>
        <p:spPr/>
        <p:txBody>
          <a:bodyPr/>
          <a:lstStyle/>
          <a:p>
            <a:fld id="{61DA7077-2CF0-4810-8793-EDB8E5CD6065}"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animation</a:t>
            </a:r>
            <a:r>
              <a:rPr lang="en-US" baseline="0" dirty="0" smtClean="0"/>
              <a:t> shows the simulated </a:t>
            </a:r>
            <a:r>
              <a:rPr lang="en-US" baseline="0" dirty="0" err="1" smtClean="0"/>
              <a:t>endocardial</a:t>
            </a:r>
            <a:r>
              <a:rPr lang="en-US" baseline="0" dirty="0" smtClean="0"/>
              <a:t> surface in one cardiac cycle superimposed with a MR image</a:t>
            </a:r>
            <a:endParaRPr lang="en-US" dirty="0"/>
          </a:p>
        </p:txBody>
      </p:sp>
      <p:sp>
        <p:nvSpPr>
          <p:cNvPr id="4" name="Slide Number Placeholder 3"/>
          <p:cNvSpPr>
            <a:spLocks noGrp="1"/>
          </p:cNvSpPr>
          <p:nvPr>
            <p:ph type="sldNum" sz="quarter" idx="10"/>
          </p:nvPr>
        </p:nvSpPr>
        <p:spPr/>
        <p:txBody>
          <a:bodyPr/>
          <a:lstStyle/>
          <a:p>
            <a:fld id="{61DA7077-2CF0-4810-8793-EDB8E5CD6065}"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shows corresponding streamlines of blood flow in one cardiac cycle. </a:t>
            </a:r>
            <a:endParaRPr lang="en-US" dirty="0"/>
          </a:p>
        </p:txBody>
      </p:sp>
      <p:sp>
        <p:nvSpPr>
          <p:cNvPr id="4" name="Slide Number Placeholder 3"/>
          <p:cNvSpPr>
            <a:spLocks noGrp="1"/>
          </p:cNvSpPr>
          <p:nvPr>
            <p:ph type="sldNum" sz="quarter" idx="10"/>
          </p:nvPr>
        </p:nvSpPr>
        <p:spPr/>
        <p:txBody>
          <a:bodyPr/>
          <a:lstStyle/>
          <a:p>
            <a:fld id="{61DA7077-2CF0-4810-8793-EDB8E5CD6065}" type="slidenum">
              <a:rPr lang="en-GB" smtClean="0"/>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Measured</a:t>
            </a:r>
            <a:r>
              <a:rPr lang="en-US" baseline="0" dirty="0" smtClean="0"/>
              <a:t> aortic flow rate, and the simulated value. The maximum values are close. while there is lag which can be explained by the lack of aortic valve.</a:t>
            </a:r>
            <a:endParaRPr lang="en-US" dirty="0"/>
          </a:p>
        </p:txBody>
      </p:sp>
      <p:sp>
        <p:nvSpPr>
          <p:cNvPr id="4" name="Slide Number Placeholder 3"/>
          <p:cNvSpPr>
            <a:spLocks noGrp="1"/>
          </p:cNvSpPr>
          <p:nvPr>
            <p:ph type="sldNum" sz="quarter" idx="10"/>
          </p:nvPr>
        </p:nvSpPr>
        <p:spPr/>
        <p:txBody>
          <a:bodyPr/>
          <a:lstStyle/>
          <a:p>
            <a:fld id="{61DA7077-2CF0-4810-8793-EDB8E5CD6065}"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How</a:t>
            </a:r>
            <a:r>
              <a:rPr lang="en-GB" baseline="0" dirty="0" smtClean="0"/>
              <a:t> good is the result? We compared the strain from immersed boundary method with strain from MRI measurement at mid-ventricle for both circumferential and radial strains. Red is from simulation, blue is from experiment, though there are some discrepancies, overall agreement is acceptable. </a:t>
            </a:r>
            <a:endParaRPr lang="en-GB" dirty="0"/>
          </a:p>
        </p:txBody>
      </p:sp>
      <p:sp>
        <p:nvSpPr>
          <p:cNvPr id="4" name="Slide Number Placeholder 3"/>
          <p:cNvSpPr>
            <a:spLocks noGrp="1"/>
          </p:cNvSpPr>
          <p:nvPr>
            <p:ph type="sldNum" sz="quarter" idx="10"/>
          </p:nvPr>
        </p:nvSpPr>
        <p:spPr/>
        <p:txBody>
          <a:bodyPr/>
          <a:lstStyle/>
          <a:p>
            <a:fld id="{61DA7077-2CF0-4810-8793-EDB8E5CD6065}"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Some</a:t>
            </a:r>
            <a:r>
              <a:rPr lang="en-GB" baseline="0" dirty="0" smtClean="0"/>
              <a:t> further developments are under way to apply the immersed boundary method. The first one is the whole left ventricular simulation with inflow and outflow tracts; the second one is the mitral valve simulation.</a:t>
            </a:r>
            <a:endParaRPr lang="en-GB" dirty="0"/>
          </a:p>
        </p:txBody>
      </p:sp>
      <p:sp>
        <p:nvSpPr>
          <p:cNvPr id="4" name="Slide Number Placeholder 3"/>
          <p:cNvSpPr>
            <a:spLocks noGrp="1"/>
          </p:cNvSpPr>
          <p:nvPr>
            <p:ph type="sldNum" sz="quarter" idx="10"/>
          </p:nvPr>
        </p:nvSpPr>
        <p:spPr/>
        <p:txBody>
          <a:bodyPr/>
          <a:lstStyle/>
          <a:p>
            <a:fld id="{61DA7077-2CF0-4810-8793-EDB8E5CD6065}"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First</a:t>
            </a:r>
            <a:r>
              <a:rPr lang="en-GB" baseline="0" dirty="0" smtClean="0"/>
              <a:t>ly we demonstrated that </a:t>
            </a:r>
            <a:r>
              <a:rPr lang="en-GB" sz="1200" dirty="0" smtClean="0"/>
              <a:t>Systolic LV dynamics could be simulated with immersed boundary method with finite element </a:t>
            </a:r>
            <a:r>
              <a:rPr lang="en-GB" sz="1200" dirty="0" err="1" smtClean="0"/>
              <a:t>discretization</a:t>
            </a:r>
            <a:r>
              <a:rPr lang="en-GB" sz="1200" dirty="0" smtClean="0"/>
              <a:t> for the structure; secondly</a:t>
            </a:r>
            <a:r>
              <a:rPr lang="en-GB" sz="1200" baseline="0" dirty="0" smtClean="0"/>
              <a:t> we also demonstrated that </a:t>
            </a:r>
            <a:r>
              <a:rPr lang="en-GB" sz="1200" dirty="0" smtClean="0"/>
              <a:t>Results are consistent with experimental measurements and published studies.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However it is still a long way to go for a personalized heart simulation,</a:t>
            </a:r>
            <a:r>
              <a:rPr lang="en-GB" sz="1200" baseline="0" dirty="0" smtClean="0"/>
              <a:t> bunches of </a:t>
            </a:r>
            <a:r>
              <a:rPr lang="en-GB" sz="1200" dirty="0" smtClean="0"/>
              <a:t> limitations  are in this study.</a:t>
            </a:r>
            <a:r>
              <a:rPr lang="en-GB" sz="1200" baseline="0" dirty="0" smtClean="0"/>
              <a:t> </a:t>
            </a:r>
            <a:endParaRPr lang="en-GB"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endParaRPr lang="en-GB" dirty="0"/>
          </a:p>
        </p:txBody>
      </p:sp>
      <p:sp>
        <p:nvSpPr>
          <p:cNvPr id="4" name="Slide Number Placeholder 3"/>
          <p:cNvSpPr>
            <a:spLocks noGrp="1"/>
          </p:cNvSpPr>
          <p:nvPr>
            <p:ph type="sldNum" sz="quarter" idx="10"/>
          </p:nvPr>
        </p:nvSpPr>
        <p:spPr/>
        <p:txBody>
          <a:bodyPr/>
          <a:lstStyle/>
          <a:p>
            <a:fld id="{61DA7077-2CF0-4810-8793-EDB8E5CD6065}" type="slidenum">
              <a:rPr lang="en-GB" smtClean="0"/>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a:lstStyle/>
          <a:p>
            <a:endParaRPr lang="en-GB" smtClean="0">
              <a:ea typeface="ＭＳ Ｐゴシック" pitchFamily="34" charset="-128"/>
            </a:endParaRPr>
          </a:p>
        </p:txBody>
      </p:sp>
      <p:sp>
        <p:nvSpPr>
          <p:cNvPr id="31748" name="Slide Number Placeholder 3"/>
          <p:cNvSpPr>
            <a:spLocks noGrp="1"/>
          </p:cNvSpPr>
          <p:nvPr>
            <p:ph type="sldNum" sz="quarter" idx="5"/>
          </p:nvPr>
        </p:nvSpPr>
        <p:spPr bwMode="auto">
          <a:noFill/>
          <a:ln>
            <a:miter lim="800000"/>
            <a:headEnd/>
            <a:tailEnd/>
          </a:ln>
        </p:spPr>
        <p:txBody>
          <a:bodyPr/>
          <a:lstStyle/>
          <a:p>
            <a:fld id="{8ED717A1-4058-4E33-AA86-A7D94C8D98A4}" type="slidenum">
              <a:rPr lang="en-US" smtClean="0">
                <a:cs typeface="Arial" charset="0"/>
              </a:rPr>
              <a:pPr/>
              <a:t>19</a:t>
            </a:fld>
            <a:endParaRPr lang="en-US" smtClean="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LV simulation is important</a:t>
            </a:r>
            <a:r>
              <a:rPr lang="en-GB" baseline="0" dirty="0" smtClean="0"/>
              <a:t> but challenging when dealing with multi-scale, multi-physics and patient specific issues. Here I will mainly on the application of immersed boundary method to a left ventricular model with fluid structure interaction.</a:t>
            </a:r>
          </a:p>
        </p:txBody>
      </p:sp>
      <p:sp>
        <p:nvSpPr>
          <p:cNvPr id="4" name="Slide Number Placeholder 3"/>
          <p:cNvSpPr>
            <a:spLocks noGrp="1"/>
          </p:cNvSpPr>
          <p:nvPr>
            <p:ph type="sldNum" sz="quarter" idx="10"/>
          </p:nvPr>
        </p:nvSpPr>
        <p:spPr/>
        <p:txBody>
          <a:bodyPr/>
          <a:lstStyle/>
          <a:p>
            <a:fld id="{61DA7077-2CF0-4810-8793-EDB8E5CD6065}"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1DA7077-2CF0-4810-8793-EDB8E5CD6065}" type="slidenum">
              <a:rPr lang="en-GB" smtClean="0"/>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In</a:t>
            </a:r>
            <a:r>
              <a:rPr lang="en-GB" baseline="0" dirty="0" smtClean="0"/>
              <a:t> the</a:t>
            </a:r>
            <a:r>
              <a:rPr lang="en-GB" dirty="0" smtClean="0"/>
              <a:t> immersed boundary method,</a:t>
            </a:r>
            <a:r>
              <a:rPr lang="en-GB" baseline="0" dirty="0" smtClean="0"/>
              <a:t> the main equation is the N-S equation, which is solved in the whole computational domain. When solid is immersed in, a term is added in the right side of the N-S equation, </a:t>
            </a:r>
            <a:r>
              <a:rPr lang="en-GB" baseline="0" dirty="0" err="1" smtClean="0"/>
              <a:t>fs</a:t>
            </a:r>
            <a:r>
              <a:rPr lang="en-GB" baseline="0" dirty="0" smtClean="0"/>
              <a:t>, representing the presence of the solid, which is related to the structural deformation. </a:t>
            </a:r>
          </a:p>
          <a:p>
            <a:endParaRPr lang="en-GB" baseline="0" dirty="0" smtClean="0"/>
          </a:p>
          <a:p>
            <a:r>
              <a:rPr lang="en-GB" baseline="0" dirty="0" smtClean="0"/>
              <a:t>Therefore the </a:t>
            </a:r>
            <a:r>
              <a:rPr lang="en-GB" baseline="0" dirty="0" err="1" smtClean="0"/>
              <a:t>cauchy</a:t>
            </a:r>
            <a:r>
              <a:rPr lang="en-GB" baseline="0" dirty="0" smtClean="0"/>
              <a:t> stress formation in solid region, except for the fluid like stress tensor, there is a structure stress tensor, which needs to be computed from solid deformation by using strain energy function. Fs is derived from \</a:t>
            </a:r>
            <a:r>
              <a:rPr lang="en-GB" baseline="0" dirty="0" err="1" smtClean="0"/>
              <a:t>sigma_s</a:t>
            </a:r>
            <a:endParaRPr lang="en-GB" dirty="0"/>
          </a:p>
        </p:txBody>
      </p:sp>
      <p:sp>
        <p:nvSpPr>
          <p:cNvPr id="4" name="Slide Number Placeholder 3"/>
          <p:cNvSpPr>
            <a:spLocks noGrp="1"/>
          </p:cNvSpPr>
          <p:nvPr>
            <p:ph type="sldNum" sz="quarter" idx="10"/>
          </p:nvPr>
        </p:nvSpPr>
        <p:spPr/>
        <p:txBody>
          <a:bodyPr/>
          <a:lstStyle/>
          <a:p>
            <a:fld id="{61DA7077-2CF0-4810-8793-EDB8E5CD6065}" type="slidenum">
              <a:rPr lang="en-GB" smtClean="0"/>
              <a:pPr/>
              <a:t>22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Now</a:t>
            </a:r>
            <a:r>
              <a:rPr lang="en-GB" baseline="0" dirty="0" smtClean="0"/>
              <a:t>adays, the clinical images are readily available for model reconstruction, as this, the short axis images, and long axis images, by combining both series, using manual segmentation and solid part reconstruction, a LV with inflow and outflow tracts can be constructed  as this.</a:t>
            </a:r>
            <a:endParaRPr lang="en-GB" dirty="0"/>
          </a:p>
        </p:txBody>
      </p:sp>
      <p:sp>
        <p:nvSpPr>
          <p:cNvPr id="4" name="Slide Number Placeholder 3"/>
          <p:cNvSpPr>
            <a:spLocks noGrp="1"/>
          </p:cNvSpPr>
          <p:nvPr>
            <p:ph type="sldNum" sz="quarter" idx="10"/>
          </p:nvPr>
        </p:nvSpPr>
        <p:spPr/>
        <p:txBody>
          <a:bodyPr/>
          <a:lstStyle/>
          <a:p>
            <a:fld id="{61DA7077-2CF0-4810-8793-EDB8E5CD6065}" type="slidenum">
              <a:rPr lang="en-GB" smtClean="0"/>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a:t>
            </a:r>
            <a:r>
              <a:rPr lang="en-US" baseline="0" dirty="0" smtClean="0"/>
              <a:t>n this model, the LV trunk is based on images till the mitral valve and aortic valves, above that are the artificial extensions for imposing boundary conditions easily. While there is no valve.</a:t>
            </a:r>
            <a:endParaRPr lang="en-US" dirty="0"/>
          </a:p>
        </p:txBody>
      </p:sp>
      <p:sp>
        <p:nvSpPr>
          <p:cNvPr id="4" name="Slide Number Placeholder 3"/>
          <p:cNvSpPr>
            <a:spLocks noGrp="1"/>
          </p:cNvSpPr>
          <p:nvPr>
            <p:ph type="sldNum" sz="quarter" idx="10"/>
          </p:nvPr>
        </p:nvSpPr>
        <p:spPr/>
        <p:txBody>
          <a:bodyPr/>
          <a:lstStyle/>
          <a:p>
            <a:fld id="{61DA7077-2CF0-4810-8793-EDB8E5CD6065}"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a:lstStyle/>
          <a:p>
            <a:pPr eaLnBrk="1" hangingPunct="1">
              <a:spcBef>
                <a:spcPct val="0"/>
              </a:spcBef>
            </a:pPr>
            <a:r>
              <a:rPr lang="en-GB" dirty="0" smtClean="0">
                <a:ea typeface="ＭＳ Ｐゴシック" pitchFamily="34" charset="-128"/>
              </a:rPr>
              <a:t>From 1990s, studies have demonstrated that </a:t>
            </a:r>
            <a:r>
              <a:rPr lang="en-GB" dirty="0" err="1" smtClean="0">
                <a:ea typeface="ＭＳ Ｐゴシック" pitchFamily="34" charset="-128"/>
              </a:rPr>
              <a:t>myofibers</a:t>
            </a:r>
            <a:r>
              <a:rPr lang="en-GB" dirty="0" smtClean="0">
                <a:ea typeface="ＭＳ Ｐゴシック" pitchFamily="34" charset="-128"/>
              </a:rPr>
              <a:t> are organized in a highly layered architecture. </a:t>
            </a:r>
            <a:r>
              <a:rPr lang="en-GB" dirty="0" err="1" smtClean="0">
                <a:ea typeface="ＭＳ Ｐゴシック" pitchFamily="34" charset="-128"/>
              </a:rPr>
              <a:t>Myofiber</a:t>
            </a:r>
            <a:r>
              <a:rPr lang="en-GB" dirty="0" smtClean="0">
                <a:ea typeface="ＭＳ Ｐゴシック" pitchFamily="34" charset="-128"/>
              </a:rPr>
              <a:t> itself rotates from endocardial surface to epicardial surface,</a:t>
            </a:r>
            <a:r>
              <a:rPr lang="en-GB" baseline="0" dirty="0" smtClean="0">
                <a:ea typeface="ＭＳ Ｐゴシック" pitchFamily="34" charset="-128"/>
              </a:rPr>
              <a:t> forming an orthotropic material axis: </a:t>
            </a:r>
            <a:r>
              <a:rPr lang="en-GB" baseline="0" dirty="0" err="1" smtClean="0">
                <a:ea typeface="ＭＳ Ｐゴシック" pitchFamily="34" charset="-128"/>
              </a:rPr>
              <a:t>fiber</a:t>
            </a:r>
            <a:r>
              <a:rPr lang="en-GB" baseline="0" dirty="0" smtClean="0">
                <a:ea typeface="ＭＳ Ｐゴシック" pitchFamily="34" charset="-128"/>
              </a:rPr>
              <a:t>, sheet and the normal directions.  Based on that, the orthotropic strain energy function proposed by H-O is used in this study, with 8 unknown parameters, and passive stress can be derived from the strain energy function.</a:t>
            </a:r>
            <a:endParaRPr lang="en-GB" dirty="0" smtClean="0">
              <a:ea typeface="ＭＳ Ｐゴシック" pitchFamily="34" charset="-128"/>
            </a:endParaRPr>
          </a:p>
        </p:txBody>
      </p:sp>
      <p:sp>
        <p:nvSpPr>
          <p:cNvPr id="27652" name="Slide Number Placeholder 3"/>
          <p:cNvSpPr>
            <a:spLocks noGrp="1"/>
          </p:cNvSpPr>
          <p:nvPr>
            <p:ph type="sldNum" sz="quarter" idx="5"/>
          </p:nvPr>
        </p:nvSpPr>
        <p:spPr bwMode="auto">
          <a:noFill/>
          <a:ln>
            <a:miter lim="800000"/>
            <a:headEnd/>
            <a:tailEnd/>
          </a:ln>
        </p:spPr>
        <p:txBody>
          <a:bodyPr/>
          <a:lstStyle/>
          <a:p>
            <a:fld id="{06AC7FDE-6DCF-4EA3-BDA2-289F18035EF5}" type="slidenum">
              <a:rPr lang="en-GB" smtClean="0">
                <a:cs typeface="Arial" charset="0"/>
              </a:rPr>
              <a:pPr/>
              <a:t>5</a:t>
            </a:fld>
            <a:endParaRPr lang="en-GB" smtClean="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for myocardium, it is not only passively bearing the load, it also actively contracts through </a:t>
            </a:r>
            <a:r>
              <a:rPr lang="en-US" baseline="0" dirty="0" err="1" smtClean="0"/>
              <a:t>sarcomeres</a:t>
            </a:r>
            <a:r>
              <a:rPr lang="en-US" baseline="0" dirty="0" smtClean="0"/>
              <a:t>, the basic unit inside </a:t>
            </a:r>
            <a:r>
              <a:rPr lang="en-US" baseline="0" dirty="0" err="1" smtClean="0"/>
              <a:t>myocytes</a:t>
            </a:r>
            <a:r>
              <a:rPr lang="en-US" baseline="0" dirty="0" smtClean="0"/>
              <a:t>. Here the total structural stress is the combination of passive and active stress, which is only along the </a:t>
            </a:r>
            <a:r>
              <a:rPr lang="en-US" baseline="0" dirty="0" err="1" smtClean="0"/>
              <a:t>fibre</a:t>
            </a:r>
            <a:r>
              <a:rPr lang="en-US" baseline="0" dirty="0" smtClean="0"/>
              <a:t> </a:t>
            </a:r>
            <a:r>
              <a:rPr lang="en-US" baseline="0" dirty="0" err="1" smtClean="0"/>
              <a:t>direciton</a:t>
            </a:r>
            <a:r>
              <a:rPr lang="en-US" baseline="0" dirty="0" smtClean="0"/>
              <a:t>. The active tension is a function of intercellular calcium current, strain, strain rate, and the isometric tension </a:t>
            </a:r>
            <a:r>
              <a:rPr lang="en-US" baseline="0" dirty="0" err="1" smtClean="0"/>
              <a:t>Tref</a:t>
            </a:r>
            <a:r>
              <a:rPr lang="en-US" baseline="0" dirty="0" smtClean="0"/>
              <a:t> at its resting length. In the current study, the LV is triggered spatially </a:t>
            </a:r>
            <a:r>
              <a:rPr lang="en-US" baseline="0" dirty="0" err="1" smtClean="0"/>
              <a:t>uniformally</a:t>
            </a:r>
            <a:r>
              <a:rPr lang="en-US" baseline="0" dirty="0" smtClean="0"/>
              <a:t> and simultaneously with a prescribed intercellular calcium transient. </a:t>
            </a:r>
            <a:endParaRPr lang="en-US" dirty="0"/>
          </a:p>
        </p:txBody>
      </p:sp>
      <p:sp>
        <p:nvSpPr>
          <p:cNvPr id="4" name="Slide Number Placeholder 3"/>
          <p:cNvSpPr>
            <a:spLocks noGrp="1"/>
          </p:cNvSpPr>
          <p:nvPr>
            <p:ph type="sldNum" sz="quarter" idx="10"/>
          </p:nvPr>
        </p:nvSpPr>
        <p:spPr/>
        <p:txBody>
          <a:bodyPr/>
          <a:lstStyle/>
          <a:p>
            <a:fld id="{61DA7077-2CF0-4810-8793-EDB8E5CD6065}"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Boundary</a:t>
            </a:r>
            <a:r>
              <a:rPr lang="en-GB" baseline="0" dirty="0" smtClean="0"/>
              <a:t> conditions, the </a:t>
            </a:r>
            <a:r>
              <a:rPr lang="en-GB" baseline="0" dirty="0" err="1" smtClean="0"/>
              <a:t>simualtion</a:t>
            </a:r>
            <a:r>
              <a:rPr lang="en-GB" baseline="0" dirty="0" smtClean="0"/>
              <a:t> is divided into four phases. The first phase is the diastolic filling. Firstly the LV model is divided into 3 parts, the contractile LV, and non contractile valve region and inflow/</a:t>
            </a:r>
            <a:r>
              <a:rPr lang="en-GB" baseline="0" dirty="0" err="1" smtClean="0"/>
              <a:t>outlfow</a:t>
            </a:r>
            <a:r>
              <a:rPr lang="en-GB" baseline="0" dirty="0" smtClean="0"/>
              <a:t> tracts. </a:t>
            </a:r>
          </a:p>
          <a:p>
            <a:endParaRPr lang="en-GB" baseline="0" dirty="0" smtClean="0"/>
          </a:p>
          <a:p>
            <a:r>
              <a:rPr lang="en-GB" baseline="0" dirty="0" smtClean="0"/>
              <a:t>The basal of LV trunk is only allowing radial expansion but fixed in long and circumferential axis</a:t>
            </a:r>
          </a:p>
          <a:p>
            <a:r>
              <a:rPr lang="en-GB" baseline="0" dirty="0" smtClean="0"/>
              <a:t>The valve region is partially fixed close to the LV</a:t>
            </a:r>
            <a:r>
              <a:rPr lang="zh-CN" altLang="en-US" baseline="0" dirty="0" smtClean="0"/>
              <a:t> </a:t>
            </a:r>
            <a:r>
              <a:rPr lang="en-US" altLang="zh-CN" baseline="0" dirty="0" smtClean="0"/>
              <a:t>base, and fully fixed when approaching the flow tracts. The influence of valve region on LV dynamics is minimized </a:t>
            </a:r>
          </a:p>
          <a:p>
            <a:r>
              <a:rPr lang="en-US" baseline="0" dirty="0" smtClean="0"/>
              <a:t>The flow tracts are fixed all the time</a:t>
            </a:r>
          </a:p>
          <a:p>
            <a:r>
              <a:rPr lang="en-US" baseline="0" dirty="0" smtClean="0"/>
              <a:t>An ramped pressure is directly applied to the </a:t>
            </a:r>
            <a:r>
              <a:rPr lang="en-US" baseline="0" dirty="0" err="1" smtClean="0"/>
              <a:t>endocardial</a:t>
            </a:r>
            <a:r>
              <a:rPr lang="en-US" baseline="0" dirty="0" smtClean="0"/>
              <a:t> surface to approximate the sucking effect of LV in diastolic filling</a:t>
            </a:r>
          </a:p>
          <a:p>
            <a:endParaRPr lang="en-US" baseline="0" dirty="0" smtClean="0"/>
          </a:p>
          <a:p>
            <a:r>
              <a:rPr lang="en-US" baseline="0" dirty="0" smtClean="0"/>
              <a:t>No flow in the aortic tract, and allowing inflow in the mitral valve tract.  </a:t>
            </a:r>
          </a:p>
          <a:p>
            <a:endParaRPr lang="en-US" baseline="0" dirty="0" smtClean="0"/>
          </a:p>
          <a:p>
            <a:endParaRPr lang="en-GB" baseline="0" dirty="0" smtClean="0"/>
          </a:p>
        </p:txBody>
      </p:sp>
      <p:sp>
        <p:nvSpPr>
          <p:cNvPr id="4" name="Slide Number Placeholder 3"/>
          <p:cNvSpPr>
            <a:spLocks noGrp="1"/>
          </p:cNvSpPr>
          <p:nvPr>
            <p:ph type="sldNum" sz="quarter" idx="10"/>
          </p:nvPr>
        </p:nvSpPr>
        <p:spPr/>
        <p:txBody>
          <a:bodyPr/>
          <a:lstStyle/>
          <a:p>
            <a:fld id="{61DA7077-2CF0-4810-8793-EDB8E5CD6065}"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a:t>
            </a:r>
            <a:r>
              <a:rPr lang="en-GB" baseline="0" dirty="0" smtClean="0"/>
              <a:t> second phase is the </a:t>
            </a:r>
            <a:r>
              <a:rPr lang="en-GB" baseline="0" dirty="0" err="1" smtClean="0"/>
              <a:t>isovolumentric</a:t>
            </a:r>
            <a:r>
              <a:rPr lang="en-GB" baseline="0" dirty="0" smtClean="0"/>
              <a:t> contraction, we set both tracts without flow. </a:t>
            </a:r>
            <a:endParaRPr lang="en-GB" dirty="0"/>
          </a:p>
        </p:txBody>
      </p:sp>
      <p:sp>
        <p:nvSpPr>
          <p:cNvPr id="4" name="Slide Number Placeholder 3"/>
          <p:cNvSpPr>
            <a:spLocks noGrp="1"/>
          </p:cNvSpPr>
          <p:nvPr>
            <p:ph type="sldNum" sz="quarter" idx="10"/>
          </p:nvPr>
        </p:nvSpPr>
        <p:spPr/>
        <p:txBody>
          <a:bodyPr/>
          <a:lstStyle/>
          <a:p>
            <a:fld id="{61DA7077-2CF0-4810-8793-EDB8E5CD6065}"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third phase is the systolic ejection.</a:t>
            </a:r>
            <a:r>
              <a:rPr lang="en-GB" baseline="0" dirty="0" smtClean="0"/>
              <a:t> No flow in the mitral valve tract, a three element </a:t>
            </a:r>
            <a:r>
              <a:rPr lang="en-GB" baseline="0" dirty="0" err="1" smtClean="0"/>
              <a:t>windkessle</a:t>
            </a:r>
            <a:r>
              <a:rPr lang="en-GB" baseline="0" dirty="0" smtClean="0"/>
              <a:t> model is attached to the aortic tract to provide pressure boundaries. The end-diastolic pressure from cuff measurement is used for the initial value of </a:t>
            </a:r>
            <a:r>
              <a:rPr lang="en-GB" baseline="0" dirty="0" err="1" smtClean="0"/>
              <a:t>pWk</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61DA7077-2CF0-4810-8793-EDB8E5CD6065}"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2" cstate="screen"/>
          <a:srcRect/>
          <a:stretch>
            <a:fillRect/>
          </a:stretch>
        </p:blipFill>
        <p:spPr bwMode="auto">
          <a:xfrm>
            <a:off x="0" y="706437"/>
            <a:ext cx="9144000" cy="6151563"/>
          </a:xfrm>
          <a:prstGeom prst="rect">
            <a:avLst/>
          </a:prstGeom>
          <a:noFill/>
          <a:ln w="9525">
            <a:noFill/>
            <a:miter lim="800000"/>
            <a:headEnd/>
            <a:tailEnd/>
          </a:ln>
          <a:effectLst/>
        </p:spPr>
      </p:pic>
      <p:sp>
        <p:nvSpPr>
          <p:cNvPr id="15" name="Title 1"/>
          <p:cNvSpPr>
            <a:spLocks noGrp="1"/>
          </p:cNvSpPr>
          <p:nvPr>
            <p:ph type="ctrTitle"/>
          </p:nvPr>
        </p:nvSpPr>
        <p:spPr>
          <a:xfrm>
            <a:off x="533400" y="609600"/>
            <a:ext cx="7772400" cy="1470025"/>
          </a:xfrm>
          <a:prstGeom prst="rect">
            <a:avLst/>
          </a:prstGeom>
        </p:spPr>
        <p:txBody>
          <a:bodyPr/>
          <a:lstStyle/>
          <a:p>
            <a:r>
              <a:rPr lang="en-US" dirty="0" smtClean="0"/>
              <a:t>Click to edit Master title style</a:t>
            </a:r>
            <a:endParaRPr lang="en-US" dirty="0"/>
          </a:p>
        </p:txBody>
      </p:sp>
      <p:sp>
        <p:nvSpPr>
          <p:cNvPr id="16" name="Subtitle 2"/>
          <p:cNvSpPr>
            <a:spLocks noGrp="1"/>
          </p:cNvSpPr>
          <p:nvPr>
            <p:ph type="subTitle" idx="1"/>
          </p:nvPr>
        </p:nvSpPr>
        <p:spPr>
          <a:xfrm>
            <a:off x="1219200" y="23653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7" name="Date Placeholder 3"/>
          <p:cNvSpPr>
            <a:spLocks noGrp="1"/>
          </p:cNvSpPr>
          <p:nvPr>
            <p:ph type="dt" sz="half" idx="10"/>
          </p:nvPr>
        </p:nvSpPr>
        <p:spPr>
          <a:xfrm>
            <a:off x="304800" y="4835525"/>
            <a:ext cx="2133600" cy="365125"/>
          </a:xfrm>
        </p:spPr>
        <p:txBody>
          <a:bodyPr/>
          <a:lstStyle/>
          <a:p>
            <a:fld id="{5A78B82C-BBFB-42A7-956D-B167E240E8E1}" type="datetime1">
              <a:rPr lang="en-US" smtClean="0"/>
              <a:pPr/>
              <a:t>4/15/2014</a:t>
            </a:fld>
            <a:endParaRPr lang="en-US"/>
          </a:p>
        </p:txBody>
      </p:sp>
      <p:sp>
        <p:nvSpPr>
          <p:cNvPr id="18" name="Footer Placeholder 4"/>
          <p:cNvSpPr>
            <a:spLocks noGrp="1"/>
          </p:cNvSpPr>
          <p:nvPr>
            <p:ph type="ftr" sz="quarter" idx="11"/>
          </p:nvPr>
        </p:nvSpPr>
        <p:spPr>
          <a:xfrm>
            <a:off x="2971800" y="4835525"/>
            <a:ext cx="2895600" cy="365125"/>
          </a:xfrm>
        </p:spPr>
        <p:txBody>
          <a:bodyPr/>
          <a:lstStyle/>
          <a:p>
            <a:endParaRPr lang="en-US"/>
          </a:p>
        </p:txBody>
      </p:sp>
      <p:sp>
        <p:nvSpPr>
          <p:cNvPr id="19" name="Slide Number Placeholder 5"/>
          <p:cNvSpPr>
            <a:spLocks noGrp="1"/>
          </p:cNvSpPr>
          <p:nvPr>
            <p:ph type="sldNum" sz="quarter" idx="12"/>
          </p:nvPr>
        </p:nvSpPr>
        <p:spPr>
          <a:xfrm>
            <a:off x="6400800" y="4835525"/>
            <a:ext cx="2133600" cy="365125"/>
          </a:xfrm>
        </p:spPr>
        <p:txBody>
          <a:bodyPr/>
          <a:lstStyle/>
          <a:p>
            <a:fld id="{B6F15528-21DE-4FAA-801E-634DDDAF4B2B}" type="slidenum">
              <a:rPr lang="en-US" smtClean="0"/>
              <a:pPr/>
              <a:t>‹#›</a:t>
            </a:fld>
            <a:endParaRPr lang="en-US"/>
          </a:p>
        </p:txBody>
      </p:sp>
      <p:pic>
        <p:nvPicPr>
          <p:cNvPr id="20" name="Picture 2" descr="C:\Users\hg67u\Google Drive\paper_writing\FIMH2013_presentation\FIMH_2013_presentation\title.png"/>
          <p:cNvPicPr>
            <a:picLocks noChangeAspect="1" noChangeArrowheads="1"/>
          </p:cNvPicPr>
          <p:nvPr userDrawn="1"/>
        </p:nvPicPr>
        <p:blipFill>
          <a:blip r:embed="rId3" cstate="screen"/>
          <a:srcRect/>
          <a:stretch>
            <a:fillRect/>
          </a:stretch>
        </p:blipFill>
        <p:spPr bwMode="auto">
          <a:xfrm>
            <a:off x="-1" y="-66675"/>
            <a:ext cx="9144001" cy="981075"/>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
            <a:ext cx="7010400" cy="990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3468F4-D694-4098-B46C-2FA527D273AD}" type="datetime1">
              <a:rPr lang="en-US" smtClean="0"/>
              <a:pPr/>
              <a:t>4/15/2014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F854E0-468A-40EB-9350-91E7870A5112}" type="datetime1">
              <a:rPr lang="en-US" smtClean="0"/>
              <a:pPr/>
              <a:t>4/15/2014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7162800" cy="9144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C13D5DD-D5B5-4EB0-9E18-BF31D0B7F543}" type="datetime1">
              <a:rPr lang="en-US" smtClean="0"/>
              <a:pPr/>
              <a:t>4/15/2014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2" descr="C:\Users\hg67u\Google Drive\paper_writing\FIMH2013_presentation\FIMH_2013_presentation\title.png"/>
          <p:cNvPicPr>
            <a:picLocks noChangeAspect="1" noChangeArrowheads="1"/>
          </p:cNvPicPr>
          <p:nvPr userDrawn="1"/>
        </p:nvPicPr>
        <p:blipFill>
          <a:blip r:embed="rId2" cstate="screen"/>
          <a:srcRect/>
          <a:stretch>
            <a:fillRect/>
          </a:stretch>
        </p:blipFill>
        <p:spPr bwMode="auto">
          <a:xfrm>
            <a:off x="-1" y="-66675"/>
            <a:ext cx="9144001" cy="981075"/>
          </a:xfrm>
          <a:prstGeom prst="rect">
            <a:avLst/>
          </a:prstGeom>
          <a:noFill/>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1125C-D450-41E5-8A6A-FFA7C8195586}" type="datetime1">
              <a:rPr lang="en-US" smtClean="0"/>
              <a:pPr/>
              <a:t>4/15/2014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
            <a:ext cx="7010400" cy="990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3120FC-22D6-4D4D-AAC5-56F97BC7AAB2}" type="datetime1">
              <a:rPr lang="en-US" smtClean="0"/>
              <a:pPr/>
              <a:t>4/15/2014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
            <a:ext cx="7010400" cy="9906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64F265-5CC9-4079-9E24-FBDED5236833}" type="datetime1">
              <a:rPr lang="en-US" smtClean="0"/>
              <a:pPr/>
              <a:t>4/15/2014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
            <a:ext cx="7010400" cy="9906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820C35-2C8E-4A82-B622-4B1F25152106}" type="datetime1">
              <a:rPr lang="en-US" smtClean="0"/>
              <a:pPr/>
              <a:t>4/15/2014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23D75-733C-4233-9712-D28F39761B56}" type="datetime1">
              <a:rPr lang="en-US" smtClean="0"/>
              <a:pPr/>
              <a:t>4/15/2014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1C54B0-A394-43E9-8652-48B38F67DAF9}" type="datetime1">
              <a:rPr lang="en-US" smtClean="0"/>
              <a:pPr/>
              <a:t>4/15/2014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2F4961-DB0B-4416-B457-E296EE6E2F87}" type="datetime1">
              <a:rPr lang="en-US" smtClean="0"/>
              <a:pPr/>
              <a:t>4/15/2014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8005EF-D368-47A8-B448-3BACBED01C9E}" type="datetime1">
              <a:rPr lang="en-US" smtClean="0"/>
              <a:pPr/>
              <a:t>4/15/2014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2" descr="C:\Users\hg67u\Google Drive\paper_writing\FIMH2013_presentation\FIMH_2013_presentation\title.png"/>
          <p:cNvPicPr>
            <a:picLocks noChangeAspect="1" noChangeArrowheads="1"/>
          </p:cNvPicPr>
          <p:nvPr userDrawn="1"/>
        </p:nvPicPr>
        <p:blipFill>
          <a:blip r:embed="rId13" cstate="screen"/>
          <a:srcRect/>
          <a:stretch>
            <a:fillRect/>
          </a:stretch>
        </p:blipFill>
        <p:spPr bwMode="auto">
          <a:xfrm>
            <a:off x="-1" y="0"/>
            <a:ext cx="9144001" cy="981075"/>
          </a:xfrm>
          <a:prstGeom prst="rect">
            <a:avLst/>
          </a:prstGeom>
          <a:noFill/>
        </p:spPr>
      </p:pic>
      <p:sp>
        <p:nvSpPr>
          <p:cNvPr id="8" name="Title Placeholder 1"/>
          <p:cNvSpPr>
            <a:spLocks noGrp="1"/>
          </p:cNvSpPr>
          <p:nvPr>
            <p:ph type="title"/>
          </p:nvPr>
        </p:nvSpPr>
        <p:spPr>
          <a:xfrm>
            <a:off x="2133600" y="-76200"/>
            <a:ext cx="70104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34.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5.emf"/><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18" Type="http://schemas.openxmlformats.org/officeDocument/2006/relationships/image" Target="../media/image69.jpeg"/><Relationship Id="rId3" Type="http://schemas.openxmlformats.org/officeDocument/2006/relationships/image" Target="../media/image54.png"/><Relationship Id="rId7" Type="http://schemas.openxmlformats.org/officeDocument/2006/relationships/image" Target="../media/image58.jpeg"/><Relationship Id="rId12" Type="http://schemas.openxmlformats.org/officeDocument/2006/relationships/image" Target="../media/image63.jpeg"/><Relationship Id="rId17" Type="http://schemas.openxmlformats.org/officeDocument/2006/relationships/image" Target="../media/image68.png"/><Relationship Id="rId2" Type="http://schemas.openxmlformats.org/officeDocument/2006/relationships/notesSlide" Target="../notesSlides/notesSlide19.xml"/><Relationship Id="rId16"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5" Type="http://schemas.openxmlformats.org/officeDocument/2006/relationships/image" Target="../media/image66.pn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png"/><Relationship Id="rId14" Type="http://schemas.openxmlformats.org/officeDocument/2006/relationships/image" Target="../media/image65.jpeg"/></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21.xml"/><Relationship Id="rId7"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tags" Target="../tags/tag4.xml"/><Relationship Id="rId7" Type="http://schemas.openxmlformats.org/officeDocument/2006/relationships/notesSlide" Target="../notesSlides/notesSlide5.xml"/><Relationship Id="rId12" Type="http://schemas.openxmlformats.org/officeDocument/2006/relationships/image" Target="../media/image20.png"/><Relationship Id="rId2" Type="http://schemas.openxmlformats.org/officeDocument/2006/relationships/tags" Target="../tags/tag3.xml"/><Relationship Id="rId16" Type="http://schemas.openxmlformats.org/officeDocument/2006/relationships/image" Target="../media/image24.emf"/><Relationship Id="rId1" Type="http://schemas.openxmlformats.org/officeDocument/2006/relationships/tags" Target="../tags/tag2.xml"/><Relationship Id="rId6" Type="http://schemas.openxmlformats.org/officeDocument/2006/relationships/slideLayout" Target="../slideLayouts/slideLayout2.xml"/><Relationship Id="rId11" Type="http://schemas.openxmlformats.org/officeDocument/2006/relationships/image" Target="../media/image19.png"/><Relationship Id="rId5" Type="http://schemas.openxmlformats.org/officeDocument/2006/relationships/tags" Target="../tags/tag6.xml"/><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tags" Target="../tags/tag5.xml"/><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9.xml"/><Relationship Id="rId7" Type="http://schemas.openxmlformats.org/officeDocument/2006/relationships/image" Target="../media/image2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5.emf"/><Relationship Id="rId5" Type="http://schemas.openxmlformats.org/officeDocument/2006/relationships/notesSlide" Target="../notesSlides/notesSlide6.xml"/><Relationship Id="rId10" Type="http://schemas.openxmlformats.org/officeDocument/2006/relationships/image" Target="../media/image29.png"/><Relationship Id="rId4" Type="http://schemas.openxmlformats.org/officeDocument/2006/relationships/slideLayout" Target="../slideLayouts/slideLayout2.xml"/><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066800"/>
            <a:ext cx="7772400" cy="1470025"/>
          </a:xfrm>
        </p:spPr>
        <p:txBody>
          <a:bodyPr>
            <a:normAutofit fontScale="90000"/>
          </a:bodyPr>
          <a:lstStyle/>
          <a:p>
            <a:r>
              <a:rPr lang="en-GB" b="1" dirty="0" smtClean="0">
                <a:solidFill>
                  <a:schemeClr val="tx1"/>
                </a:solidFill>
              </a:rPr>
              <a:t>Fluid structure interaction of left ventricle modelling from diastole to systole based on in-vivo CMR</a:t>
            </a:r>
            <a:endParaRPr lang="en-GB" sz="2800" b="1" dirty="0">
              <a:solidFill>
                <a:schemeClr val="tx1"/>
              </a:solidFill>
            </a:endParaRPr>
          </a:p>
        </p:txBody>
      </p:sp>
      <p:sp>
        <p:nvSpPr>
          <p:cNvPr id="3" name="Subtitle 2"/>
          <p:cNvSpPr>
            <a:spLocks noGrp="1"/>
          </p:cNvSpPr>
          <p:nvPr>
            <p:ph type="subTitle" idx="4294967295"/>
          </p:nvPr>
        </p:nvSpPr>
        <p:spPr>
          <a:xfrm>
            <a:off x="609600" y="2971800"/>
            <a:ext cx="6019800" cy="914400"/>
          </a:xfrm>
        </p:spPr>
        <p:txBody>
          <a:bodyPr>
            <a:normAutofit/>
          </a:bodyPr>
          <a:lstStyle/>
          <a:p>
            <a:pPr algn="ctr">
              <a:buNone/>
            </a:pPr>
            <a:r>
              <a:rPr lang="en-GB" sz="2400" dirty="0" smtClean="0"/>
              <a:t>     Hao Gao</a:t>
            </a:r>
            <a:r>
              <a:rPr lang="en-GB" sz="2400" baseline="30000" dirty="0" smtClean="0"/>
              <a:t>1</a:t>
            </a:r>
            <a:r>
              <a:rPr lang="en-GB" sz="2400" dirty="0" smtClean="0"/>
              <a:t>, Boyce E. Griffith</a:t>
            </a:r>
            <a:r>
              <a:rPr lang="en-GB" sz="2400" baseline="30000" dirty="0" smtClean="0"/>
              <a:t>2</a:t>
            </a:r>
            <a:r>
              <a:rPr lang="en-GB" sz="2400" dirty="0" smtClean="0"/>
              <a:t>, David Carrick</a:t>
            </a:r>
            <a:r>
              <a:rPr lang="en-GB" sz="2400" baseline="30000" dirty="0" smtClean="0"/>
              <a:t>3</a:t>
            </a:r>
            <a:r>
              <a:rPr lang="en-GB" sz="2400" dirty="0" smtClean="0"/>
              <a:t>,  Colin Berry</a:t>
            </a:r>
            <a:r>
              <a:rPr lang="en-GB" sz="2400" baseline="30000" dirty="0" smtClean="0"/>
              <a:t>3</a:t>
            </a:r>
            <a:r>
              <a:rPr lang="en-GB" sz="2400" dirty="0" smtClean="0"/>
              <a:t>, Xiaoyu Luo</a:t>
            </a:r>
            <a:r>
              <a:rPr lang="en-GB" sz="2400" baseline="30000" dirty="0" smtClean="0"/>
              <a:t>1</a:t>
            </a:r>
          </a:p>
        </p:txBody>
      </p:sp>
      <p:sp>
        <p:nvSpPr>
          <p:cNvPr id="5" name="TextBox 4"/>
          <p:cNvSpPr txBox="1"/>
          <p:nvPr/>
        </p:nvSpPr>
        <p:spPr>
          <a:xfrm>
            <a:off x="1066800" y="4267200"/>
            <a:ext cx="6670544" cy="830997"/>
          </a:xfrm>
          <a:prstGeom prst="rect">
            <a:avLst/>
          </a:prstGeom>
          <a:noFill/>
        </p:spPr>
        <p:txBody>
          <a:bodyPr wrap="none" rtlCol="0">
            <a:spAutoFit/>
          </a:bodyPr>
          <a:lstStyle/>
          <a:p>
            <a:pPr marL="342900" indent="-342900">
              <a:buAutoNum type="arabicPeriod"/>
            </a:pPr>
            <a:r>
              <a:rPr lang="en-GB" sz="1600" dirty="0" smtClean="0"/>
              <a:t>School of mathematics and Statistics, University of Glasgow, UK</a:t>
            </a:r>
          </a:p>
          <a:p>
            <a:pPr marL="342900" indent="-342900">
              <a:buAutoNum type="arabicPeriod"/>
            </a:pPr>
            <a:r>
              <a:rPr lang="en-GB" sz="1600" dirty="0" smtClean="0"/>
              <a:t>Department of Medicine, University of New York, USA</a:t>
            </a:r>
          </a:p>
          <a:p>
            <a:pPr marL="342900" indent="-342900">
              <a:buAutoNum type="arabicPeriod"/>
            </a:pPr>
            <a:r>
              <a:rPr lang="en-GB" sz="1600" dirty="0" smtClean="0"/>
              <a:t>Institute of Cardiovascular and Medical Science, University of Glasgow, UK</a:t>
            </a:r>
            <a:endParaRPr lang="en-GB"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Boundary Conditions (4)</a:t>
            </a:r>
            <a:endParaRPr lang="en-GB" dirty="0"/>
          </a:p>
        </p:txBody>
      </p:sp>
      <p:pic>
        <p:nvPicPr>
          <p:cNvPr id="48130" name="Picture 2"/>
          <p:cNvPicPr>
            <a:picLocks noChangeAspect="1" noChangeArrowheads="1"/>
          </p:cNvPicPr>
          <p:nvPr/>
        </p:nvPicPr>
        <p:blipFill>
          <a:blip r:embed="rId4" cstate="print"/>
          <a:srcRect t="1611"/>
          <a:stretch>
            <a:fillRect/>
          </a:stretch>
        </p:blipFill>
        <p:spPr bwMode="auto">
          <a:xfrm>
            <a:off x="152400" y="2209800"/>
            <a:ext cx="4953000" cy="4653227"/>
          </a:xfrm>
          <a:prstGeom prst="rect">
            <a:avLst/>
          </a:prstGeom>
          <a:noFill/>
          <a:ln w="9525">
            <a:noFill/>
            <a:miter lim="800000"/>
            <a:headEnd/>
            <a:tailEnd/>
          </a:ln>
        </p:spPr>
      </p:pic>
      <p:sp>
        <p:nvSpPr>
          <p:cNvPr id="7" name="Left Brace 6"/>
          <p:cNvSpPr/>
          <p:nvPr/>
        </p:nvSpPr>
        <p:spPr>
          <a:xfrm>
            <a:off x="1752600" y="3886200"/>
            <a:ext cx="228600" cy="2667000"/>
          </a:xfrm>
          <a:prstGeom prst="leftBrace">
            <a:avLst/>
          </a:prstGeom>
          <a:noFill/>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TextBox 7"/>
          <p:cNvSpPr txBox="1"/>
          <p:nvPr/>
        </p:nvSpPr>
        <p:spPr>
          <a:xfrm>
            <a:off x="381000" y="4876800"/>
            <a:ext cx="1474121" cy="369332"/>
          </a:xfrm>
          <a:prstGeom prst="rect">
            <a:avLst/>
          </a:prstGeom>
          <a:noFill/>
        </p:spPr>
        <p:txBody>
          <a:bodyPr wrap="none" rtlCol="0">
            <a:spAutoFit/>
          </a:bodyPr>
          <a:lstStyle/>
          <a:p>
            <a:r>
              <a:rPr lang="en-GB" dirty="0" smtClean="0"/>
              <a:t>Contractile LV</a:t>
            </a:r>
            <a:endParaRPr lang="en-GB" dirty="0"/>
          </a:p>
        </p:txBody>
      </p:sp>
      <p:cxnSp>
        <p:nvCxnSpPr>
          <p:cNvPr id="10" name="Straight Connector 9"/>
          <p:cNvCxnSpPr/>
          <p:nvPr/>
        </p:nvCxnSpPr>
        <p:spPr>
          <a:xfrm>
            <a:off x="0" y="3830782"/>
            <a:ext cx="5334000" cy="76200"/>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04800" y="2743200"/>
            <a:ext cx="0" cy="91440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3505200"/>
            <a:ext cx="1644233" cy="369332"/>
          </a:xfrm>
          <a:prstGeom prst="rect">
            <a:avLst/>
          </a:prstGeom>
          <a:noFill/>
        </p:spPr>
        <p:txBody>
          <a:bodyPr wrap="none" rtlCol="0">
            <a:spAutoFit/>
          </a:bodyPr>
          <a:lstStyle/>
          <a:p>
            <a:r>
              <a:rPr lang="en-GB" dirty="0" smtClean="0"/>
              <a:t>Non-contractile</a:t>
            </a:r>
            <a:endParaRPr lang="en-GB" dirty="0"/>
          </a:p>
        </p:txBody>
      </p:sp>
      <p:sp>
        <p:nvSpPr>
          <p:cNvPr id="15" name="Right Brace 14"/>
          <p:cNvSpPr/>
          <p:nvPr/>
        </p:nvSpPr>
        <p:spPr>
          <a:xfrm>
            <a:off x="4572000" y="3276600"/>
            <a:ext cx="152400" cy="609600"/>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Right Brace 16"/>
          <p:cNvSpPr/>
          <p:nvPr/>
        </p:nvSpPr>
        <p:spPr>
          <a:xfrm>
            <a:off x="4572000" y="2275609"/>
            <a:ext cx="152400" cy="914400"/>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Box 13"/>
          <p:cNvSpPr txBox="1"/>
          <p:nvPr/>
        </p:nvSpPr>
        <p:spPr>
          <a:xfrm>
            <a:off x="4724400" y="3352800"/>
            <a:ext cx="773930" cy="369332"/>
          </a:xfrm>
          <a:prstGeom prst="rect">
            <a:avLst/>
          </a:prstGeom>
          <a:noFill/>
        </p:spPr>
        <p:txBody>
          <a:bodyPr wrap="none" rtlCol="0">
            <a:spAutoFit/>
          </a:bodyPr>
          <a:lstStyle/>
          <a:p>
            <a:r>
              <a:rPr lang="en-US" dirty="0" smtClean="0"/>
              <a:t>Valves</a:t>
            </a:r>
            <a:endParaRPr lang="en-US" dirty="0"/>
          </a:p>
        </p:txBody>
      </p:sp>
      <p:sp>
        <p:nvSpPr>
          <p:cNvPr id="16" name="TextBox 15"/>
          <p:cNvSpPr txBox="1"/>
          <p:nvPr/>
        </p:nvSpPr>
        <p:spPr>
          <a:xfrm>
            <a:off x="4724400" y="2590800"/>
            <a:ext cx="1583382" cy="369332"/>
          </a:xfrm>
          <a:prstGeom prst="rect">
            <a:avLst/>
          </a:prstGeom>
          <a:noFill/>
        </p:spPr>
        <p:txBody>
          <a:bodyPr wrap="none" rtlCol="0">
            <a:spAutoFit/>
          </a:bodyPr>
          <a:lstStyle/>
          <a:p>
            <a:r>
              <a:rPr lang="en-US" dirty="0" smtClean="0"/>
              <a:t>Inflow/outflow</a:t>
            </a:r>
            <a:endParaRPr lang="en-US" dirty="0"/>
          </a:p>
        </p:txBody>
      </p:sp>
      <p:grpSp>
        <p:nvGrpSpPr>
          <p:cNvPr id="3" name="Group 57"/>
          <p:cNvGrpSpPr/>
          <p:nvPr/>
        </p:nvGrpSpPr>
        <p:grpSpPr>
          <a:xfrm>
            <a:off x="1905000" y="3810000"/>
            <a:ext cx="6892629" cy="1027331"/>
            <a:chOff x="1905000" y="3810000"/>
            <a:chExt cx="6892629" cy="1027331"/>
          </a:xfrm>
        </p:grpSpPr>
        <p:sp>
          <p:nvSpPr>
            <p:cNvPr id="37" name="Rounded Rectangle 36"/>
            <p:cNvSpPr/>
            <p:nvPr/>
          </p:nvSpPr>
          <p:spPr>
            <a:xfrm>
              <a:off x="3962400" y="3810000"/>
              <a:ext cx="685800" cy="1524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1905000" y="3810000"/>
              <a:ext cx="685800" cy="1524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5105400" y="4191000"/>
              <a:ext cx="3692229" cy="646331"/>
            </a:xfrm>
            <a:prstGeom prst="rect">
              <a:avLst/>
            </a:prstGeom>
            <a:noFill/>
          </p:spPr>
          <p:txBody>
            <a:bodyPr wrap="none" rtlCol="0">
              <a:spAutoFit/>
            </a:bodyPr>
            <a:lstStyle/>
            <a:p>
              <a:r>
                <a:rPr lang="en-US" i="1" dirty="0" smtClean="0">
                  <a:solidFill>
                    <a:srgbClr val="FF0000"/>
                  </a:solidFill>
                </a:rPr>
                <a:t>Only allowing radial expansion </a:t>
              </a:r>
            </a:p>
            <a:p>
              <a:r>
                <a:rPr lang="en-US" i="1" dirty="0" smtClean="0">
                  <a:solidFill>
                    <a:srgbClr val="FF0000"/>
                  </a:solidFill>
                </a:rPr>
                <a:t>Fixed  in long and circumferential axis</a:t>
              </a:r>
              <a:endParaRPr lang="en-US" i="1" dirty="0">
                <a:solidFill>
                  <a:srgbClr val="FF0000"/>
                </a:solidFill>
              </a:endParaRPr>
            </a:p>
          </p:txBody>
        </p:sp>
        <p:cxnSp>
          <p:nvCxnSpPr>
            <p:cNvPr id="41" name="Straight Arrow Connector 40"/>
            <p:cNvCxnSpPr/>
            <p:nvPr/>
          </p:nvCxnSpPr>
          <p:spPr>
            <a:xfrm>
              <a:off x="4572000" y="3962400"/>
              <a:ext cx="457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59"/>
          <p:cNvGrpSpPr/>
          <p:nvPr/>
        </p:nvGrpSpPr>
        <p:grpSpPr>
          <a:xfrm>
            <a:off x="4648200" y="2057400"/>
            <a:ext cx="867236" cy="369332"/>
            <a:chOff x="4648200" y="2057400"/>
            <a:chExt cx="867236" cy="369332"/>
          </a:xfrm>
        </p:grpSpPr>
        <p:sp>
          <p:nvSpPr>
            <p:cNvPr id="43" name="TextBox 42"/>
            <p:cNvSpPr txBox="1"/>
            <p:nvPr/>
          </p:nvSpPr>
          <p:spPr>
            <a:xfrm>
              <a:off x="4876800" y="2057400"/>
              <a:ext cx="638636" cy="369332"/>
            </a:xfrm>
            <a:prstGeom prst="rect">
              <a:avLst/>
            </a:prstGeom>
            <a:noFill/>
          </p:spPr>
          <p:txBody>
            <a:bodyPr wrap="none" rtlCol="0">
              <a:spAutoFit/>
            </a:bodyPr>
            <a:lstStyle/>
            <a:p>
              <a:r>
                <a:rPr lang="en-US" i="1" dirty="0" smtClean="0">
                  <a:solidFill>
                    <a:srgbClr val="FF0000"/>
                  </a:solidFill>
                </a:rPr>
                <a:t>fixed</a:t>
              </a:r>
              <a:endParaRPr lang="en-US" i="1" dirty="0">
                <a:solidFill>
                  <a:srgbClr val="FF0000"/>
                </a:solidFill>
              </a:endParaRPr>
            </a:p>
          </p:txBody>
        </p:sp>
        <p:cxnSp>
          <p:nvCxnSpPr>
            <p:cNvPr id="45" name="Straight Arrow Connector 44"/>
            <p:cNvCxnSpPr>
              <a:endCxn id="43" idx="1"/>
            </p:cNvCxnSpPr>
            <p:nvPr/>
          </p:nvCxnSpPr>
          <p:spPr>
            <a:xfrm flipV="1">
              <a:off x="4648200" y="2242066"/>
              <a:ext cx="228600" cy="1201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4" name="Slide Number Placeholder 33"/>
          <p:cNvSpPr>
            <a:spLocks noGrp="1"/>
          </p:cNvSpPr>
          <p:nvPr>
            <p:ph type="sldNum" sz="quarter" idx="12"/>
          </p:nvPr>
        </p:nvSpPr>
        <p:spPr/>
        <p:txBody>
          <a:bodyPr/>
          <a:lstStyle/>
          <a:p>
            <a:fld id="{B6F15528-21DE-4FAA-801E-634DDDAF4B2B}" type="slidenum">
              <a:rPr lang="en-US" smtClean="0"/>
              <a:pPr/>
              <a:t>10</a:t>
            </a:fld>
            <a:r>
              <a:rPr lang="en-US" dirty="0" smtClean="0"/>
              <a:t> out of 19</a:t>
            </a:r>
            <a:endParaRPr lang="en-US" dirty="0"/>
          </a:p>
        </p:txBody>
      </p:sp>
      <p:sp>
        <p:nvSpPr>
          <p:cNvPr id="40" name="TextBox 39"/>
          <p:cNvSpPr txBox="1"/>
          <p:nvPr/>
        </p:nvSpPr>
        <p:spPr>
          <a:xfrm>
            <a:off x="152400" y="990600"/>
            <a:ext cx="4800600" cy="461665"/>
          </a:xfrm>
          <a:prstGeom prst="rect">
            <a:avLst/>
          </a:prstGeom>
          <a:noFill/>
        </p:spPr>
        <p:txBody>
          <a:bodyPr wrap="square" rtlCol="0">
            <a:spAutoFit/>
          </a:bodyPr>
          <a:lstStyle/>
          <a:p>
            <a:pPr>
              <a:buFont typeface="Arial" pitchFamily="34" charset="0"/>
              <a:buChar char="•"/>
            </a:pPr>
            <a:r>
              <a:rPr lang="en-US" sz="2400" dirty="0" smtClean="0"/>
              <a:t> BCs for </a:t>
            </a:r>
            <a:r>
              <a:rPr lang="en-US" sz="2400" dirty="0" err="1" smtClean="0"/>
              <a:t>isovolumetric</a:t>
            </a:r>
            <a:r>
              <a:rPr lang="en-US" sz="2400" dirty="0" smtClean="0"/>
              <a:t> </a:t>
            </a:r>
            <a:r>
              <a:rPr lang="en-US" sz="2400" dirty="0" err="1" smtClean="0"/>
              <a:t>relaxiation</a:t>
            </a:r>
            <a:endParaRPr lang="en-US" sz="2400" dirty="0"/>
          </a:p>
        </p:txBody>
      </p:sp>
      <p:sp>
        <p:nvSpPr>
          <p:cNvPr id="22" name="TextBox 21"/>
          <p:cNvSpPr txBox="1"/>
          <p:nvPr/>
        </p:nvSpPr>
        <p:spPr>
          <a:xfrm>
            <a:off x="606056" y="1840468"/>
            <a:ext cx="917944" cy="369332"/>
          </a:xfrm>
          <a:prstGeom prst="rect">
            <a:avLst/>
          </a:prstGeom>
          <a:noFill/>
        </p:spPr>
        <p:txBody>
          <a:bodyPr wrap="none" rtlCol="0">
            <a:spAutoFit/>
          </a:bodyPr>
          <a:lstStyle/>
          <a:p>
            <a:r>
              <a:rPr lang="en-US" dirty="0" smtClean="0"/>
              <a:t>No flow</a:t>
            </a:r>
            <a:endParaRPr lang="en-US" dirty="0"/>
          </a:p>
        </p:txBody>
      </p:sp>
      <p:pic>
        <p:nvPicPr>
          <p:cNvPr id="62" name="Picture 3"/>
          <p:cNvPicPr>
            <a:picLocks noChangeAspect="1" noChangeArrowheads="1"/>
          </p:cNvPicPr>
          <p:nvPr/>
        </p:nvPicPr>
        <p:blipFill>
          <a:blip r:embed="rId5" cstate="print"/>
          <a:srcRect/>
          <a:stretch>
            <a:fillRect/>
          </a:stretch>
        </p:blipFill>
        <p:spPr bwMode="auto">
          <a:xfrm>
            <a:off x="6248400" y="990600"/>
            <a:ext cx="2337444" cy="1752600"/>
          </a:xfrm>
          <a:prstGeom prst="rect">
            <a:avLst/>
          </a:prstGeom>
          <a:noFill/>
          <a:ln w="9525">
            <a:noFill/>
            <a:miter lim="800000"/>
            <a:headEnd/>
            <a:tailEnd/>
          </a:ln>
        </p:spPr>
      </p:pic>
      <p:sp>
        <p:nvSpPr>
          <p:cNvPr id="63" name="TextBox 62"/>
          <p:cNvSpPr txBox="1"/>
          <p:nvPr/>
        </p:nvSpPr>
        <p:spPr>
          <a:xfrm>
            <a:off x="7086600" y="2664023"/>
            <a:ext cx="1262974" cy="307777"/>
          </a:xfrm>
          <a:prstGeom prst="rect">
            <a:avLst/>
          </a:prstGeom>
          <a:noFill/>
        </p:spPr>
        <p:txBody>
          <a:bodyPr wrap="none" rtlCol="0">
            <a:spAutoFit/>
          </a:bodyPr>
          <a:lstStyle/>
          <a:p>
            <a:r>
              <a:rPr lang="en-US" sz="1400" dirty="0" smtClean="0"/>
              <a:t>diastolic filling</a:t>
            </a:r>
            <a:endParaRPr lang="en-US" sz="1400" dirty="0"/>
          </a:p>
        </p:txBody>
      </p:sp>
      <p:sp>
        <p:nvSpPr>
          <p:cNvPr id="64" name="TextBox 63"/>
          <p:cNvSpPr txBox="1"/>
          <p:nvPr/>
        </p:nvSpPr>
        <p:spPr>
          <a:xfrm>
            <a:off x="6172200" y="1752600"/>
            <a:ext cx="1600200" cy="523220"/>
          </a:xfrm>
          <a:prstGeom prst="rect">
            <a:avLst/>
          </a:prstGeom>
          <a:noFill/>
        </p:spPr>
        <p:txBody>
          <a:bodyPr wrap="square" rtlCol="0">
            <a:spAutoFit/>
          </a:bodyPr>
          <a:lstStyle/>
          <a:p>
            <a:pPr algn="ctr"/>
            <a:r>
              <a:rPr lang="en-US" sz="1400" b="1" dirty="0" err="1" smtClean="0"/>
              <a:t>isovolumetric</a:t>
            </a:r>
            <a:r>
              <a:rPr lang="en-US" sz="1400" b="1" dirty="0" smtClean="0"/>
              <a:t> relaxation </a:t>
            </a:r>
            <a:endParaRPr lang="en-US" sz="1400" b="1" dirty="0"/>
          </a:p>
        </p:txBody>
      </p:sp>
      <p:sp>
        <p:nvSpPr>
          <p:cNvPr id="65" name="TextBox 64"/>
          <p:cNvSpPr txBox="1"/>
          <p:nvPr/>
        </p:nvSpPr>
        <p:spPr>
          <a:xfrm>
            <a:off x="7848600" y="1752600"/>
            <a:ext cx="1600200" cy="523220"/>
          </a:xfrm>
          <a:prstGeom prst="rect">
            <a:avLst/>
          </a:prstGeom>
          <a:noFill/>
        </p:spPr>
        <p:txBody>
          <a:bodyPr wrap="square" rtlCol="0">
            <a:spAutoFit/>
          </a:bodyPr>
          <a:lstStyle/>
          <a:p>
            <a:pPr algn="ctr"/>
            <a:r>
              <a:rPr lang="en-US" sz="1400" dirty="0" err="1" smtClean="0"/>
              <a:t>isovolumetric</a:t>
            </a:r>
            <a:r>
              <a:rPr lang="en-US" sz="1400" dirty="0" smtClean="0"/>
              <a:t> contraction</a:t>
            </a:r>
            <a:endParaRPr lang="en-US" sz="1400" dirty="0"/>
          </a:p>
        </p:txBody>
      </p:sp>
      <p:sp>
        <p:nvSpPr>
          <p:cNvPr id="66" name="TextBox 65"/>
          <p:cNvSpPr txBox="1"/>
          <p:nvPr/>
        </p:nvSpPr>
        <p:spPr>
          <a:xfrm>
            <a:off x="6705600" y="1066800"/>
            <a:ext cx="1981200" cy="307777"/>
          </a:xfrm>
          <a:prstGeom prst="rect">
            <a:avLst/>
          </a:prstGeom>
          <a:noFill/>
        </p:spPr>
        <p:txBody>
          <a:bodyPr wrap="square" rtlCol="0">
            <a:spAutoFit/>
          </a:bodyPr>
          <a:lstStyle/>
          <a:p>
            <a:pPr algn="ctr"/>
            <a:r>
              <a:rPr lang="en-US" sz="1400" dirty="0" smtClean="0"/>
              <a:t>ejection</a:t>
            </a:r>
            <a:endParaRPr lang="en-US" sz="1400" dirty="0"/>
          </a:p>
        </p:txBody>
      </p:sp>
      <p:cxnSp>
        <p:nvCxnSpPr>
          <p:cNvPr id="69" name="Straight Arrow Connector 68"/>
          <p:cNvCxnSpPr/>
          <p:nvPr/>
        </p:nvCxnSpPr>
        <p:spPr>
          <a:xfrm>
            <a:off x="7315200" y="1676400"/>
            <a:ext cx="0" cy="762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124200" y="1828800"/>
            <a:ext cx="917944" cy="369332"/>
          </a:xfrm>
          <a:prstGeom prst="rect">
            <a:avLst/>
          </a:prstGeom>
          <a:noFill/>
        </p:spPr>
        <p:txBody>
          <a:bodyPr wrap="none" rtlCol="0">
            <a:spAutoFit/>
          </a:bodyPr>
          <a:lstStyle/>
          <a:p>
            <a:r>
              <a:rPr lang="en-US" dirty="0" smtClean="0"/>
              <a:t>No flow</a:t>
            </a:r>
            <a:endParaRPr lang="en-US" dirty="0"/>
          </a:p>
        </p:txBody>
      </p:sp>
      <p:grpSp>
        <p:nvGrpSpPr>
          <p:cNvPr id="36" name="Group 35"/>
          <p:cNvGrpSpPr/>
          <p:nvPr/>
        </p:nvGrpSpPr>
        <p:grpSpPr>
          <a:xfrm>
            <a:off x="5562600" y="3048000"/>
            <a:ext cx="1706159" cy="923330"/>
            <a:chOff x="5562600" y="3352800"/>
            <a:chExt cx="1706159" cy="923330"/>
          </a:xfrm>
        </p:grpSpPr>
        <p:sp>
          <p:nvSpPr>
            <p:cNvPr id="42" name="TextBox 41"/>
            <p:cNvSpPr txBox="1"/>
            <p:nvPr/>
          </p:nvSpPr>
          <p:spPr>
            <a:xfrm>
              <a:off x="5715000" y="3352800"/>
              <a:ext cx="1553759" cy="923330"/>
            </a:xfrm>
            <a:prstGeom prst="rect">
              <a:avLst/>
            </a:prstGeom>
            <a:noFill/>
          </p:spPr>
          <p:txBody>
            <a:bodyPr wrap="none" rtlCol="0">
              <a:spAutoFit/>
            </a:bodyPr>
            <a:lstStyle/>
            <a:p>
              <a:r>
                <a:rPr lang="en-US" i="1" dirty="0" smtClean="0">
                  <a:solidFill>
                    <a:srgbClr val="FF0000"/>
                  </a:solidFill>
                  <a:sym typeface="Wingdings" pitchFamily="2" charset="2"/>
                </a:rPr>
                <a:t>fully fixation</a:t>
              </a:r>
              <a:endParaRPr lang="en-US" i="1" dirty="0" smtClean="0">
                <a:solidFill>
                  <a:srgbClr val="FF0000"/>
                </a:solidFill>
              </a:endParaRPr>
            </a:p>
            <a:p>
              <a:r>
                <a:rPr lang="en-US" i="1" dirty="0" smtClean="0">
                  <a:solidFill>
                    <a:srgbClr val="FF0000"/>
                  </a:solidFill>
                </a:rPr>
                <a:t>          </a:t>
              </a:r>
            </a:p>
            <a:p>
              <a:r>
                <a:rPr lang="en-US" i="1" dirty="0" smtClean="0">
                  <a:solidFill>
                    <a:srgbClr val="FF0000"/>
                  </a:solidFill>
                </a:rPr>
                <a:t>Partial fixation</a:t>
              </a:r>
              <a:endParaRPr lang="en-US" i="1" dirty="0">
                <a:solidFill>
                  <a:srgbClr val="FF0000"/>
                </a:solidFill>
              </a:endParaRPr>
            </a:p>
          </p:txBody>
        </p:sp>
        <p:cxnSp>
          <p:nvCxnSpPr>
            <p:cNvPr id="44" name="Straight Arrow Connector 43"/>
            <p:cNvCxnSpPr/>
            <p:nvPr/>
          </p:nvCxnSpPr>
          <p:spPr>
            <a:xfrm flipV="1">
              <a:off x="5562600" y="3429000"/>
              <a:ext cx="0"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3048000" y="1828800"/>
            <a:ext cx="909232" cy="457200"/>
            <a:chOff x="3048000" y="1905000"/>
            <a:chExt cx="909232" cy="457200"/>
          </a:xfrm>
        </p:grpSpPr>
        <p:pic>
          <p:nvPicPr>
            <p:cNvPr id="46" name="LaTeX: v \cdot \tau = 0" descr="v \cdot \tau = 0"/>
            <p:cNvPicPr>
              <a:picLocks noChangeArrowheads="1"/>
            </p:cNvPicPr>
            <p:nvPr>
              <p:custDataLst>
                <p:tags r:id="rId1"/>
              </p:custDataLst>
            </p:nvPr>
          </p:nvPicPr>
          <p:blipFill>
            <a:blip r:embed="rId6" cstate="print">
              <a:clrChange>
                <a:clrFrom>
                  <a:srgbClr val="FFFFFF"/>
                </a:clrFrom>
                <a:clrTo>
                  <a:srgbClr val="FFFFFF">
                    <a:alpha val="0"/>
                  </a:srgbClr>
                </a:clrTo>
              </a:clrChange>
            </a:blip>
            <a:srcRect/>
            <a:stretch>
              <a:fillRect/>
            </a:stretch>
          </p:blipFill>
          <p:spPr bwMode="auto">
            <a:xfrm>
              <a:off x="3048000" y="1905000"/>
              <a:ext cx="909232" cy="175645"/>
            </a:xfrm>
            <a:prstGeom prst="rect">
              <a:avLst/>
            </a:prstGeom>
            <a:solidFill>
              <a:scrgbClr r="0" g="0" b="0">
                <a:alpha val="0"/>
              </a:scrgbClr>
            </a:solidFill>
            <a:ln w="9525">
              <a:noFill/>
              <a:miter lim="800000"/>
              <a:headEnd/>
              <a:tailEnd/>
            </a:ln>
          </p:spPr>
        </p:pic>
        <p:cxnSp>
          <p:nvCxnSpPr>
            <p:cNvPr id="47" name="Straight Arrow Connector 46"/>
            <p:cNvCxnSpPr/>
            <p:nvPr/>
          </p:nvCxnSpPr>
          <p:spPr>
            <a:xfrm>
              <a:off x="3200400" y="2133600"/>
              <a:ext cx="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3352800" y="2133600"/>
              <a:ext cx="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3505200" y="2133600"/>
              <a:ext cx="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657600" y="2133600"/>
              <a:ext cx="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810000" y="2133600"/>
              <a:ext cx="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0" nodeType="clickEffect">
                                  <p:stCondLst>
                                    <p:cond delay="0"/>
                                  </p:stCondLst>
                                  <p:childTnLst>
                                    <p:animEffect transition="out" filter="blinds(horizontal)">
                                      <p:cBhvr>
                                        <p:cTn id="10" dur="500"/>
                                        <p:tgtEl>
                                          <p:spTgt spid="55"/>
                                        </p:tgtEl>
                                      </p:cBhvr>
                                    </p:animEffect>
                                    <p:set>
                                      <p:cBhvr>
                                        <p:cTn id="11" dur="1" fill="hold">
                                          <p:stCondLst>
                                            <p:cond delay="499"/>
                                          </p:stCondLst>
                                        </p:cTn>
                                        <p:tgtEl>
                                          <p:spTgt spid="55"/>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Material Parameter Optimization</a:t>
            </a:r>
            <a:endParaRPr lang="en-US" dirty="0"/>
          </a:p>
        </p:txBody>
      </p:sp>
      <p:grpSp>
        <p:nvGrpSpPr>
          <p:cNvPr id="40" name="Group 39"/>
          <p:cNvGrpSpPr/>
          <p:nvPr/>
        </p:nvGrpSpPr>
        <p:grpSpPr>
          <a:xfrm>
            <a:off x="2271861" y="1368292"/>
            <a:ext cx="2158737" cy="1715680"/>
            <a:chOff x="2271861" y="1536567"/>
            <a:chExt cx="2158737" cy="1715680"/>
          </a:xfrm>
        </p:grpSpPr>
        <p:sp>
          <p:nvSpPr>
            <p:cNvPr id="3" name="Rounded Rectangle 2"/>
            <p:cNvSpPr/>
            <p:nvPr/>
          </p:nvSpPr>
          <p:spPr>
            <a:xfrm>
              <a:off x="2271861" y="1536567"/>
              <a:ext cx="2158737" cy="67873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Published material parameters</a:t>
              </a:r>
              <a:endParaRPr lang="en-GB" dirty="0"/>
            </a:p>
          </p:txBody>
        </p:sp>
        <p:grpSp>
          <p:nvGrpSpPr>
            <p:cNvPr id="7" name="Group 33"/>
            <p:cNvGrpSpPr/>
            <p:nvPr/>
          </p:nvGrpSpPr>
          <p:grpSpPr>
            <a:xfrm>
              <a:off x="2271861" y="2274217"/>
              <a:ext cx="2158737" cy="978030"/>
              <a:chOff x="2271861" y="2274217"/>
              <a:chExt cx="2158737" cy="978030"/>
            </a:xfrm>
          </p:grpSpPr>
          <p:sp>
            <p:nvSpPr>
              <p:cNvPr id="4" name="Rounded Rectangle 3"/>
              <p:cNvSpPr/>
              <p:nvPr/>
            </p:nvSpPr>
            <p:spPr>
              <a:xfrm>
                <a:off x="2271861" y="2573517"/>
                <a:ext cx="2158737" cy="67873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Passive material parameters</a:t>
                </a:r>
                <a:endParaRPr lang="en-GB" dirty="0"/>
              </a:p>
            </p:txBody>
          </p:sp>
          <p:sp>
            <p:nvSpPr>
              <p:cNvPr id="5" name="Down Arrow 4"/>
              <p:cNvSpPr/>
              <p:nvPr/>
            </p:nvSpPr>
            <p:spPr>
              <a:xfrm>
                <a:off x="3139123" y="2274217"/>
                <a:ext cx="254524" cy="24038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grpSp>
        <p:nvGrpSpPr>
          <p:cNvPr id="42" name="Group 41"/>
          <p:cNvGrpSpPr/>
          <p:nvPr/>
        </p:nvGrpSpPr>
        <p:grpSpPr>
          <a:xfrm>
            <a:off x="236260" y="3178242"/>
            <a:ext cx="4265034" cy="2620652"/>
            <a:chOff x="236260" y="3346517"/>
            <a:chExt cx="4265034" cy="2620652"/>
          </a:xfrm>
        </p:grpSpPr>
        <p:grpSp>
          <p:nvGrpSpPr>
            <p:cNvPr id="11" name="Group 37"/>
            <p:cNvGrpSpPr/>
            <p:nvPr/>
          </p:nvGrpSpPr>
          <p:grpSpPr>
            <a:xfrm>
              <a:off x="2271861" y="3346517"/>
              <a:ext cx="2158737" cy="1008666"/>
              <a:chOff x="2271861" y="3346517"/>
              <a:chExt cx="2158737" cy="1008666"/>
            </a:xfrm>
          </p:grpSpPr>
          <p:sp>
            <p:nvSpPr>
              <p:cNvPr id="6" name="Rounded Rectangle 5"/>
              <p:cNvSpPr/>
              <p:nvPr/>
            </p:nvSpPr>
            <p:spPr>
              <a:xfrm>
                <a:off x="2271861" y="3676453"/>
                <a:ext cx="2158737" cy="67873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Diastolic filling</a:t>
                </a:r>
                <a:endParaRPr lang="en-GB" dirty="0"/>
              </a:p>
            </p:txBody>
          </p:sp>
          <p:sp>
            <p:nvSpPr>
              <p:cNvPr id="9" name="Down Arrow 8"/>
              <p:cNvSpPr/>
              <p:nvPr/>
            </p:nvSpPr>
            <p:spPr>
              <a:xfrm>
                <a:off x="3164261" y="3346517"/>
                <a:ext cx="254524" cy="24038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5" name="Group 38"/>
            <p:cNvGrpSpPr/>
            <p:nvPr/>
          </p:nvGrpSpPr>
          <p:grpSpPr>
            <a:xfrm>
              <a:off x="2135168" y="4435312"/>
              <a:ext cx="2366126" cy="1531857"/>
              <a:chOff x="2135168" y="4435312"/>
              <a:chExt cx="2366126" cy="1531857"/>
            </a:xfrm>
          </p:grpSpPr>
          <p:sp>
            <p:nvSpPr>
              <p:cNvPr id="8" name="Diamond 7"/>
              <p:cNvSpPr/>
              <p:nvPr/>
            </p:nvSpPr>
            <p:spPr>
              <a:xfrm>
                <a:off x="2135168" y="4732258"/>
                <a:ext cx="2366126" cy="1234911"/>
              </a:xfrm>
              <a:prstGeom prst="diamon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smtClean="0"/>
                  <a:t>Matched ED volume</a:t>
                </a:r>
                <a:endParaRPr lang="en-GB" dirty="0"/>
              </a:p>
            </p:txBody>
          </p:sp>
          <p:sp>
            <p:nvSpPr>
              <p:cNvPr id="10" name="Down Arrow 9"/>
              <p:cNvSpPr/>
              <p:nvPr/>
            </p:nvSpPr>
            <p:spPr>
              <a:xfrm>
                <a:off x="3164261" y="4435312"/>
                <a:ext cx="254524" cy="24038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7" name="Group 48"/>
            <p:cNvGrpSpPr/>
            <p:nvPr/>
          </p:nvGrpSpPr>
          <p:grpSpPr>
            <a:xfrm>
              <a:off x="236260" y="3913811"/>
              <a:ext cx="2035601" cy="1450041"/>
              <a:chOff x="236260" y="3913811"/>
              <a:chExt cx="2035601" cy="1450041"/>
            </a:xfrm>
          </p:grpSpPr>
          <p:cxnSp>
            <p:nvCxnSpPr>
              <p:cNvPr id="12" name="Straight Connector 11"/>
              <p:cNvCxnSpPr>
                <a:stCxn id="8" idx="1"/>
              </p:cNvCxnSpPr>
              <p:nvPr/>
            </p:nvCxnSpPr>
            <p:spPr>
              <a:xfrm flipH="1">
                <a:off x="1329179" y="5349714"/>
                <a:ext cx="805989" cy="4711"/>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nvGrpSpPr>
              <p:cNvPr id="19" name="Group 39"/>
              <p:cNvGrpSpPr/>
              <p:nvPr/>
            </p:nvGrpSpPr>
            <p:grpSpPr>
              <a:xfrm>
                <a:off x="236260" y="3913811"/>
                <a:ext cx="2035601" cy="1450041"/>
                <a:chOff x="236260" y="3913811"/>
                <a:chExt cx="2035601" cy="1450041"/>
              </a:xfrm>
            </p:grpSpPr>
            <p:sp>
              <p:nvSpPr>
                <p:cNvPr id="13" name="TextBox 12"/>
                <p:cNvSpPr txBox="1"/>
                <p:nvPr/>
              </p:nvSpPr>
              <p:spPr>
                <a:xfrm>
                  <a:off x="1553881" y="4994520"/>
                  <a:ext cx="455574" cy="369332"/>
                </a:xfrm>
                <a:prstGeom prst="rect">
                  <a:avLst/>
                </a:prstGeom>
                <a:noFill/>
              </p:spPr>
              <p:txBody>
                <a:bodyPr wrap="none" rtlCol="0">
                  <a:spAutoFit/>
                </a:bodyPr>
                <a:lstStyle/>
                <a:p>
                  <a:r>
                    <a:rPr lang="en-US" altLang="zh-CN" dirty="0" smtClean="0"/>
                    <a:t>No</a:t>
                  </a:r>
                  <a:endParaRPr lang="en-GB" dirty="0"/>
                </a:p>
              </p:txBody>
            </p:sp>
            <p:sp>
              <p:nvSpPr>
                <p:cNvPr id="14" name="Plaque 13"/>
                <p:cNvSpPr/>
                <p:nvPr/>
              </p:nvSpPr>
              <p:spPr>
                <a:xfrm>
                  <a:off x="236260" y="3913811"/>
                  <a:ext cx="1553881" cy="761885"/>
                </a:xfrm>
                <a:prstGeom prst="plaqu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smtClean="0"/>
                    <a:t>Adjust parameters  (scale + fine adjust)</a:t>
                  </a:r>
                  <a:endParaRPr lang="en-GB" sz="1200" dirty="0"/>
                </a:p>
              </p:txBody>
            </p:sp>
            <p:cxnSp>
              <p:nvCxnSpPr>
                <p:cNvPr id="16" name="Straight Arrow Connector 15"/>
                <p:cNvCxnSpPr/>
                <p:nvPr/>
              </p:nvCxnSpPr>
              <p:spPr>
                <a:xfrm flipV="1">
                  <a:off x="1329179" y="4675696"/>
                  <a:ext cx="0" cy="688156"/>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4" idx="3"/>
                  <a:endCxn id="6" idx="1"/>
                </p:cNvCxnSpPr>
                <p:nvPr/>
              </p:nvCxnSpPr>
              <p:spPr>
                <a:xfrm flipV="1">
                  <a:off x="1790141" y="4015818"/>
                  <a:ext cx="481720" cy="278936"/>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grpSp>
        </p:grpSp>
      </p:grpSp>
      <p:grpSp>
        <p:nvGrpSpPr>
          <p:cNvPr id="44" name="Group 43"/>
          <p:cNvGrpSpPr/>
          <p:nvPr/>
        </p:nvGrpSpPr>
        <p:grpSpPr>
          <a:xfrm>
            <a:off x="3189399" y="1311733"/>
            <a:ext cx="5934207" cy="4765253"/>
            <a:chOff x="3189399" y="1480008"/>
            <a:chExt cx="5934207" cy="4765253"/>
          </a:xfrm>
        </p:grpSpPr>
        <p:grpSp>
          <p:nvGrpSpPr>
            <p:cNvPr id="20" name="Group 41"/>
            <p:cNvGrpSpPr/>
            <p:nvPr/>
          </p:nvGrpSpPr>
          <p:grpSpPr>
            <a:xfrm>
              <a:off x="3189399" y="1480008"/>
              <a:ext cx="4276629" cy="4765253"/>
              <a:chOff x="3189399" y="1480008"/>
              <a:chExt cx="4276629" cy="4765253"/>
            </a:xfrm>
          </p:grpSpPr>
          <p:sp>
            <p:nvSpPr>
              <p:cNvPr id="21" name="Down Arrow 20"/>
              <p:cNvSpPr/>
              <p:nvPr/>
            </p:nvSpPr>
            <p:spPr>
              <a:xfrm>
                <a:off x="3189399" y="6004877"/>
                <a:ext cx="254524" cy="24038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3" name="Straight Connector 22"/>
              <p:cNvCxnSpPr>
                <a:stCxn id="21" idx="2"/>
              </p:cNvCxnSpPr>
              <p:nvPr/>
            </p:nvCxnSpPr>
            <p:spPr>
              <a:xfrm>
                <a:off x="3316661" y="6245261"/>
                <a:ext cx="166069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4977353" y="1819373"/>
                <a:ext cx="0" cy="44258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977353" y="1819373"/>
                <a:ext cx="32993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Rounded Rectangle 29"/>
              <p:cNvSpPr/>
              <p:nvPr/>
            </p:nvSpPr>
            <p:spPr>
              <a:xfrm>
                <a:off x="5307291" y="1480008"/>
                <a:ext cx="2158737" cy="67873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Systolic contraction</a:t>
                </a:r>
                <a:endParaRPr lang="en-GB" dirty="0"/>
              </a:p>
            </p:txBody>
          </p:sp>
        </p:grpSp>
        <p:grpSp>
          <p:nvGrpSpPr>
            <p:cNvPr id="43" name="Group 42"/>
            <p:cNvGrpSpPr/>
            <p:nvPr/>
          </p:nvGrpSpPr>
          <p:grpSpPr>
            <a:xfrm>
              <a:off x="5307291" y="2215297"/>
              <a:ext cx="2366126" cy="2516961"/>
              <a:chOff x="5307291" y="2215297"/>
              <a:chExt cx="2366126" cy="2516961"/>
            </a:xfrm>
          </p:grpSpPr>
          <p:grpSp>
            <p:nvGrpSpPr>
              <p:cNvPr id="22" name="Group 42"/>
              <p:cNvGrpSpPr/>
              <p:nvPr/>
            </p:nvGrpSpPr>
            <p:grpSpPr>
              <a:xfrm>
                <a:off x="5307291" y="2215297"/>
                <a:ext cx="2366126" cy="1545996"/>
                <a:chOff x="5307291" y="2215297"/>
                <a:chExt cx="2366126" cy="1545996"/>
              </a:xfrm>
            </p:grpSpPr>
            <p:sp>
              <p:nvSpPr>
                <p:cNvPr id="31" name="Diamond 30"/>
                <p:cNvSpPr/>
                <p:nvPr/>
              </p:nvSpPr>
              <p:spPr>
                <a:xfrm>
                  <a:off x="5307291" y="2526382"/>
                  <a:ext cx="2366126" cy="1234911"/>
                </a:xfrm>
                <a:prstGeom prst="diamon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smtClean="0"/>
                    <a:t>Matched ES volume</a:t>
                  </a:r>
                  <a:endParaRPr lang="en-GB" dirty="0"/>
                </a:p>
              </p:txBody>
            </p:sp>
            <p:sp>
              <p:nvSpPr>
                <p:cNvPr id="32" name="Down Arrow 31"/>
                <p:cNvSpPr/>
                <p:nvPr/>
              </p:nvSpPr>
              <p:spPr>
                <a:xfrm>
                  <a:off x="6339526" y="2215297"/>
                  <a:ext cx="254524" cy="24038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4" name="Group 45"/>
              <p:cNvGrpSpPr/>
              <p:nvPr/>
            </p:nvGrpSpPr>
            <p:grpSpPr>
              <a:xfrm>
                <a:off x="6019014" y="3895626"/>
                <a:ext cx="914400" cy="836632"/>
                <a:chOff x="6019014" y="3895626"/>
                <a:chExt cx="914400" cy="836632"/>
              </a:xfrm>
            </p:grpSpPr>
            <p:sp>
              <p:nvSpPr>
                <p:cNvPr id="33" name="Down Arrow 32"/>
                <p:cNvSpPr/>
                <p:nvPr/>
              </p:nvSpPr>
              <p:spPr>
                <a:xfrm>
                  <a:off x="6339526" y="3895626"/>
                  <a:ext cx="254524" cy="24038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Rectangle 34"/>
                <p:cNvSpPr/>
                <p:nvPr/>
              </p:nvSpPr>
              <p:spPr>
                <a:xfrm>
                  <a:off x="6019014" y="4223210"/>
                  <a:ext cx="914400" cy="509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End </a:t>
                  </a:r>
                  <a:endParaRPr lang="en-GB" dirty="0"/>
                </a:p>
              </p:txBody>
            </p:sp>
          </p:grpSp>
        </p:grpSp>
        <p:grpSp>
          <p:nvGrpSpPr>
            <p:cNvPr id="26" name="Group 43"/>
            <p:cNvGrpSpPr/>
            <p:nvPr/>
          </p:nvGrpSpPr>
          <p:grpSpPr>
            <a:xfrm>
              <a:off x="7466028" y="1819373"/>
              <a:ext cx="1657578" cy="1692956"/>
              <a:chOff x="7466028" y="1819373"/>
              <a:chExt cx="1657578" cy="1692956"/>
            </a:xfrm>
          </p:grpSpPr>
          <p:cxnSp>
            <p:nvCxnSpPr>
              <p:cNvPr id="36" name="Straight Connector 35"/>
              <p:cNvCxnSpPr/>
              <p:nvPr/>
            </p:nvCxnSpPr>
            <p:spPr>
              <a:xfrm flipH="1">
                <a:off x="7654564" y="3139126"/>
                <a:ext cx="692102"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37" name="Plaque 36"/>
              <p:cNvSpPr/>
              <p:nvPr/>
            </p:nvSpPr>
            <p:spPr>
              <a:xfrm>
                <a:off x="7569725" y="2158738"/>
                <a:ext cx="1553881" cy="761885"/>
              </a:xfrm>
              <a:prstGeom prst="plaqu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200" dirty="0" smtClean="0"/>
                  <a:t>Adjust</a:t>
                </a:r>
                <a:r>
                  <a:rPr lang="en-US" sz="1200" i="1" dirty="0" smtClean="0"/>
                  <a:t> </a:t>
                </a:r>
                <a:r>
                  <a:rPr lang="en-US" sz="1200" i="1" dirty="0" err="1" smtClean="0"/>
                  <a:t>Tref</a:t>
                </a:r>
                <a:endParaRPr lang="en-GB" sz="1200" i="1" dirty="0"/>
              </a:p>
            </p:txBody>
          </p:sp>
          <p:cxnSp>
            <p:nvCxnSpPr>
              <p:cNvPr id="41" name="Straight Arrow Connector 40"/>
              <p:cNvCxnSpPr>
                <a:endCxn id="37" idx="2"/>
              </p:cNvCxnSpPr>
              <p:nvPr/>
            </p:nvCxnSpPr>
            <p:spPr>
              <a:xfrm flipV="1">
                <a:off x="8346666" y="2920623"/>
                <a:ext cx="0" cy="218503"/>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37" idx="0"/>
              </p:cNvCxnSpPr>
              <p:nvPr/>
            </p:nvCxnSpPr>
            <p:spPr>
              <a:xfrm flipV="1">
                <a:off x="8346666" y="1819373"/>
                <a:ext cx="0" cy="33936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endCxn id="30" idx="3"/>
              </p:cNvCxnSpPr>
              <p:nvPr/>
            </p:nvCxnSpPr>
            <p:spPr>
              <a:xfrm flipH="1">
                <a:off x="7466028" y="1819373"/>
                <a:ext cx="880638" cy="0"/>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7767687" y="3142997"/>
                <a:ext cx="455574" cy="369332"/>
              </a:xfrm>
              <a:prstGeom prst="rect">
                <a:avLst/>
              </a:prstGeom>
              <a:noFill/>
            </p:spPr>
            <p:txBody>
              <a:bodyPr wrap="none" rtlCol="0">
                <a:spAutoFit/>
              </a:bodyPr>
              <a:lstStyle/>
              <a:p>
                <a:r>
                  <a:rPr lang="en-US" altLang="zh-CN" dirty="0" smtClean="0"/>
                  <a:t>No</a:t>
                </a:r>
                <a:endParaRPr lang="en-GB" dirty="0"/>
              </a:p>
            </p:txBody>
          </p:sp>
        </p:grpSp>
      </p:grpSp>
      <p:sp>
        <p:nvSpPr>
          <p:cNvPr id="46" name="Slide Number Placeholder 45"/>
          <p:cNvSpPr>
            <a:spLocks noGrp="1"/>
          </p:cNvSpPr>
          <p:nvPr>
            <p:ph type="sldNum" sz="quarter" idx="12"/>
          </p:nvPr>
        </p:nvSpPr>
        <p:spPr>
          <a:xfrm>
            <a:off x="6553200" y="6188075"/>
            <a:ext cx="2133600" cy="365125"/>
          </a:xfrm>
        </p:spPr>
        <p:txBody>
          <a:bodyPr/>
          <a:lstStyle/>
          <a:p>
            <a:fld id="{B6F15528-21DE-4FAA-801E-634DDDAF4B2B}" type="slidenum">
              <a:rPr lang="en-US" smtClean="0"/>
              <a:pPr/>
              <a:t>11</a:t>
            </a:fld>
            <a:r>
              <a:rPr lang="en-US" dirty="0" smtClean="0"/>
              <a:t> out of 19</a:t>
            </a:r>
            <a:endParaRPr lang="en-US" dirty="0"/>
          </a:p>
        </p:txBody>
      </p:sp>
      <p:sp>
        <p:nvSpPr>
          <p:cNvPr id="50" name="TextBox 49"/>
          <p:cNvSpPr txBox="1"/>
          <p:nvPr/>
        </p:nvSpPr>
        <p:spPr>
          <a:xfrm>
            <a:off x="5029200" y="5257800"/>
            <a:ext cx="2803396" cy="646331"/>
          </a:xfrm>
          <a:prstGeom prst="rect">
            <a:avLst/>
          </a:prstGeom>
          <a:noFill/>
        </p:spPr>
        <p:txBody>
          <a:bodyPr wrap="none" rtlCol="0">
            <a:spAutoFit/>
          </a:bodyPr>
          <a:lstStyle/>
          <a:p>
            <a:r>
              <a:rPr lang="en-US" i="1" dirty="0" err="1" smtClean="0"/>
              <a:t>Tref</a:t>
            </a:r>
            <a:r>
              <a:rPr lang="en-US" i="1" dirty="0" smtClean="0"/>
              <a:t> = 256 </a:t>
            </a:r>
            <a:r>
              <a:rPr lang="en-US" i="1" dirty="0" err="1" smtClean="0"/>
              <a:t>kPa</a:t>
            </a:r>
            <a:endParaRPr lang="en-US" i="1" dirty="0" smtClean="0"/>
          </a:p>
          <a:p>
            <a:r>
              <a:rPr lang="en-US" i="1" dirty="0" smtClean="0"/>
              <a:t>others from rat experiments</a:t>
            </a:r>
            <a:endParaRPr lang="en-GB" i="1" dirty="0"/>
          </a:p>
        </p:txBody>
      </p:sp>
      <p:pic>
        <p:nvPicPr>
          <p:cNvPr id="51" name="LaTeX: T = \text{function}(\text{[Ca]}_.." descr="T = \text{function}(\text{[Ca]}_i, \lambda,  ... \frac{d\lambda}{dt}, T_\text{ref}, time)"/>
          <p:cNvPicPr>
            <a:picLocks noChangeArrowheads="1"/>
          </p:cNvPicPr>
          <p:nvPr>
            <p:custDataLst>
              <p:tags r:id="rId1"/>
            </p:custDataLst>
          </p:nvPr>
        </p:nvPicPr>
        <p:blipFill>
          <a:blip r:embed="rId4" cstate="print">
            <a:clrChange>
              <a:clrFrom>
                <a:srgbClr val="FFFFFF"/>
              </a:clrFrom>
              <a:clrTo>
                <a:srgbClr val="FFFFFF">
                  <a:alpha val="0"/>
                </a:srgbClr>
              </a:clrTo>
            </a:clrChange>
          </a:blip>
          <a:srcRect/>
          <a:stretch>
            <a:fillRect/>
          </a:stretch>
        </p:blipFill>
        <p:spPr bwMode="auto">
          <a:xfrm>
            <a:off x="5107365" y="4800600"/>
            <a:ext cx="4036635" cy="514112"/>
          </a:xfrm>
          <a:prstGeom prst="rect">
            <a:avLst/>
          </a:prstGeom>
          <a:solidFill>
            <a:scrgbClr r="0" g="0" b="0">
              <a:alpha val="0"/>
            </a:scrgbClr>
          </a:solidFill>
          <a:ln w="9525">
            <a:noFill/>
            <a:miter lim="800000"/>
            <a:headEnd/>
            <a:tailEnd/>
          </a:ln>
        </p:spPr>
      </p:pic>
      <p:pic>
        <p:nvPicPr>
          <p:cNvPr id="2051" name="Picture 3" descr="I:\paper_writing\wholeLV\xlwork5_hgao_wholeLVModel\estimated-fibre-stress-strain.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8575" y="1447800"/>
            <a:ext cx="2733827" cy="2000250"/>
          </a:xfrm>
          <a:prstGeom prst="rect">
            <a:avLst/>
          </a:prstGeom>
          <a:noFill/>
        </p:spPr>
      </p:pic>
    </p:spTree>
    <p:extLst>
      <p:ext uri="{BB962C8B-B14F-4D97-AF65-F5344CB8AC3E}">
        <p14:creationId xmlns="" xmlns:p14="http://schemas.microsoft.com/office/powerpoint/2010/main" val="370545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ox(in)">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box(in)">
                                      <p:cBhvr>
                                        <p:cTn id="16" dur="500"/>
                                        <p:tgtEl>
                                          <p:spTgt spid="44"/>
                                        </p:tgtEl>
                                      </p:cBhvr>
                                    </p:animEffect>
                                  </p:childTnLst>
                                </p:cTn>
                              </p:par>
                              <p:par>
                                <p:cTn id="17" presetID="1"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 Pressure-Volume Loop</a:t>
            </a:r>
            <a:endParaRPr lang="en-GB" dirty="0"/>
          </a:p>
        </p:txBody>
      </p:sp>
      <p:pic>
        <p:nvPicPr>
          <p:cNvPr id="3078" name="Picture 6"/>
          <p:cNvPicPr>
            <a:picLocks noChangeAspect="1" noChangeArrowheads="1"/>
          </p:cNvPicPr>
          <p:nvPr/>
        </p:nvPicPr>
        <p:blipFill>
          <a:blip r:embed="rId3" cstate="print"/>
          <a:srcRect/>
          <a:stretch>
            <a:fillRect/>
          </a:stretch>
        </p:blipFill>
        <p:spPr bwMode="auto">
          <a:xfrm>
            <a:off x="1676400" y="1828800"/>
            <a:ext cx="5372100" cy="4336728"/>
          </a:xfrm>
          <a:prstGeom prst="rect">
            <a:avLst/>
          </a:prstGeom>
          <a:noFill/>
          <a:ln w="9525">
            <a:noFill/>
            <a:miter lim="800000"/>
            <a:headEnd/>
            <a:tailEnd/>
          </a:ln>
          <a:effectLst/>
        </p:spPr>
      </p:pic>
      <p:sp>
        <p:nvSpPr>
          <p:cNvPr id="17" name="TextBox 16"/>
          <p:cNvSpPr txBox="1"/>
          <p:nvPr/>
        </p:nvSpPr>
        <p:spPr>
          <a:xfrm>
            <a:off x="3657600" y="5181600"/>
            <a:ext cx="1523174" cy="369332"/>
          </a:xfrm>
          <a:prstGeom prst="rect">
            <a:avLst/>
          </a:prstGeom>
          <a:noFill/>
        </p:spPr>
        <p:txBody>
          <a:bodyPr wrap="none" rtlCol="0">
            <a:spAutoFit/>
          </a:bodyPr>
          <a:lstStyle/>
          <a:p>
            <a:r>
              <a:rPr lang="en-US" dirty="0" smtClean="0"/>
              <a:t>diastolic filling</a:t>
            </a:r>
            <a:endParaRPr lang="en-US" dirty="0"/>
          </a:p>
        </p:txBody>
      </p:sp>
      <p:sp>
        <p:nvSpPr>
          <p:cNvPr id="18" name="TextBox 17"/>
          <p:cNvSpPr txBox="1"/>
          <p:nvPr/>
        </p:nvSpPr>
        <p:spPr>
          <a:xfrm>
            <a:off x="2438400" y="3962400"/>
            <a:ext cx="1600200" cy="646331"/>
          </a:xfrm>
          <a:prstGeom prst="rect">
            <a:avLst/>
          </a:prstGeom>
          <a:noFill/>
        </p:spPr>
        <p:txBody>
          <a:bodyPr wrap="square" rtlCol="0">
            <a:spAutoFit/>
          </a:bodyPr>
          <a:lstStyle/>
          <a:p>
            <a:pPr algn="ctr"/>
            <a:r>
              <a:rPr lang="en-US" dirty="0" err="1" smtClean="0"/>
              <a:t>isovolumetric</a:t>
            </a:r>
            <a:r>
              <a:rPr lang="en-US" dirty="0" smtClean="0"/>
              <a:t> relaxation </a:t>
            </a:r>
            <a:endParaRPr lang="en-US" dirty="0"/>
          </a:p>
        </p:txBody>
      </p:sp>
      <p:sp>
        <p:nvSpPr>
          <p:cNvPr id="20" name="TextBox 19"/>
          <p:cNvSpPr txBox="1"/>
          <p:nvPr/>
        </p:nvSpPr>
        <p:spPr>
          <a:xfrm>
            <a:off x="5181600" y="3657600"/>
            <a:ext cx="1600200" cy="646331"/>
          </a:xfrm>
          <a:prstGeom prst="rect">
            <a:avLst/>
          </a:prstGeom>
          <a:noFill/>
        </p:spPr>
        <p:txBody>
          <a:bodyPr wrap="square" rtlCol="0">
            <a:spAutoFit/>
          </a:bodyPr>
          <a:lstStyle/>
          <a:p>
            <a:pPr algn="ctr"/>
            <a:r>
              <a:rPr lang="en-US" dirty="0" err="1" smtClean="0"/>
              <a:t>isovolumetric</a:t>
            </a:r>
            <a:r>
              <a:rPr lang="en-US" dirty="0" smtClean="0"/>
              <a:t> contraction</a:t>
            </a:r>
            <a:endParaRPr lang="en-US" dirty="0"/>
          </a:p>
        </p:txBody>
      </p:sp>
      <p:sp>
        <p:nvSpPr>
          <p:cNvPr id="22" name="TextBox 21"/>
          <p:cNvSpPr txBox="1"/>
          <p:nvPr/>
        </p:nvSpPr>
        <p:spPr>
          <a:xfrm>
            <a:off x="3276600" y="2209800"/>
            <a:ext cx="1981200" cy="369332"/>
          </a:xfrm>
          <a:prstGeom prst="rect">
            <a:avLst/>
          </a:prstGeom>
          <a:noFill/>
        </p:spPr>
        <p:txBody>
          <a:bodyPr wrap="square" rtlCol="0">
            <a:spAutoFit/>
          </a:bodyPr>
          <a:lstStyle/>
          <a:p>
            <a:pPr algn="ctr"/>
            <a:r>
              <a:rPr lang="en-US" dirty="0" smtClean="0"/>
              <a:t>ejection</a:t>
            </a:r>
            <a:endParaRPr lang="en-US" dirty="0"/>
          </a:p>
        </p:txBody>
      </p:sp>
      <p:sp>
        <p:nvSpPr>
          <p:cNvPr id="23" name="Slide Number Placeholder 22"/>
          <p:cNvSpPr>
            <a:spLocks noGrp="1"/>
          </p:cNvSpPr>
          <p:nvPr>
            <p:ph type="sldNum" sz="quarter" idx="12"/>
          </p:nvPr>
        </p:nvSpPr>
        <p:spPr/>
        <p:txBody>
          <a:bodyPr/>
          <a:lstStyle/>
          <a:p>
            <a:fld id="{B6F15528-21DE-4FAA-801E-634DDDAF4B2B}" type="slidenum">
              <a:rPr lang="en-US" smtClean="0"/>
              <a:pPr/>
              <a:t>12</a:t>
            </a:fld>
            <a:r>
              <a:rPr lang="en-US" dirty="0" smtClean="0"/>
              <a:t> out of 19</a:t>
            </a:r>
            <a:endParaRPr lang="en-US" dirty="0"/>
          </a:p>
        </p:txBody>
      </p:sp>
      <p:grpSp>
        <p:nvGrpSpPr>
          <p:cNvPr id="44" name="Group 43"/>
          <p:cNvGrpSpPr/>
          <p:nvPr/>
        </p:nvGrpSpPr>
        <p:grpSpPr>
          <a:xfrm>
            <a:off x="3703672" y="2743200"/>
            <a:ext cx="5097718" cy="1332131"/>
            <a:chOff x="3703672" y="2743200"/>
            <a:chExt cx="5097718" cy="1332131"/>
          </a:xfrm>
        </p:grpSpPr>
        <p:cxnSp>
          <p:nvCxnSpPr>
            <p:cNvPr id="19" name="Straight Arrow Connector 18"/>
            <p:cNvCxnSpPr/>
            <p:nvPr/>
          </p:nvCxnSpPr>
          <p:spPr>
            <a:xfrm flipV="1">
              <a:off x="4191000" y="2743200"/>
              <a:ext cx="76200" cy="3810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703672" y="3048000"/>
              <a:ext cx="1157689" cy="369332"/>
            </a:xfrm>
            <a:prstGeom prst="rect">
              <a:avLst/>
            </a:prstGeom>
            <a:noFill/>
          </p:spPr>
          <p:txBody>
            <a:bodyPr wrap="none" rtlCol="0">
              <a:spAutoFit/>
            </a:bodyPr>
            <a:lstStyle/>
            <a:p>
              <a:pPr algn="ctr"/>
              <a:r>
                <a:rPr lang="en-GB" dirty="0" smtClean="0">
                  <a:solidFill>
                    <a:srgbClr val="0070C0"/>
                  </a:solidFill>
                </a:rPr>
                <a:t>161mmHg</a:t>
              </a:r>
            </a:p>
          </p:txBody>
        </p:sp>
        <p:sp>
          <p:nvSpPr>
            <p:cNvPr id="24" name="TextBox 23"/>
            <p:cNvSpPr txBox="1"/>
            <p:nvPr/>
          </p:nvSpPr>
          <p:spPr>
            <a:xfrm>
              <a:off x="7092268" y="3429000"/>
              <a:ext cx="1709122" cy="646331"/>
            </a:xfrm>
            <a:prstGeom prst="rect">
              <a:avLst/>
            </a:prstGeom>
            <a:noFill/>
          </p:spPr>
          <p:txBody>
            <a:bodyPr wrap="none" rtlCol="0">
              <a:spAutoFit/>
            </a:bodyPr>
            <a:lstStyle/>
            <a:p>
              <a:pPr algn="ctr"/>
              <a:r>
                <a:rPr lang="en-GB" dirty="0" smtClean="0">
                  <a:solidFill>
                    <a:srgbClr val="0070C0"/>
                  </a:solidFill>
                </a:rPr>
                <a:t>Cuff Pressure</a:t>
              </a:r>
            </a:p>
            <a:p>
              <a:pPr algn="ctr"/>
              <a:r>
                <a:rPr lang="en-GB" dirty="0" smtClean="0">
                  <a:solidFill>
                    <a:srgbClr val="0070C0"/>
                  </a:solidFill>
                </a:rPr>
                <a:t>  (85-150mmHg)</a:t>
              </a:r>
              <a:endParaRPr lang="en-GB" dirty="0">
                <a:solidFill>
                  <a:srgbClr val="0070C0"/>
                </a:solidFill>
              </a:endParaRPr>
            </a:p>
          </p:txBody>
        </p:sp>
      </p:grpSp>
      <p:grpSp>
        <p:nvGrpSpPr>
          <p:cNvPr id="28" name="Group 27"/>
          <p:cNvGrpSpPr/>
          <p:nvPr/>
        </p:nvGrpSpPr>
        <p:grpSpPr>
          <a:xfrm>
            <a:off x="228600" y="4953000"/>
            <a:ext cx="3028950" cy="1631899"/>
            <a:chOff x="228600" y="4953000"/>
            <a:chExt cx="3028950" cy="1631899"/>
          </a:xfrm>
        </p:grpSpPr>
        <p:pic>
          <p:nvPicPr>
            <p:cNvPr id="11" name="Picture 2"/>
            <p:cNvPicPr>
              <a:picLocks noChangeAspect="1" noChangeArrowheads="1"/>
            </p:cNvPicPr>
            <p:nvPr/>
          </p:nvPicPr>
          <p:blipFill>
            <a:blip r:embed="rId4" cstate="print"/>
            <a:srcRect/>
            <a:stretch>
              <a:fillRect/>
            </a:stretch>
          </p:blipFill>
          <p:spPr bwMode="auto">
            <a:xfrm>
              <a:off x="1143000" y="5334000"/>
              <a:ext cx="1524000" cy="1250899"/>
            </a:xfrm>
            <a:prstGeom prst="rect">
              <a:avLst/>
            </a:prstGeom>
            <a:noFill/>
            <a:ln w="9525">
              <a:noFill/>
              <a:miter lim="800000"/>
              <a:headEnd/>
              <a:tailEnd/>
            </a:ln>
          </p:spPr>
        </p:pic>
        <p:sp>
          <p:nvSpPr>
            <p:cNvPr id="16" name="TextBox 15"/>
            <p:cNvSpPr txBox="1"/>
            <p:nvPr/>
          </p:nvSpPr>
          <p:spPr>
            <a:xfrm>
              <a:off x="228600" y="4953000"/>
              <a:ext cx="1640514" cy="369332"/>
            </a:xfrm>
            <a:prstGeom prst="rect">
              <a:avLst/>
            </a:prstGeom>
            <a:noFill/>
          </p:spPr>
          <p:txBody>
            <a:bodyPr wrap="none" rtlCol="0">
              <a:spAutoFit/>
            </a:bodyPr>
            <a:lstStyle/>
            <a:p>
              <a:r>
                <a:rPr lang="en-GB" dirty="0" smtClean="0"/>
                <a:t>(78mL,0mmHg)</a:t>
              </a:r>
              <a:endParaRPr lang="en-GB" dirty="0"/>
            </a:p>
          </p:txBody>
        </p:sp>
        <p:sp>
          <p:nvSpPr>
            <p:cNvPr id="25" name="Oval 24"/>
            <p:cNvSpPr/>
            <p:nvPr/>
          </p:nvSpPr>
          <p:spPr>
            <a:xfrm>
              <a:off x="3028950" y="51054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p:cNvCxnSpPr/>
            <p:nvPr/>
          </p:nvCxnSpPr>
          <p:spPr>
            <a:xfrm flipH="1">
              <a:off x="2705100" y="5257800"/>
              <a:ext cx="342900" cy="1905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5638800" y="4876800"/>
            <a:ext cx="2290932" cy="1664732"/>
            <a:chOff x="5638800" y="4876800"/>
            <a:chExt cx="2290932" cy="1664732"/>
          </a:xfrm>
        </p:grpSpPr>
        <p:pic>
          <p:nvPicPr>
            <p:cNvPr id="10" name="Picture 4"/>
            <p:cNvPicPr>
              <a:picLocks noChangeAspect="1" noChangeArrowheads="1"/>
            </p:cNvPicPr>
            <p:nvPr/>
          </p:nvPicPr>
          <p:blipFill>
            <a:blip r:embed="rId5" cstate="print"/>
            <a:srcRect/>
            <a:stretch>
              <a:fillRect/>
            </a:stretch>
          </p:blipFill>
          <p:spPr bwMode="auto">
            <a:xfrm>
              <a:off x="6172200" y="4876800"/>
              <a:ext cx="1600200" cy="1305426"/>
            </a:xfrm>
            <a:prstGeom prst="rect">
              <a:avLst/>
            </a:prstGeom>
            <a:noFill/>
            <a:ln w="9525">
              <a:noFill/>
              <a:miter lim="800000"/>
              <a:headEnd/>
              <a:tailEnd/>
            </a:ln>
          </p:spPr>
        </p:pic>
        <p:sp>
          <p:nvSpPr>
            <p:cNvPr id="13" name="TextBox 12"/>
            <p:cNvSpPr txBox="1"/>
            <p:nvPr/>
          </p:nvSpPr>
          <p:spPr>
            <a:xfrm>
              <a:off x="6172200" y="6172200"/>
              <a:ext cx="1757532" cy="369332"/>
            </a:xfrm>
            <a:prstGeom prst="rect">
              <a:avLst/>
            </a:prstGeom>
            <a:noFill/>
          </p:spPr>
          <p:txBody>
            <a:bodyPr wrap="none" rtlCol="0">
              <a:spAutoFit/>
            </a:bodyPr>
            <a:lstStyle/>
            <a:p>
              <a:r>
                <a:rPr lang="en-GB" dirty="0" smtClean="0"/>
                <a:t>(143mL,8mmHg)</a:t>
              </a:r>
              <a:endParaRPr lang="en-GB" dirty="0"/>
            </a:p>
          </p:txBody>
        </p:sp>
        <p:sp>
          <p:nvSpPr>
            <p:cNvPr id="30" name="Oval 29"/>
            <p:cNvSpPr/>
            <p:nvPr/>
          </p:nvSpPr>
          <p:spPr>
            <a:xfrm>
              <a:off x="5638800" y="49530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Arrow Connector 30"/>
            <p:cNvCxnSpPr/>
            <p:nvPr/>
          </p:nvCxnSpPr>
          <p:spPr>
            <a:xfrm>
              <a:off x="5867400" y="5105400"/>
              <a:ext cx="266700" cy="152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5410200" y="1447800"/>
            <a:ext cx="3744171" cy="1800225"/>
            <a:chOff x="5410200" y="1447800"/>
            <a:chExt cx="3744171" cy="1800225"/>
          </a:xfrm>
        </p:grpSpPr>
        <p:pic>
          <p:nvPicPr>
            <p:cNvPr id="9" name="Picture 5"/>
            <p:cNvPicPr>
              <a:picLocks noChangeAspect="1" noChangeArrowheads="1"/>
            </p:cNvPicPr>
            <p:nvPr/>
          </p:nvPicPr>
          <p:blipFill>
            <a:blip r:embed="rId6" cstate="print"/>
            <a:srcRect/>
            <a:stretch>
              <a:fillRect/>
            </a:stretch>
          </p:blipFill>
          <p:spPr bwMode="auto">
            <a:xfrm>
              <a:off x="5410200" y="1447800"/>
              <a:ext cx="1600200" cy="1448457"/>
            </a:xfrm>
            <a:prstGeom prst="rect">
              <a:avLst/>
            </a:prstGeom>
            <a:noFill/>
            <a:ln w="9525">
              <a:noFill/>
              <a:miter lim="800000"/>
              <a:headEnd/>
              <a:tailEnd/>
            </a:ln>
          </p:spPr>
        </p:pic>
        <p:sp>
          <p:nvSpPr>
            <p:cNvPr id="14" name="TextBox 13"/>
            <p:cNvSpPr txBox="1"/>
            <p:nvPr/>
          </p:nvSpPr>
          <p:spPr>
            <a:xfrm>
              <a:off x="7162800" y="1828800"/>
              <a:ext cx="1991571" cy="369332"/>
            </a:xfrm>
            <a:prstGeom prst="rect">
              <a:avLst/>
            </a:prstGeom>
            <a:noFill/>
          </p:spPr>
          <p:txBody>
            <a:bodyPr wrap="none" rtlCol="0">
              <a:spAutoFit/>
            </a:bodyPr>
            <a:lstStyle/>
            <a:p>
              <a:r>
                <a:rPr lang="en-GB" dirty="0" smtClean="0"/>
                <a:t>(139mL,119mmHg)</a:t>
              </a:r>
              <a:endParaRPr lang="en-GB" dirty="0"/>
            </a:p>
          </p:txBody>
        </p:sp>
        <p:sp>
          <p:nvSpPr>
            <p:cNvPr id="33" name="Oval 32"/>
            <p:cNvSpPr/>
            <p:nvPr/>
          </p:nvSpPr>
          <p:spPr>
            <a:xfrm>
              <a:off x="5457825" y="3019425"/>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Arrow Connector 33"/>
            <p:cNvCxnSpPr/>
            <p:nvPr/>
          </p:nvCxnSpPr>
          <p:spPr>
            <a:xfrm flipV="1">
              <a:off x="5638800" y="2819400"/>
              <a:ext cx="152400" cy="228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304800" y="1066800"/>
            <a:ext cx="2743200" cy="2514600"/>
            <a:chOff x="304800" y="1066800"/>
            <a:chExt cx="2743200" cy="2514600"/>
          </a:xfrm>
        </p:grpSpPr>
        <p:pic>
          <p:nvPicPr>
            <p:cNvPr id="12" name="Picture 3"/>
            <p:cNvPicPr>
              <a:picLocks noChangeAspect="1" noChangeArrowheads="1"/>
            </p:cNvPicPr>
            <p:nvPr/>
          </p:nvPicPr>
          <p:blipFill>
            <a:blip r:embed="rId7" cstate="print"/>
            <a:srcRect/>
            <a:stretch>
              <a:fillRect/>
            </a:stretch>
          </p:blipFill>
          <p:spPr bwMode="auto">
            <a:xfrm>
              <a:off x="381000" y="1447800"/>
              <a:ext cx="1609890" cy="1295400"/>
            </a:xfrm>
            <a:prstGeom prst="rect">
              <a:avLst/>
            </a:prstGeom>
            <a:noFill/>
            <a:ln w="9525">
              <a:noFill/>
              <a:miter lim="800000"/>
              <a:headEnd/>
              <a:tailEnd/>
            </a:ln>
          </p:spPr>
        </p:pic>
        <p:sp>
          <p:nvSpPr>
            <p:cNvPr id="15" name="TextBox 14"/>
            <p:cNvSpPr txBox="1"/>
            <p:nvPr/>
          </p:nvSpPr>
          <p:spPr>
            <a:xfrm>
              <a:off x="304800" y="1066800"/>
              <a:ext cx="1932260" cy="369332"/>
            </a:xfrm>
            <a:prstGeom prst="rect">
              <a:avLst/>
            </a:prstGeom>
            <a:noFill/>
          </p:spPr>
          <p:txBody>
            <a:bodyPr wrap="none" rtlCol="0">
              <a:spAutoFit/>
            </a:bodyPr>
            <a:lstStyle/>
            <a:p>
              <a:r>
                <a:rPr lang="en-GB" dirty="0" smtClean="0"/>
                <a:t>(72mL,95.7mmHg)</a:t>
              </a:r>
              <a:endParaRPr lang="en-GB" dirty="0"/>
            </a:p>
          </p:txBody>
        </p:sp>
        <p:sp>
          <p:nvSpPr>
            <p:cNvPr id="37" name="Oval 36"/>
            <p:cNvSpPr/>
            <p:nvPr/>
          </p:nvSpPr>
          <p:spPr>
            <a:xfrm>
              <a:off x="2819400" y="33528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Arrow Connector 37"/>
            <p:cNvCxnSpPr>
              <a:stCxn id="37" idx="1"/>
            </p:cNvCxnSpPr>
            <p:nvPr/>
          </p:nvCxnSpPr>
          <p:spPr>
            <a:xfrm flipH="1" flipV="1">
              <a:off x="2514600" y="3048000"/>
              <a:ext cx="338278" cy="33827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Hao_2\Dropbox\work\grant_related\UK-moscow\deformedLV\output_I35z7r.gif"/>
          <p:cNvPicPr>
            <a:picLocks noChangeAspect="1" noChangeArrowheads="1" noCrop="1"/>
          </p:cNvPicPr>
          <p:nvPr/>
        </p:nvPicPr>
        <p:blipFill>
          <a:blip r:embed="rId3" cstate="print">
            <a:clrChange>
              <a:clrFrom>
                <a:srgbClr val="FFFFFF"/>
              </a:clrFrom>
              <a:clrTo>
                <a:srgbClr val="FFFFFF">
                  <a:alpha val="0"/>
                </a:srgbClr>
              </a:clrTo>
            </a:clrChange>
          </a:blip>
          <a:srcRect/>
          <a:stretch>
            <a:fillRect/>
          </a:stretch>
        </p:blipFill>
        <p:spPr bwMode="auto">
          <a:xfrm>
            <a:off x="685800" y="228600"/>
            <a:ext cx="8382000" cy="7446274"/>
          </a:xfrm>
          <a:prstGeom prst="rect">
            <a:avLst/>
          </a:prstGeom>
          <a:noFill/>
        </p:spPr>
      </p:pic>
      <p:sp>
        <p:nvSpPr>
          <p:cNvPr id="5" name="Title 1"/>
          <p:cNvSpPr txBox="1">
            <a:spLocks/>
          </p:cNvSpPr>
          <p:nvPr/>
        </p:nvSpPr>
        <p:spPr>
          <a:xfrm>
            <a:off x="2133600" y="0"/>
            <a:ext cx="71628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3600" dirty="0" smtClean="0">
                <a:solidFill>
                  <a:schemeClr val="bg1"/>
                </a:solidFill>
                <a:latin typeface="+mj-lt"/>
                <a:ea typeface="+mj-ea"/>
                <a:cs typeface="+mj-cs"/>
              </a:rPr>
              <a:t>LV Dynamics</a:t>
            </a:r>
            <a:endParaRPr kumimoji="0" lang="en-GB" sz="3600" b="0" i="0" u="none" strike="noStrike" kern="1200" cap="none" spc="0" normalizeH="0" baseline="0" noProof="0" dirty="0">
              <a:ln>
                <a:noFill/>
              </a:ln>
              <a:solidFill>
                <a:schemeClr val="bg1"/>
              </a:solidFill>
              <a:effectLst/>
              <a:uLnTx/>
              <a:uFillTx/>
              <a:latin typeface="+mj-lt"/>
              <a:ea typeface="+mj-ea"/>
              <a:cs typeface="+mj-cs"/>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13</a:t>
            </a:fld>
            <a:r>
              <a:rPr lang="en-US" dirty="0" smtClean="0"/>
              <a:t> out of 19</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Flow Patterns</a:t>
            </a:r>
            <a:endParaRPr lang="en-GB" dirty="0"/>
          </a:p>
        </p:txBody>
      </p:sp>
      <p:pic>
        <p:nvPicPr>
          <p:cNvPr id="5" name="Picture 6"/>
          <p:cNvPicPr>
            <a:picLocks noChangeAspect="1" noChangeArrowheads="1"/>
          </p:cNvPicPr>
          <p:nvPr/>
        </p:nvPicPr>
        <p:blipFill>
          <a:blip r:embed="rId3" cstate="print"/>
          <a:srcRect/>
          <a:stretch>
            <a:fillRect/>
          </a:stretch>
        </p:blipFill>
        <p:spPr bwMode="auto">
          <a:xfrm>
            <a:off x="2590800" y="1783651"/>
            <a:ext cx="4495800" cy="3321749"/>
          </a:xfrm>
          <a:prstGeom prst="rect">
            <a:avLst/>
          </a:prstGeom>
          <a:noFill/>
          <a:ln w="9525">
            <a:noFill/>
            <a:miter lim="800000"/>
            <a:headEnd/>
            <a:tailEnd/>
          </a:ln>
          <a:effectLst/>
        </p:spPr>
      </p:pic>
      <p:grpSp>
        <p:nvGrpSpPr>
          <p:cNvPr id="31" name="Group 30"/>
          <p:cNvGrpSpPr/>
          <p:nvPr/>
        </p:nvGrpSpPr>
        <p:grpSpPr>
          <a:xfrm>
            <a:off x="1676400" y="4458415"/>
            <a:ext cx="6399986" cy="2213204"/>
            <a:chOff x="1676400" y="4458415"/>
            <a:chExt cx="6399986" cy="2213204"/>
          </a:xfrm>
        </p:grpSpPr>
        <p:grpSp>
          <p:nvGrpSpPr>
            <p:cNvPr id="21" name="Group 20"/>
            <p:cNvGrpSpPr/>
            <p:nvPr/>
          </p:nvGrpSpPr>
          <p:grpSpPr>
            <a:xfrm>
              <a:off x="1676400" y="4587011"/>
              <a:ext cx="2271240" cy="1916040"/>
              <a:chOff x="1676400" y="4587011"/>
              <a:chExt cx="2271240" cy="1916040"/>
            </a:xfrm>
          </p:grpSpPr>
          <p:pic>
            <p:nvPicPr>
              <p:cNvPr id="2052" name="Picture 4"/>
              <p:cNvPicPr>
                <a:picLocks noChangeAspect="1" noChangeArrowheads="1"/>
              </p:cNvPicPr>
              <p:nvPr/>
            </p:nvPicPr>
            <p:blipFill>
              <a:blip r:embed="rId4" cstate="print"/>
              <a:srcRect t="5725"/>
              <a:stretch>
                <a:fillRect/>
              </a:stretch>
            </p:blipFill>
            <p:spPr bwMode="auto">
              <a:xfrm>
                <a:off x="1676400" y="5105401"/>
                <a:ext cx="1447800" cy="1397650"/>
              </a:xfrm>
              <a:prstGeom prst="rect">
                <a:avLst/>
              </a:prstGeom>
              <a:noFill/>
              <a:ln w="9525">
                <a:noFill/>
                <a:miter lim="800000"/>
                <a:headEnd/>
                <a:tailEnd/>
              </a:ln>
            </p:spPr>
          </p:pic>
          <p:sp>
            <p:nvSpPr>
              <p:cNvPr id="12" name="Right Arrow 11"/>
              <p:cNvSpPr/>
              <p:nvPr/>
            </p:nvSpPr>
            <p:spPr>
              <a:xfrm rot="8623806">
                <a:off x="3414240" y="4587011"/>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p:cNvGrpSpPr/>
            <p:nvPr/>
          </p:nvGrpSpPr>
          <p:grpSpPr>
            <a:xfrm>
              <a:off x="4114800" y="4495800"/>
              <a:ext cx="1447800" cy="2175819"/>
              <a:chOff x="4114800" y="4495800"/>
              <a:chExt cx="1447800" cy="2175819"/>
            </a:xfrm>
          </p:grpSpPr>
          <p:pic>
            <p:nvPicPr>
              <p:cNvPr id="2051" name="Picture 3"/>
              <p:cNvPicPr>
                <a:picLocks noChangeAspect="1" noChangeArrowheads="1"/>
              </p:cNvPicPr>
              <p:nvPr/>
            </p:nvPicPr>
            <p:blipFill>
              <a:blip r:embed="rId5" cstate="print"/>
              <a:srcRect t="4996"/>
              <a:stretch>
                <a:fillRect/>
              </a:stretch>
            </p:blipFill>
            <p:spPr bwMode="auto">
              <a:xfrm>
                <a:off x="4114800" y="5105401"/>
                <a:ext cx="1447800" cy="1566218"/>
              </a:xfrm>
              <a:prstGeom prst="rect">
                <a:avLst/>
              </a:prstGeom>
              <a:noFill/>
              <a:ln w="9525">
                <a:noFill/>
                <a:miter lim="800000"/>
                <a:headEnd/>
                <a:tailEnd/>
              </a:ln>
            </p:spPr>
          </p:pic>
          <p:sp>
            <p:nvSpPr>
              <p:cNvPr id="13" name="Right Arrow 12"/>
              <p:cNvSpPr/>
              <p:nvPr/>
            </p:nvSpPr>
            <p:spPr>
              <a:xfrm rot="5400000">
                <a:off x="4762500" y="4533900"/>
                <a:ext cx="304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p:cNvGrpSpPr/>
            <p:nvPr/>
          </p:nvGrpSpPr>
          <p:grpSpPr>
            <a:xfrm>
              <a:off x="5965567" y="4458415"/>
              <a:ext cx="2110819" cy="2170985"/>
              <a:chOff x="5965567" y="4458415"/>
              <a:chExt cx="2110819" cy="2170985"/>
            </a:xfrm>
          </p:grpSpPr>
          <p:pic>
            <p:nvPicPr>
              <p:cNvPr id="2054" name="Picture 6"/>
              <p:cNvPicPr>
                <a:picLocks noChangeAspect="1" noChangeArrowheads="1"/>
              </p:cNvPicPr>
              <p:nvPr/>
            </p:nvPicPr>
            <p:blipFill>
              <a:blip r:embed="rId6" cstate="print"/>
              <a:srcRect t="9295"/>
              <a:stretch>
                <a:fillRect/>
              </a:stretch>
            </p:blipFill>
            <p:spPr bwMode="auto">
              <a:xfrm>
                <a:off x="6408718" y="5029200"/>
                <a:ext cx="1667668" cy="1600200"/>
              </a:xfrm>
              <a:prstGeom prst="rect">
                <a:avLst/>
              </a:prstGeom>
              <a:noFill/>
              <a:ln w="9525">
                <a:noFill/>
                <a:miter lim="800000"/>
                <a:headEnd/>
                <a:tailEnd/>
              </a:ln>
            </p:spPr>
          </p:pic>
          <p:sp>
            <p:nvSpPr>
              <p:cNvPr id="14" name="Right Arrow 13"/>
              <p:cNvSpPr/>
              <p:nvPr/>
            </p:nvSpPr>
            <p:spPr>
              <a:xfrm rot="1740913">
                <a:off x="5965567" y="4458415"/>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4" name="Group 23"/>
          <p:cNvGrpSpPr/>
          <p:nvPr/>
        </p:nvGrpSpPr>
        <p:grpSpPr>
          <a:xfrm>
            <a:off x="6172200" y="2895600"/>
            <a:ext cx="1863639" cy="1447800"/>
            <a:chOff x="6172200" y="2895600"/>
            <a:chExt cx="1863639" cy="1447800"/>
          </a:xfrm>
        </p:grpSpPr>
        <p:pic>
          <p:nvPicPr>
            <p:cNvPr id="2055" name="Picture 7"/>
            <p:cNvPicPr>
              <a:picLocks noChangeAspect="1" noChangeArrowheads="1"/>
            </p:cNvPicPr>
            <p:nvPr/>
          </p:nvPicPr>
          <p:blipFill>
            <a:blip r:embed="rId7" cstate="print"/>
            <a:srcRect t="9524"/>
            <a:stretch>
              <a:fillRect/>
            </a:stretch>
          </p:blipFill>
          <p:spPr bwMode="auto">
            <a:xfrm>
              <a:off x="6629400" y="2895600"/>
              <a:ext cx="1406439" cy="1447800"/>
            </a:xfrm>
            <a:prstGeom prst="rect">
              <a:avLst/>
            </a:prstGeom>
            <a:noFill/>
            <a:ln w="9525">
              <a:noFill/>
              <a:miter lim="800000"/>
              <a:headEnd/>
              <a:tailEnd/>
            </a:ln>
          </p:spPr>
        </p:pic>
        <p:sp>
          <p:nvSpPr>
            <p:cNvPr id="15" name="Right Arrow 14"/>
            <p:cNvSpPr/>
            <p:nvPr/>
          </p:nvSpPr>
          <p:spPr>
            <a:xfrm>
              <a:off x="6172200" y="32766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838200" y="2971800"/>
            <a:ext cx="2759142" cy="1305115"/>
            <a:chOff x="838200" y="2895600"/>
            <a:chExt cx="2759142" cy="1305115"/>
          </a:xfrm>
        </p:grpSpPr>
        <p:pic>
          <p:nvPicPr>
            <p:cNvPr id="2060" name="Picture 12"/>
            <p:cNvPicPr>
              <a:picLocks noChangeAspect="1" noChangeArrowheads="1"/>
            </p:cNvPicPr>
            <p:nvPr/>
          </p:nvPicPr>
          <p:blipFill>
            <a:blip r:embed="rId8" cstate="print"/>
            <a:srcRect t="9961"/>
            <a:stretch>
              <a:fillRect/>
            </a:stretch>
          </p:blipFill>
          <p:spPr bwMode="auto">
            <a:xfrm>
              <a:off x="838200" y="2895600"/>
              <a:ext cx="1371600" cy="1305115"/>
            </a:xfrm>
            <a:prstGeom prst="rect">
              <a:avLst/>
            </a:prstGeom>
            <a:noFill/>
            <a:ln w="9525">
              <a:noFill/>
              <a:miter lim="800000"/>
              <a:headEnd/>
              <a:tailEnd/>
            </a:ln>
          </p:spPr>
        </p:pic>
        <p:sp>
          <p:nvSpPr>
            <p:cNvPr id="18" name="Right Arrow 17"/>
            <p:cNvSpPr/>
            <p:nvPr/>
          </p:nvSpPr>
          <p:spPr>
            <a:xfrm rot="10800000">
              <a:off x="3063942" y="348843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p:cNvGrpSpPr/>
          <p:nvPr/>
        </p:nvGrpSpPr>
        <p:grpSpPr>
          <a:xfrm>
            <a:off x="1365955" y="1066800"/>
            <a:ext cx="6177845" cy="1616129"/>
            <a:chOff x="1365955" y="1066800"/>
            <a:chExt cx="6177845" cy="1616129"/>
          </a:xfrm>
        </p:grpSpPr>
        <p:grpSp>
          <p:nvGrpSpPr>
            <p:cNvPr id="25" name="Group 24"/>
            <p:cNvGrpSpPr/>
            <p:nvPr/>
          </p:nvGrpSpPr>
          <p:grpSpPr>
            <a:xfrm>
              <a:off x="5850659" y="1295400"/>
              <a:ext cx="1693141" cy="1387529"/>
              <a:chOff x="5850659" y="1295400"/>
              <a:chExt cx="1693141" cy="1387529"/>
            </a:xfrm>
          </p:grpSpPr>
          <p:pic>
            <p:nvPicPr>
              <p:cNvPr id="2056" name="Picture 8"/>
              <p:cNvPicPr>
                <a:picLocks noChangeAspect="1" noChangeArrowheads="1"/>
              </p:cNvPicPr>
              <p:nvPr/>
            </p:nvPicPr>
            <p:blipFill>
              <a:blip r:embed="rId9" cstate="print"/>
              <a:srcRect t="5882"/>
              <a:stretch>
                <a:fillRect/>
              </a:stretch>
            </p:blipFill>
            <p:spPr bwMode="auto">
              <a:xfrm>
                <a:off x="6019800" y="1295400"/>
                <a:ext cx="1524000" cy="1371600"/>
              </a:xfrm>
              <a:prstGeom prst="rect">
                <a:avLst/>
              </a:prstGeom>
              <a:noFill/>
              <a:ln w="9525">
                <a:noFill/>
                <a:miter lim="800000"/>
                <a:headEnd/>
                <a:tailEnd/>
              </a:ln>
            </p:spPr>
          </p:pic>
          <p:sp>
            <p:nvSpPr>
              <p:cNvPr id="16" name="Right Arrow 15"/>
              <p:cNvSpPr/>
              <p:nvPr/>
            </p:nvSpPr>
            <p:spPr>
              <a:xfrm rot="18376884">
                <a:off x="5698259" y="2301929"/>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p:cNvGrpSpPr/>
            <p:nvPr/>
          </p:nvGrpSpPr>
          <p:grpSpPr>
            <a:xfrm>
              <a:off x="1365955" y="1219200"/>
              <a:ext cx="2518468" cy="1454570"/>
              <a:chOff x="1365955" y="1219200"/>
              <a:chExt cx="2518468" cy="1454570"/>
            </a:xfrm>
          </p:grpSpPr>
          <p:pic>
            <p:nvPicPr>
              <p:cNvPr id="2059" name="Picture 11"/>
              <p:cNvPicPr>
                <a:picLocks noChangeAspect="1" noChangeArrowheads="1"/>
              </p:cNvPicPr>
              <p:nvPr/>
            </p:nvPicPr>
            <p:blipFill>
              <a:blip r:embed="rId10" cstate="print"/>
              <a:srcRect t="9842"/>
              <a:stretch>
                <a:fillRect/>
              </a:stretch>
            </p:blipFill>
            <p:spPr bwMode="auto">
              <a:xfrm>
                <a:off x="1365955" y="1219200"/>
                <a:ext cx="1501429" cy="1447800"/>
              </a:xfrm>
              <a:prstGeom prst="rect">
                <a:avLst/>
              </a:prstGeom>
              <a:noFill/>
              <a:ln w="9525">
                <a:noFill/>
                <a:miter lim="800000"/>
                <a:headEnd/>
                <a:tailEnd/>
              </a:ln>
            </p:spPr>
          </p:pic>
          <p:sp>
            <p:nvSpPr>
              <p:cNvPr id="17" name="Right Arrow 16"/>
              <p:cNvSpPr/>
              <p:nvPr/>
            </p:nvSpPr>
            <p:spPr>
              <a:xfrm rot="12303129">
                <a:off x="3351023" y="244517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p:cNvGrpSpPr/>
            <p:nvPr/>
          </p:nvGrpSpPr>
          <p:grpSpPr>
            <a:xfrm>
              <a:off x="3810000" y="1066800"/>
              <a:ext cx="1447800" cy="1377094"/>
              <a:chOff x="3810000" y="1066800"/>
              <a:chExt cx="1221668" cy="1377094"/>
            </a:xfrm>
          </p:grpSpPr>
          <p:pic>
            <p:nvPicPr>
              <p:cNvPr id="2057" name="Picture 9"/>
              <p:cNvPicPr>
                <a:picLocks noChangeAspect="1" noChangeArrowheads="1"/>
              </p:cNvPicPr>
              <p:nvPr/>
            </p:nvPicPr>
            <p:blipFill>
              <a:blip r:embed="rId11" cstate="print"/>
              <a:srcRect t="5556"/>
              <a:stretch>
                <a:fillRect/>
              </a:stretch>
            </p:blipFill>
            <p:spPr bwMode="auto">
              <a:xfrm>
                <a:off x="3810000" y="1066800"/>
                <a:ext cx="1221668" cy="1295400"/>
              </a:xfrm>
              <a:prstGeom prst="rect">
                <a:avLst/>
              </a:prstGeom>
              <a:noFill/>
              <a:ln w="9525">
                <a:noFill/>
                <a:miter lim="800000"/>
                <a:headEnd/>
                <a:tailEnd/>
              </a:ln>
            </p:spPr>
          </p:pic>
          <p:sp>
            <p:nvSpPr>
              <p:cNvPr id="19" name="Right Arrow 18"/>
              <p:cNvSpPr/>
              <p:nvPr/>
            </p:nvSpPr>
            <p:spPr>
              <a:xfrm rot="16032073">
                <a:off x="4608052" y="2255036"/>
                <a:ext cx="156494" cy="221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0" name="Slide Number Placeholder 19"/>
          <p:cNvSpPr>
            <a:spLocks noGrp="1"/>
          </p:cNvSpPr>
          <p:nvPr>
            <p:ph type="sldNum" sz="quarter" idx="12"/>
          </p:nvPr>
        </p:nvSpPr>
        <p:spPr/>
        <p:txBody>
          <a:bodyPr/>
          <a:lstStyle/>
          <a:p>
            <a:fld id="{B6F15528-21DE-4FAA-801E-634DDDAF4B2B}" type="slidenum">
              <a:rPr lang="en-US" smtClean="0"/>
              <a:pPr/>
              <a:t>14</a:t>
            </a:fld>
            <a:r>
              <a:rPr lang="en-US" dirty="0" smtClean="0"/>
              <a:t> out of 19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Aortic Flow Rates</a:t>
            </a:r>
            <a:endParaRPr lang="en-GB" dirty="0"/>
          </a:p>
        </p:txBody>
      </p:sp>
      <p:pic>
        <p:nvPicPr>
          <p:cNvPr id="1029" name="Picture 5" descr="I:\paper_writing\wholeLV\xlwork5_hgao_wholeLVModel\IBPostprocessing\aorta_flowRate_comparison.png"/>
          <p:cNvPicPr>
            <a:picLocks noChangeAspect="1" noChangeArrowheads="1"/>
          </p:cNvPicPr>
          <p:nvPr/>
        </p:nvPicPr>
        <p:blipFill>
          <a:blip r:embed="rId3" cstate="print"/>
          <a:srcRect/>
          <a:stretch>
            <a:fillRect/>
          </a:stretch>
        </p:blipFill>
        <p:spPr bwMode="auto">
          <a:xfrm>
            <a:off x="2133600" y="1676400"/>
            <a:ext cx="5257800" cy="3704564"/>
          </a:xfrm>
          <a:prstGeom prst="rect">
            <a:avLst/>
          </a:prstGeom>
          <a:noFill/>
        </p:spPr>
      </p:pic>
      <p:sp>
        <p:nvSpPr>
          <p:cNvPr id="6" name="Slide Number Placeholder 5"/>
          <p:cNvSpPr>
            <a:spLocks noGrp="1"/>
          </p:cNvSpPr>
          <p:nvPr>
            <p:ph type="sldNum" sz="quarter" idx="12"/>
          </p:nvPr>
        </p:nvSpPr>
        <p:spPr/>
        <p:txBody>
          <a:bodyPr/>
          <a:lstStyle/>
          <a:p>
            <a:fld id="{B6F15528-21DE-4FAA-801E-634DDDAF4B2B}" type="slidenum">
              <a:rPr lang="en-US" smtClean="0"/>
              <a:pPr/>
              <a:t>15</a:t>
            </a:fld>
            <a:r>
              <a:rPr lang="en-US" dirty="0" smtClean="0"/>
              <a:t> out of 19</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Validation: Strain Comparison</a:t>
            </a:r>
            <a:endParaRPr lang="en-GB" dirty="0"/>
          </a:p>
        </p:txBody>
      </p:sp>
      <p:pic>
        <p:nvPicPr>
          <p:cNvPr id="5" name="Picture 2" descr="C:\Users\hg67u\Dropbox\work\paper_writing\HealthyVsMIPatienActiveContraction\figures\fig5-AHA_division.png"/>
          <p:cNvPicPr>
            <a:picLocks noChangeAspect="1" noChangeArrowheads="1"/>
          </p:cNvPicPr>
          <p:nvPr/>
        </p:nvPicPr>
        <p:blipFill rotWithShape="1">
          <a:blip r:embed="rId3" cstate="screen"/>
          <a:srcRect/>
          <a:stretch/>
        </p:blipFill>
        <p:spPr bwMode="auto">
          <a:xfrm>
            <a:off x="533400" y="2286000"/>
            <a:ext cx="1901249" cy="1767592"/>
          </a:xfrm>
          <a:prstGeom prst="rect">
            <a:avLst/>
          </a:prstGeom>
          <a:noFill/>
        </p:spPr>
      </p:pic>
      <p:sp>
        <p:nvSpPr>
          <p:cNvPr id="7" name="TextBox 6"/>
          <p:cNvSpPr txBox="1"/>
          <p:nvPr/>
        </p:nvSpPr>
        <p:spPr>
          <a:xfrm>
            <a:off x="685800" y="4114800"/>
            <a:ext cx="1676400" cy="461665"/>
          </a:xfrm>
          <a:prstGeom prst="rect">
            <a:avLst/>
          </a:prstGeom>
          <a:noFill/>
        </p:spPr>
        <p:txBody>
          <a:bodyPr wrap="square" rtlCol="0">
            <a:spAutoFit/>
          </a:bodyPr>
          <a:lstStyle/>
          <a:p>
            <a:r>
              <a:rPr lang="en-US" sz="2400" dirty="0" smtClean="0"/>
              <a:t>Middle LV</a:t>
            </a:r>
            <a:endParaRPr lang="en-US" sz="2400" dirty="0"/>
          </a:p>
        </p:txBody>
      </p:sp>
      <p:pic>
        <p:nvPicPr>
          <p:cNvPr id="5122" name="Picture 2" descr="I:\paper_writing\wholeLV\xlwork5_hgao_wholeLVModel\IBPostprocessing\DeformationGradient\slice3_strainComparison.png"/>
          <p:cNvPicPr>
            <a:picLocks noChangeAspect="1" noChangeArrowheads="1"/>
          </p:cNvPicPr>
          <p:nvPr/>
        </p:nvPicPr>
        <p:blipFill>
          <a:blip r:embed="rId4" cstate="print"/>
          <a:srcRect/>
          <a:stretch>
            <a:fillRect/>
          </a:stretch>
        </p:blipFill>
        <p:spPr bwMode="auto">
          <a:xfrm>
            <a:off x="3200400" y="1143000"/>
            <a:ext cx="4513719" cy="4618038"/>
          </a:xfrm>
          <a:prstGeom prst="rect">
            <a:avLst/>
          </a:prstGeom>
          <a:noFill/>
        </p:spPr>
      </p:pic>
      <p:sp>
        <p:nvSpPr>
          <p:cNvPr id="8" name="TextBox 7"/>
          <p:cNvSpPr txBox="1"/>
          <p:nvPr/>
        </p:nvSpPr>
        <p:spPr>
          <a:xfrm>
            <a:off x="2487696" y="5638800"/>
            <a:ext cx="6211316" cy="707886"/>
          </a:xfrm>
          <a:prstGeom prst="rect">
            <a:avLst/>
          </a:prstGeom>
          <a:noFill/>
        </p:spPr>
        <p:txBody>
          <a:bodyPr wrap="none" rtlCol="0">
            <a:spAutoFit/>
          </a:bodyPr>
          <a:lstStyle/>
          <a:p>
            <a:pPr algn="ctr"/>
            <a:r>
              <a:rPr lang="en-GB" sz="2000" dirty="0" smtClean="0">
                <a:solidFill>
                  <a:srgbClr val="FF0000"/>
                </a:solidFill>
              </a:rPr>
              <a:t>Red line: MR using deformable image registration method</a:t>
            </a:r>
          </a:p>
          <a:p>
            <a:pPr algn="ctr"/>
            <a:r>
              <a:rPr lang="en-GB" sz="2000" dirty="0" smtClean="0"/>
              <a:t>Black </a:t>
            </a:r>
            <a:r>
              <a:rPr lang="en-GB" sz="2000" dirty="0"/>
              <a:t>line</a:t>
            </a:r>
            <a:r>
              <a:rPr lang="en-GB" sz="2000" dirty="0" smtClean="0"/>
              <a:t>:  IBFE simulation</a:t>
            </a:r>
            <a:endParaRPr lang="en-GB" sz="2000"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16</a:t>
            </a:fld>
            <a:r>
              <a:rPr lang="en-US" dirty="0" smtClean="0"/>
              <a:t> out of 19</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Ongoing Work</a:t>
            </a:r>
            <a:endParaRPr lang="en-GB" dirty="0"/>
          </a:p>
        </p:txBody>
      </p:sp>
      <p:pic>
        <p:nvPicPr>
          <p:cNvPr id="7170" name="Picture 2" descr="I:\paper_writing\wholeLV\xlwork5_hgao_wholeLVModel\IBPostprocessing\EP_monoDomain\movie.gif"/>
          <p:cNvPicPr>
            <a:picLocks noChangeAspect="1" noChangeArrowheads="1"/>
          </p:cNvPicPr>
          <p:nvPr/>
        </p:nvPicPr>
        <p:blipFill>
          <a:blip r:embed="rId3" cstate="print"/>
          <a:srcRect/>
          <a:stretch>
            <a:fillRect/>
          </a:stretch>
        </p:blipFill>
        <p:spPr bwMode="auto">
          <a:xfrm>
            <a:off x="304800" y="1828800"/>
            <a:ext cx="2973860" cy="2895600"/>
          </a:xfrm>
          <a:prstGeom prst="rect">
            <a:avLst/>
          </a:prstGeom>
          <a:noFill/>
        </p:spPr>
      </p:pic>
      <p:sp>
        <p:nvSpPr>
          <p:cNvPr id="4" name="TextBox 3"/>
          <p:cNvSpPr txBox="1"/>
          <p:nvPr/>
        </p:nvSpPr>
        <p:spPr>
          <a:xfrm>
            <a:off x="304800" y="1143000"/>
            <a:ext cx="3429000" cy="369332"/>
          </a:xfrm>
          <a:prstGeom prst="rect">
            <a:avLst/>
          </a:prstGeom>
          <a:noFill/>
        </p:spPr>
        <p:txBody>
          <a:bodyPr wrap="square" rtlCol="0">
            <a:spAutoFit/>
          </a:bodyPr>
          <a:lstStyle/>
          <a:p>
            <a:pPr marL="342900" indent="-342900">
              <a:buAutoNum type="arabicParenBoth"/>
            </a:pPr>
            <a:r>
              <a:rPr lang="en-GB" dirty="0" smtClean="0"/>
              <a:t>Coupling to electrophysiology</a:t>
            </a:r>
            <a:endParaRPr lang="en-GB" dirty="0"/>
          </a:p>
        </p:txBody>
      </p:sp>
      <p:sp>
        <p:nvSpPr>
          <p:cNvPr id="5" name="TextBox 4"/>
          <p:cNvSpPr txBox="1"/>
          <p:nvPr/>
        </p:nvSpPr>
        <p:spPr>
          <a:xfrm>
            <a:off x="685800" y="4800600"/>
            <a:ext cx="2520242" cy="369332"/>
          </a:xfrm>
          <a:prstGeom prst="rect">
            <a:avLst/>
          </a:prstGeom>
          <a:noFill/>
        </p:spPr>
        <p:txBody>
          <a:bodyPr wrap="none" rtlCol="0">
            <a:spAutoFit/>
          </a:bodyPr>
          <a:lstStyle/>
          <a:p>
            <a:r>
              <a:rPr lang="en-GB" dirty="0" smtClean="0"/>
              <a:t>Mono/Bi-domain models</a:t>
            </a:r>
            <a:endParaRPr lang="en-GB" dirty="0"/>
          </a:p>
        </p:txBody>
      </p:sp>
      <p:sp>
        <p:nvSpPr>
          <p:cNvPr id="6" name="TextBox 5"/>
          <p:cNvSpPr txBox="1"/>
          <p:nvPr/>
        </p:nvSpPr>
        <p:spPr>
          <a:xfrm>
            <a:off x="4343400" y="1143000"/>
            <a:ext cx="3429000" cy="369332"/>
          </a:xfrm>
          <a:prstGeom prst="rect">
            <a:avLst/>
          </a:prstGeom>
          <a:noFill/>
        </p:spPr>
        <p:txBody>
          <a:bodyPr wrap="square" rtlCol="0">
            <a:spAutoFit/>
          </a:bodyPr>
          <a:lstStyle/>
          <a:p>
            <a:pPr marL="342900" indent="-342900"/>
            <a:r>
              <a:rPr lang="en-GB" dirty="0" smtClean="0"/>
              <a:t>(2) Adding mitral valve</a:t>
            </a:r>
            <a:endParaRPr lang="en-GB" dirty="0"/>
          </a:p>
        </p:txBody>
      </p:sp>
      <p:pic>
        <p:nvPicPr>
          <p:cNvPr id="7172" name="Picture 4"/>
          <p:cNvPicPr>
            <a:picLocks noChangeAspect="1" noChangeArrowheads="1"/>
          </p:cNvPicPr>
          <p:nvPr/>
        </p:nvPicPr>
        <p:blipFill>
          <a:blip r:embed="rId4" cstate="print"/>
          <a:srcRect/>
          <a:stretch>
            <a:fillRect/>
          </a:stretch>
        </p:blipFill>
        <p:spPr bwMode="auto">
          <a:xfrm>
            <a:off x="4495800" y="1676400"/>
            <a:ext cx="3128462" cy="31242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B6F15528-21DE-4FAA-801E-634DDDAF4B2B}" type="slidenum">
              <a:rPr lang="en-US" smtClean="0"/>
              <a:pPr/>
              <a:t>17</a:t>
            </a:fld>
            <a:r>
              <a:rPr lang="en-US" dirty="0" smtClean="0"/>
              <a:t> out of 19</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Discussion &amp; Conclusion</a:t>
            </a:r>
            <a:endParaRPr lang="en-GB" dirty="0"/>
          </a:p>
        </p:txBody>
      </p:sp>
      <p:sp>
        <p:nvSpPr>
          <p:cNvPr id="3" name="Content Placeholder 2"/>
          <p:cNvSpPr>
            <a:spLocks noGrp="1"/>
          </p:cNvSpPr>
          <p:nvPr>
            <p:ph idx="1"/>
          </p:nvPr>
        </p:nvSpPr>
        <p:spPr>
          <a:xfrm>
            <a:off x="0" y="1219200"/>
            <a:ext cx="8915400" cy="5029199"/>
          </a:xfrm>
        </p:spPr>
        <p:txBody>
          <a:bodyPr>
            <a:normAutofit/>
          </a:bodyPr>
          <a:lstStyle/>
          <a:p>
            <a:r>
              <a:rPr lang="en-GB" sz="2800" dirty="0" smtClean="0"/>
              <a:t>The developed IB/FE LV model is capable of simulating LV dynamics with fluid-structure interaction</a:t>
            </a:r>
          </a:p>
          <a:p>
            <a:endParaRPr lang="en-GB" sz="2800" dirty="0" smtClean="0"/>
          </a:p>
          <a:p>
            <a:r>
              <a:rPr lang="en-GB" sz="2800" dirty="0" smtClean="0"/>
              <a:t>Results are consistent with clinical measurements, a potential way to understand heart functions with new biomarkers</a:t>
            </a:r>
          </a:p>
          <a:p>
            <a:endParaRPr lang="en-GB" sz="2800" dirty="0" smtClean="0"/>
          </a:p>
          <a:p>
            <a:r>
              <a:rPr lang="en-GB" sz="2800" dirty="0" smtClean="0"/>
              <a:t>Limitations  </a:t>
            </a:r>
          </a:p>
          <a:p>
            <a:endParaRPr lang="en-GB" sz="2800"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18</a:t>
            </a:fld>
            <a:r>
              <a:rPr lang="en-US" dirty="0" smtClean="0"/>
              <a:t> out of 19</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GB" smtClean="0">
                <a:ea typeface="ＭＳ Ｐゴシック" pitchFamily="34" charset="-128"/>
              </a:rPr>
              <a:t>Acknowledgement</a:t>
            </a:r>
            <a:endParaRPr lang="en-US" smtClean="0">
              <a:ea typeface="ＭＳ Ｐゴシック" pitchFamily="34" charset="-128"/>
            </a:endParaRPr>
          </a:p>
        </p:txBody>
      </p:sp>
      <p:pic>
        <p:nvPicPr>
          <p:cNvPr id="23555" name="Picture 4"/>
          <p:cNvPicPr>
            <a:picLocks noChangeAspect="1"/>
          </p:cNvPicPr>
          <p:nvPr/>
        </p:nvPicPr>
        <p:blipFill>
          <a:blip r:embed="rId3" cstate="print"/>
          <a:srcRect/>
          <a:stretch>
            <a:fillRect/>
          </a:stretch>
        </p:blipFill>
        <p:spPr bwMode="auto">
          <a:xfrm>
            <a:off x="609600" y="1447800"/>
            <a:ext cx="3200400" cy="3200400"/>
          </a:xfrm>
          <a:prstGeom prst="rect">
            <a:avLst/>
          </a:prstGeom>
          <a:noFill/>
          <a:ln w="9525">
            <a:noFill/>
            <a:miter lim="800000"/>
            <a:headEnd/>
            <a:tailEnd/>
          </a:ln>
        </p:spPr>
      </p:pic>
      <p:pic>
        <p:nvPicPr>
          <p:cNvPr id="23556" name="Picture 1" descr="C:\Users\HaoGao\Desktop\pictures\birdIsland\DSC_0611.JPG"/>
          <p:cNvPicPr>
            <a:picLocks noChangeAspect="1" noChangeArrowheads="1"/>
          </p:cNvPicPr>
          <p:nvPr/>
        </p:nvPicPr>
        <p:blipFill>
          <a:blip r:embed="rId4" cstate="print"/>
          <a:srcRect/>
          <a:stretch>
            <a:fillRect/>
          </a:stretch>
        </p:blipFill>
        <p:spPr bwMode="auto">
          <a:xfrm>
            <a:off x="3657600" y="990600"/>
            <a:ext cx="1074738" cy="1185863"/>
          </a:xfrm>
          <a:prstGeom prst="rect">
            <a:avLst/>
          </a:prstGeom>
          <a:noFill/>
          <a:ln w="9525">
            <a:noFill/>
            <a:miter lim="800000"/>
            <a:headEnd/>
            <a:tailEnd/>
          </a:ln>
        </p:spPr>
      </p:pic>
      <p:grpSp>
        <p:nvGrpSpPr>
          <p:cNvPr id="2" name="Group 19"/>
          <p:cNvGrpSpPr>
            <a:grpSpLocks/>
          </p:cNvGrpSpPr>
          <p:nvPr/>
        </p:nvGrpSpPr>
        <p:grpSpPr bwMode="auto">
          <a:xfrm>
            <a:off x="3810000" y="2286000"/>
            <a:ext cx="2209800" cy="1414463"/>
            <a:chOff x="6189917" y="2826991"/>
            <a:chExt cx="2209800" cy="1414651"/>
          </a:xfrm>
        </p:grpSpPr>
        <p:pic>
          <p:nvPicPr>
            <p:cNvPr id="23579" name="Picture 2" descr="C:\Users\HaoGao\Desktop\pictures\birdIsland\DSC_0608.JPG"/>
            <p:cNvPicPr>
              <a:picLocks noChangeAspect="1" noChangeArrowheads="1"/>
            </p:cNvPicPr>
            <p:nvPr/>
          </p:nvPicPr>
          <p:blipFill>
            <a:blip r:embed="rId5" cstate="print"/>
            <a:srcRect/>
            <a:stretch>
              <a:fillRect/>
            </a:stretch>
          </p:blipFill>
          <p:spPr bwMode="auto">
            <a:xfrm>
              <a:off x="7429762" y="2826991"/>
              <a:ext cx="969955" cy="1371600"/>
            </a:xfrm>
            <a:prstGeom prst="rect">
              <a:avLst/>
            </a:prstGeom>
            <a:noFill/>
            <a:ln w="9525">
              <a:noFill/>
              <a:miter lim="800000"/>
              <a:headEnd/>
              <a:tailEnd/>
            </a:ln>
          </p:spPr>
        </p:pic>
        <p:pic>
          <p:nvPicPr>
            <p:cNvPr id="23580" name="Picture 3" descr="C:\Users\HaoGao\Desktop\pictures\photos\DSC_0291.JPG"/>
            <p:cNvPicPr>
              <a:picLocks noChangeAspect="1" noChangeArrowheads="1"/>
            </p:cNvPicPr>
            <p:nvPr/>
          </p:nvPicPr>
          <p:blipFill>
            <a:blip r:embed="rId6" cstate="print"/>
            <a:srcRect/>
            <a:stretch>
              <a:fillRect/>
            </a:stretch>
          </p:blipFill>
          <p:spPr bwMode="auto">
            <a:xfrm>
              <a:off x="6189917" y="3110134"/>
              <a:ext cx="1194922" cy="1131508"/>
            </a:xfrm>
            <a:prstGeom prst="rect">
              <a:avLst/>
            </a:prstGeom>
            <a:noFill/>
            <a:ln w="9525">
              <a:noFill/>
              <a:miter lim="800000"/>
              <a:headEnd/>
              <a:tailEnd/>
            </a:ln>
          </p:spPr>
        </p:pic>
      </p:grpSp>
      <p:pic>
        <p:nvPicPr>
          <p:cNvPr id="23558" name="Picture 4" descr="C:\Users\HaoGao\Desktop\pictures\new camera\DSC_0390.jpg"/>
          <p:cNvPicPr>
            <a:picLocks noChangeAspect="1" noChangeArrowheads="1"/>
          </p:cNvPicPr>
          <p:nvPr/>
        </p:nvPicPr>
        <p:blipFill>
          <a:blip r:embed="rId7" cstate="print"/>
          <a:srcRect/>
          <a:stretch>
            <a:fillRect/>
          </a:stretch>
        </p:blipFill>
        <p:spPr bwMode="auto">
          <a:xfrm>
            <a:off x="3657600" y="4038600"/>
            <a:ext cx="1443038" cy="1225550"/>
          </a:xfrm>
          <a:prstGeom prst="rect">
            <a:avLst/>
          </a:prstGeom>
          <a:noFill/>
          <a:ln w="9525">
            <a:noFill/>
            <a:miter lim="800000"/>
            <a:headEnd/>
            <a:tailEnd/>
          </a:ln>
        </p:spPr>
      </p:pic>
      <p:pic>
        <p:nvPicPr>
          <p:cNvPr id="23559" name="Picture 5" descr="C:\Users\HaoGao\Desktop\pictures\workshop_pic\DSC_1872.JPG"/>
          <p:cNvPicPr>
            <a:picLocks noChangeAspect="1" noChangeArrowheads="1"/>
          </p:cNvPicPr>
          <p:nvPr/>
        </p:nvPicPr>
        <p:blipFill>
          <a:blip r:embed="rId8" cstate="print"/>
          <a:srcRect/>
          <a:stretch>
            <a:fillRect/>
          </a:stretch>
        </p:blipFill>
        <p:spPr bwMode="auto">
          <a:xfrm>
            <a:off x="2286000" y="4495800"/>
            <a:ext cx="1143000" cy="1155700"/>
          </a:xfrm>
          <a:prstGeom prst="rect">
            <a:avLst/>
          </a:prstGeom>
          <a:noFill/>
          <a:ln w="9525">
            <a:noFill/>
            <a:miter lim="800000"/>
            <a:headEnd/>
            <a:tailEnd/>
          </a:ln>
        </p:spPr>
      </p:pic>
      <p:sp>
        <p:nvSpPr>
          <p:cNvPr id="23560" name="TextBox 26"/>
          <p:cNvSpPr txBox="1">
            <a:spLocks noChangeArrowheads="1"/>
          </p:cNvSpPr>
          <p:nvPr/>
        </p:nvSpPr>
        <p:spPr bwMode="auto">
          <a:xfrm>
            <a:off x="7162800" y="1143000"/>
            <a:ext cx="2590800" cy="4524375"/>
          </a:xfrm>
          <a:prstGeom prst="rect">
            <a:avLst/>
          </a:prstGeom>
          <a:noFill/>
          <a:ln w="9525">
            <a:noFill/>
            <a:miter lim="800000"/>
            <a:headEnd/>
            <a:tailEnd/>
          </a:ln>
        </p:spPr>
        <p:txBody>
          <a:bodyPr>
            <a:spAutoFit/>
          </a:bodyPr>
          <a:lstStyle/>
          <a:p>
            <a:r>
              <a:rPr lang="en-GB" b="1"/>
              <a:t>   Collaborators: </a:t>
            </a:r>
          </a:p>
          <a:p>
            <a:endParaRPr lang="en-GB" sz="1400" b="1"/>
          </a:p>
          <a:p>
            <a:r>
              <a:rPr lang="en-GB" sz="1400"/>
              <a:t> </a:t>
            </a:r>
          </a:p>
          <a:p>
            <a:r>
              <a:rPr lang="en-GB" sz="1400"/>
              <a:t> </a:t>
            </a:r>
          </a:p>
          <a:p>
            <a:endParaRPr lang="en-GB" sz="1400"/>
          </a:p>
          <a:p>
            <a:endParaRPr lang="en-GB" sz="1400"/>
          </a:p>
          <a:p>
            <a:endParaRPr lang="en-GB" sz="1400"/>
          </a:p>
          <a:p>
            <a:endParaRPr lang="en-GB" sz="1400"/>
          </a:p>
          <a:p>
            <a:endParaRPr lang="en-GB" sz="1400"/>
          </a:p>
          <a:p>
            <a:r>
              <a:rPr lang="en-GB" sz="1400"/>
              <a:t>          R. W. Ogden </a:t>
            </a:r>
          </a:p>
          <a:p>
            <a:endParaRPr lang="en-GB" sz="1400"/>
          </a:p>
          <a:p>
            <a:endParaRPr lang="en-GB" sz="1400"/>
          </a:p>
          <a:p>
            <a:endParaRPr lang="en-GB" sz="1400"/>
          </a:p>
          <a:p>
            <a:endParaRPr lang="en-GB" sz="1400"/>
          </a:p>
          <a:p>
            <a:endParaRPr lang="en-GB" sz="1400"/>
          </a:p>
          <a:p>
            <a:endParaRPr lang="en-GB" sz="1400"/>
          </a:p>
          <a:p>
            <a:r>
              <a:rPr lang="en-GB" sz="1400"/>
              <a:t>             B. Griffith </a:t>
            </a:r>
          </a:p>
          <a:p>
            <a:endParaRPr lang="en-GB" sz="1400"/>
          </a:p>
          <a:p>
            <a:r>
              <a:rPr lang="en-GB" sz="1400"/>
              <a:t>  </a:t>
            </a:r>
          </a:p>
          <a:p>
            <a:r>
              <a:rPr lang="en-GB"/>
              <a:t> </a:t>
            </a:r>
          </a:p>
        </p:txBody>
      </p:sp>
      <p:pic>
        <p:nvPicPr>
          <p:cNvPr id="23561" name="Picture 2" descr="C:\Users\Christopher\Pictures\bhf_logo.gif"/>
          <p:cNvPicPr>
            <a:picLocks noChangeAspect="1" noChangeArrowheads="1"/>
          </p:cNvPicPr>
          <p:nvPr/>
        </p:nvPicPr>
        <p:blipFill>
          <a:blip r:embed="rId9" cstate="print"/>
          <a:srcRect/>
          <a:stretch>
            <a:fillRect/>
          </a:stretch>
        </p:blipFill>
        <p:spPr bwMode="auto">
          <a:xfrm>
            <a:off x="5105400" y="5867400"/>
            <a:ext cx="585788" cy="855663"/>
          </a:xfrm>
          <a:prstGeom prst="rect">
            <a:avLst/>
          </a:prstGeom>
          <a:noFill/>
          <a:ln w="9525">
            <a:noFill/>
            <a:miter lim="800000"/>
            <a:headEnd/>
            <a:tailEnd/>
          </a:ln>
        </p:spPr>
      </p:pic>
      <p:pic>
        <p:nvPicPr>
          <p:cNvPr id="23562" name="Picture 8" descr="nhs_scotland_logo"/>
          <p:cNvPicPr>
            <a:picLocks noChangeAspect="1" noChangeArrowheads="1"/>
          </p:cNvPicPr>
          <p:nvPr/>
        </p:nvPicPr>
        <p:blipFill>
          <a:blip r:embed="rId10" cstate="print"/>
          <a:srcRect/>
          <a:stretch>
            <a:fillRect/>
          </a:stretch>
        </p:blipFill>
        <p:spPr bwMode="auto">
          <a:xfrm>
            <a:off x="7620000" y="5943600"/>
            <a:ext cx="962025" cy="731838"/>
          </a:xfrm>
          <a:prstGeom prst="rect">
            <a:avLst/>
          </a:prstGeom>
          <a:noFill/>
          <a:ln w="9525">
            <a:noFill/>
            <a:miter lim="800000"/>
            <a:headEnd/>
            <a:tailEnd/>
          </a:ln>
        </p:spPr>
      </p:pic>
      <p:pic>
        <p:nvPicPr>
          <p:cNvPr id="23563" name="Picture 13" descr="CSO Logo"/>
          <p:cNvPicPr>
            <a:picLocks noChangeAspect="1" noChangeArrowheads="1"/>
          </p:cNvPicPr>
          <p:nvPr/>
        </p:nvPicPr>
        <p:blipFill>
          <a:blip r:embed="rId11" cstate="print"/>
          <a:srcRect/>
          <a:stretch>
            <a:fillRect/>
          </a:stretch>
        </p:blipFill>
        <p:spPr bwMode="auto">
          <a:xfrm>
            <a:off x="6019800" y="6019800"/>
            <a:ext cx="1465263" cy="617538"/>
          </a:xfrm>
          <a:prstGeom prst="rect">
            <a:avLst/>
          </a:prstGeom>
          <a:noFill/>
          <a:ln w="9525">
            <a:noFill/>
            <a:miter lim="800000"/>
            <a:headEnd/>
            <a:tailEnd/>
          </a:ln>
        </p:spPr>
      </p:pic>
      <p:pic>
        <p:nvPicPr>
          <p:cNvPr id="23564" name="Picture 31" descr="http://www.epsrc.ac.uk/SiteCollectionImages/epsrc-logos/sponsor-hires.jpg"/>
          <p:cNvPicPr>
            <a:picLocks noChangeAspect="1" noChangeArrowheads="1"/>
          </p:cNvPicPr>
          <p:nvPr/>
        </p:nvPicPr>
        <p:blipFill>
          <a:blip r:embed="rId12" cstate="print"/>
          <a:srcRect/>
          <a:stretch>
            <a:fillRect/>
          </a:stretch>
        </p:blipFill>
        <p:spPr bwMode="auto">
          <a:xfrm>
            <a:off x="3429000" y="6019800"/>
            <a:ext cx="1554163" cy="620713"/>
          </a:xfrm>
          <a:prstGeom prst="rect">
            <a:avLst/>
          </a:prstGeom>
          <a:noFill/>
          <a:ln w="9525">
            <a:noFill/>
            <a:miter lim="800000"/>
            <a:headEnd/>
            <a:tailEnd/>
          </a:ln>
        </p:spPr>
      </p:pic>
      <p:sp>
        <p:nvSpPr>
          <p:cNvPr id="23565" name="TextBox 20"/>
          <p:cNvSpPr txBox="1">
            <a:spLocks noChangeArrowheads="1"/>
          </p:cNvSpPr>
          <p:nvPr/>
        </p:nvSpPr>
        <p:spPr bwMode="auto">
          <a:xfrm>
            <a:off x="3810000" y="2286000"/>
            <a:ext cx="962025" cy="307975"/>
          </a:xfrm>
          <a:prstGeom prst="rect">
            <a:avLst/>
          </a:prstGeom>
          <a:noFill/>
          <a:ln w="9525">
            <a:noFill/>
            <a:miter lim="800000"/>
            <a:headEnd/>
            <a:tailEnd/>
          </a:ln>
        </p:spPr>
        <p:txBody>
          <a:bodyPr wrap="none">
            <a:spAutoFit/>
          </a:bodyPr>
          <a:lstStyle/>
          <a:p>
            <a:r>
              <a:rPr lang="en-GB" sz="1400"/>
              <a:t>W.W. Chen</a:t>
            </a:r>
          </a:p>
        </p:txBody>
      </p:sp>
      <p:sp>
        <p:nvSpPr>
          <p:cNvPr id="23566" name="TextBox 22"/>
          <p:cNvSpPr txBox="1">
            <a:spLocks noChangeArrowheads="1"/>
          </p:cNvSpPr>
          <p:nvPr/>
        </p:nvSpPr>
        <p:spPr bwMode="auto">
          <a:xfrm>
            <a:off x="4038600" y="3733800"/>
            <a:ext cx="566738" cy="307975"/>
          </a:xfrm>
          <a:prstGeom prst="rect">
            <a:avLst/>
          </a:prstGeom>
          <a:noFill/>
          <a:ln w="9525">
            <a:noFill/>
            <a:miter lim="800000"/>
            <a:headEnd/>
            <a:tailEnd/>
          </a:ln>
        </p:spPr>
        <p:txBody>
          <a:bodyPr wrap="none">
            <a:spAutoFit/>
          </a:bodyPr>
          <a:lstStyle/>
          <a:p>
            <a:r>
              <a:rPr lang="en-GB" sz="1400"/>
              <a:t>J. Ma</a:t>
            </a:r>
          </a:p>
        </p:txBody>
      </p:sp>
      <p:sp>
        <p:nvSpPr>
          <p:cNvPr id="23567" name="TextBox 23"/>
          <p:cNvSpPr txBox="1">
            <a:spLocks noChangeArrowheads="1"/>
          </p:cNvSpPr>
          <p:nvPr/>
        </p:nvSpPr>
        <p:spPr bwMode="auto">
          <a:xfrm>
            <a:off x="5562600" y="3657600"/>
            <a:ext cx="503238" cy="307975"/>
          </a:xfrm>
          <a:prstGeom prst="rect">
            <a:avLst/>
          </a:prstGeom>
          <a:noFill/>
          <a:ln w="9525">
            <a:noFill/>
            <a:miter lim="800000"/>
            <a:headEnd/>
            <a:tailEnd/>
          </a:ln>
        </p:spPr>
        <p:txBody>
          <a:bodyPr wrap="none">
            <a:spAutoFit/>
          </a:bodyPr>
          <a:lstStyle/>
          <a:p>
            <a:r>
              <a:rPr lang="en-GB" sz="1400"/>
              <a:t>N Qi</a:t>
            </a:r>
          </a:p>
        </p:txBody>
      </p:sp>
      <p:sp>
        <p:nvSpPr>
          <p:cNvPr id="23568" name="TextBox 25"/>
          <p:cNvSpPr txBox="1">
            <a:spLocks noChangeArrowheads="1"/>
          </p:cNvSpPr>
          <p:nvPr/>
        </p:nvSpPr>
        <p:spPr bwMode="auto">
          <a:xfrm>
            <a:off x="4038600" y="5257800"/>
            <a:ext cx="676275" cy="307975"/>
          </a:xfrm>
          <a:prstGeom prst="rect">
            <a:avLst/>
          </a:prstGeom>
          <a:noFill/>
          <a:ln w="9525">
            <a:noFill/>
            <a:miter lim="800000"/>
            <a:headEnd/>
            <a:tailEnd/>
          </a:ln>
        </p:spPr>
        <p:txBody>
          <a:bodyPr wrap="none">
            <a:spAutoFit/>
          </a:bodyPr>
          <a:lstStyle/>
          <a:p>
            <a:r>
              <a:rPr lang="en-GB" sz="1400"/>
              <a:t>H. Gao</a:t>
            </a:r>
          </a:p>
        </p:txBody>
      </p:sp>
      <p:sp>
        <p:nvSpPr>
          <p:cNvPr id="23569" name="TextBox 32"/>
          <p:cNvSpPr txBox="1">
            <a:spLocks noChangeArrowheads="1"/>
          </p:cNvSpPr>
          <p:nvPr/>
        </p:nvSpPr>
        <p:spPr bwMode="auto">
          <a:xfrm>
            <a:off x="2362200" y="5638800"/>
            <a:ext cx="684213" cy="307975"/>
          </a:xfrm>
          <a:prstGeom prst="rect">
            <a:avLst/>
          </a:prstGeom>
          <a:noFill/>
          <a:ln w="9525">
            <a:noFill/>
            <a:miter lim="800000"/>
            <a:headEnd/>
            <a:tailEnd/>
          </a:ln>
        </p:spPr>
        <p:txBody>
          <a:bodyPr wrap="none">
            <a:spAutoFit/>
          </a:bodyPr>
          <a:lstStyle/>
          <a:p>
            <a:r>
              <a:rPr lang="en-GB" sz="1400"/>
              <a:t>W.G. Li</a:t>
            </a:r>
          </a:p>
        </p:txBody>
      </p:sp>
      <p:pic>
        <p:nvPicPr>
          <p:cNvPr id="23570" name="Picture 33" descr="Andrew-pic.jpg"/>
          <p:cNvPicPr>
            <a:picLocks noChangeAspect="1"/>
          </p:cNvPicPr>
          <p:nvPr/>
        </p:nvPicPr>
        <p:blipFill>
          <a:blip r:embed="rId13" cstate="print"/>
          <a:srcRect/>
          <a:stretch>
            <a:fillRect/>
          </a:stretch>
        </p:blipFill>
        <p:spPr bwMode="auto">
          <a:xfrm>
            <a:off x="71438" y="990600"/>
            <a:ext cx="995362" cy="1196975"/>
          </a:xfrm>
          <a:prstGeom prst="rect">
            <a:avLst/>
          </a:prstGeom>
          <a:noFill/>
          <a:ln w="9525">
            <a:noFill/>
            <a:miter lim="800000"/>
            <a:headEnd/>
            <a:tailEnd/>
          </a:ln>
        </p:spPr>
      </p:pic>
      <p:sp>
        <p:nvSpPr>
          <p:cNvPr id="23571" name="TextBox 34"/>
          <p:cNvSpPr txBox="1">
            <a:spLocks noChangeArrowheads="1"/>
          </p:cNvSpPr>
          <p:nvPr/>
        </p:nvSpPr>
        <p:spPr bwMode="auto">
          <a:xfrm>
            <a:off x="152400" y="2209800"/>
            <a:ext cx="742950" cy="307975"/>
          </a:xfrm>
          <a:prstGeom prst="rect">
            <a:avLst/>
          </a:prstGeom>
          <a:noFill/>
          <a:ln w="9525">
            <a:noFill/>
            <a:miter lim="800000"/>
            <a:headEnd/>
            <a:tailEnd/>
          </a:ln>
        </p:spPr>
        <p:txBody>
          <a:bodyPr wrap="none">
            <a:spAutoFit/>
          </a:bodyPr>
          <a:lstStyle/>
          <a:p>
            <a:r>
              <a:rPr lang="en-GB" sz="1400"/>
              <a:t>A. Allan</a:t>
            </a:r>
          </a:p>
        </p:txBody>
      </p:sp>
      <p:pic>
        <p:nvPicPr>
          <p:cNvPr id="23572" name="Picture 27" descr="wanghmphoto.JPG"/>
          <p:cNvPicPr>
            <a:picLocks noChangeAspect="1"/>
          </p:cNvPicPr>
          <p:nvPr/>
        </p:nvPicPr>
        <p:blipFill>
          <a:blip r:embed="rId14" cstate="print"/>
          <a:srcRect/>
          <a:stretch>
            <a:fillRect/>
          </a:stretch>
        </p:blipFill>
        <p:spPr bwMode="auto">
          <a:xfrm>
            <a:off x="152400" y="4495800"/>
            <a:ext cx="903288" cy="1195388"/>
          </a:xfrm>
          <a:prstGeom prst="rect">
            <a:avLst/>
          </a:prstGeom>
          <a:noFill/>
          <a:ln w="9525">
            <a:noFill/>
            <a:miter lim="800000"/>
            <a:headEnd/>
            <a:tailEnd/>
          </a:ln>
        </p:spPr>
      </p:pic>
      <p:sp>
        <p:nvSpPr>
          <p:cNvPr id="23573" name="TextBox 35"/>
          <p:cNvSpPr txBox="1">
            <a:spLocks noChangeArrowheads="1"/>
          </p:cNvSpPr>
          <p:nvPr/>
        </p:nvSpPr>
        <p:spPr bwMode="auto">
          <a:xfrm>
            <a:off x="152400" y="5715000"/>
            <a:ext cx="1000125" cy="307975"/>
          </a:xfrm>
          <a:prstGeom prst="rect">
            <a:avLst/>
          </a:prstGeom>
          <a:noFill/>
          <a:ln w="9525">
            <a:noFill/>
            <a:miter lim="800000"/>
            <a:headEnd/>
            <a:tailEnd/>
          </a:ln>
        </p:spPr>
        <p:txBody>
          <a:bodyPr wrap="none">
            <a:spAutoFit/>
          </a:bodyPr>
          <a:lstStyle/>
          <a:p>
            <a:r>
              <a:rPr lang="en-GB" sz="1400"/>
              <a:t>H.M. Wang</a:t>
            </a:r>
          </a:p>
        </p:txBody>
      </p:sp>
      <p:pic>
        <p:nvPicPr>
          <p:cNvPr id="23574" name="Picture 5"/>
          <p:cNvPicPr>
            <a:picLocks noChangeAspect="1"/>
          </p:cNvPicPr>
          <p:nvPr/>
        </p:nvPicPr>
        <p:blipFill>
          <a:blip r:embed="rId15" cstate="print"/>
          <a:srcRect/>
          <a:stretch>
            <a:fillRect/>
          </a:stretch>
        </p:blipFill>
        <p:spPr bwMode="auto">
          <a:xfrm>
            <a:off x="7634288" y="1524000"/>
            <a:ext cx="1281112" cy="1603375"/>
          </a:xfrm>
          <a:prstGeom prst="rect">
            <a:avLst/>
          </a:prstGeom>
          <a:noFill/>
          <a:ln w="9525">
            <a:noFill/>
            <a:miter lim="800000"/>
            <a:headEnd/>
            <a:tailEnd/>
          </a:ln>
        </p:spPr>
      </p:pic>
      <p:pic>
        <p:nvPicPr>
          <p:cNvPr id="23575" name="Picture 6"/>
          <p:cNvPicPr>
            <a:picLocks noChangeAspect="1"/>
          </p:cNvPicPr>
          <p:nvPr/>
        </p:nvPicPr>
        <p:blipFill>
          <a:blip r:embed="rId16" cstate="print"/>
          <a:srcRect/>
          <a:stretch>
            <a:fillRect/>
          </a:stretch>
        </p:blipFill>
        <p:spPr bwMode="auto">
          <a:xfrm>
            <a:off x="5853113" y="4038600"/>
            <a:ext cx="1120775" cy="1384300"/>
          </a:xfrm>
          <a:prstGeom prst="rect">
            <a:avLst/>
          </a:prstGeom>
          <a:noFill/>
          <a:ln w="9525">
            <a:noFill/>
            <a:miter lim="800000"/>
            <a:headEnd/>
            <a:tailEnd/>
          </a:ln>
        </p:spPr>
      </p:pic>
      <p:pic>
        <p:nvPicPr>
          <p:cNvPr id="23576" name="Picture 7"/>
          <p:cNvPicPr>
            <a:picLocks noChangeAspect="1"/>
          </p:cNvPicPr>
          <p:nvPr/>
        </p:nvPicPr>
        <p:blipFill>
          <a:blip r:embed="rId17" cstate="print"/>
          <a:srcRect/>
          <a:stretch>
            <a:fillRect/>
          </a:stretch>
        </p:blipFill>
        <p:spPr bwMode="auto">
          <a:xfrm>
            <a:off x="7545388" y="3505200"/>
            <a:ext cx="1522412" cy="1143000"/>
          </a:xfrm>
          <a:prstGeom prst="rect">
            <a:avLst/>
          </a:prstGeom>
          <a:noFill/>
          <a:ln w="9525">
            <a:noFill/>
            <a:miter lim="800000"/>
            <a:headEnd/>
            <a:tailEnd/>
          </a:ln>
        </p:spPr>
      </p:pic>
      <p:sp>
        <p:nvSpPr>
          <p:cNvPr id="23577" name="TextBox 36"/>
          <p:cNvSpPr txBox="1">
            <a:spLocks noChangeArrowheads="1"/>
          </p:cNvSpPr>
          <p:nvPr/>
        </p:nvSpPr>
        <p:spPr bwMode="auto">
          <a:xfrm>
            <a:off x="6019800" y="5410200"/>
            <a:ext cx="762000" cy="307975"/>
          </a:xfrm>
          <a:prstGeom prst="rect">
            <a:avLst/>
          </a:prstGeom>
          <a:noFill/>
          <a:ln w="9525">
            <a:noFill/>
            <a:miter lim="800000"/>
            <a:headEnd/>
            <a:tailEnd/>
          </a:ln>
        </p:spPr>
        <p:txBody>
          <a:bodyPr wrap="none">
            <a:spAutoFit/>
          </a:bodyPr>
          <a:lstStyle/>
          <a:p>
            <a:r>
              <a:rPr lang="en-GB" sz="1400"/>
              <a:t>C. Berry</a:t>
            </a:r>
          </a:p>
        </p:txBody>
      </p:sp>
      <p:pic>
        <p:nvPicPr>
          <p:cNvPr id="23578" name="Picture 2" descr="http://www.maths.gla.ac.uk/~xl/Xiaoyu-Luo-Math.jpg"/>
          <p:cNvPicPr>
            <a:picLocks noChangeAspect="1" noChangeArrowheads="1"/>
          </p:cNvPicPr>
          <p:nvPr/>
        </p:nvPicPr>
        <p:blipFill>
          <a:blip r:embed="rId18" cstate="print"/>
          <a:srcRect/>
          <a:stretch>
            <a:fillRect/>
          </a:stretch>
        </p:blipFill>
        <p:spPr bwMode="auto">
          <a:xfrm>
            <a:off x="6096000" y="1143000"/>
            <a:ext cx="1143000" cy="1708150"/>
          </a:xfrm>
          <a:prstGeom prst="rect">
            <a:avLst/>
          </a:prstGeom>
          <a:noFill/>
          <a:ln w="9525">
            <a:noFill/>
            <a:miter lim="800000"/>
            <a:headEnd/>
            <a:tailEnd/>
          </a:ln>
        </p:spPr>
      </p:pic>
      <p:sp>
        <p:nvSpPr>
          <p:cNvPr id="29" name="Slide Number Placeholder 28"/>
          <p:cNvSpPr>
            <a:spLocks noGrp="1"/>
          </p:cNvSpPr>
          <p:nvPr>
            <p:ph type="sldNum" sz="quarter" idx="12"/>
          </p:nvPr>
        </p:nvSpPr>
        <p:spPr/>
        <p:txBody>
          <a:bodyPr/>
          <a:lstStyle/>
          <a:p>
            <a:fld id="{B6F15528-21DE-4FAA-801E-634DDDAF4B2B}" type="slidenum">
              <a:rPr lang="en-US" smtClean="0"/>
              <a:pPr/>
              <a:t>19</a:t>
            </a:fld>
            <a:r>
              <a:rPr lang="en-US" dirty="0" smtClean="0"/>
              <a:t> out of 19</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Challenges in LV Modelling</a:t>
            </a:r>
            <a:endParaRPr lang="en-GB" dirty="0"/>
          </a:p>
        </p:txBody>
      </p:sp>
      <p:sp>
        <p:nvSpPr>
          <p:cNvPr id="4" name="Content Placeholder 3"/>
          <p:cNvSpPr txBox="1">
            <a:spLocks noGrp="1"/>
          </p:cNvSpPr>
          <p:nvPr>
            <p:ph idx="1"/>
          </p:nvPr>
        </p:nvSpPr>
        <p:spPr>
          <a:xfrm>
            <a:off x="533400" y="2170461"/>
            <a:ext cx="2091278" cy="1335750"/>
          </a:xfrm>
          <a:prstGeom prst="rect">
            <a:avLst/>
          </a:prstGeom>
          <a:noFill/>
        </p:spPr>
        <p:txBody>
          <a:bodyPr wrap="none" rtlCol="0">
            <a:spAutoFit/>
          </a:bodyPr>
          <a:lstStyle/>
          <a:p>
            <a:pPr>
              <a:buFont typeface="Wingdings" pitchFamily="2" charset="2"/>
              <a:buChar char="q"/>
            </a:pPr>
            <a:r>
              <a:rPr lang="en-GB" sz="2400" dirty="0" smtClean="0"/>
              <a:t>Multi-scale</a:t>
            </a:r>
            <a:r>
              <a:rPr lang="en-GB" sz="2800" dirty="0" smtClean="0"/>
              <a:t>: </a:t>
            </a:r>
          </a:p>
          <a:p>
            <a:pPr>
              <a:buNone/>
            </a:pPr>
            <a:endParaRPr lang="en-GB" sz="2000" dirty="0" smtClean="0">
              <a:sym typeface="Wingdings" pitchFamily="2" charset="2"/>
            </a:endParaRPr>
          </a:p>
          <a:p>
            <a:endParaRPr lang="en-GB" sz="2400" dirty="0" smtClean="0"/>
          </a:p>
        </p:txBody>
      </p:sp>
      <p:sp>
        <p:nvSpPr>
          <p:cNvPr id="6" name="Rectangle 5"/>
          <p:cNvSpPr/>
          <p:nvPr/>
        </p:nvSpPr>
        <p:spPr>
          <a:xfrm>
            <a:off x="228600" y="1066800"/>
            <a:ext cx="8763000" cy="830997"/>
          </a:xfrm>
          <a:prstGeom prst="rect">
            <a:avLst/>
          </a:prstGeom>
        </p:spPr>
        <p:txBody>
          <a:bodyPr wrap="square">
            <a:spAutoFit/>
          </a:bodyPr>
          <a:lstStyle/>
          <a:p>
            <a:r>
              <a:rPr lang="en-US" sz="2400" b="1" dirty="0" smtClean="0"/>
              <a:t>Computer simulation </a:t>
            </a:r>
            <a:r>
              <a:rPr lang="en-US" sz="2400" dirty="0" smtClean="0"/>
              <a:t>offers unique opportunities for integrating multi-sets data, providing insights, even predicting outcomes, etc.  </a:t>
            </a:r>
          </a:p>
        </p:txBody>
      </p:sp>
      <p:grpSp>
        <p:nvGrpSpPr>
          <p:cNvPr id="23" name="Group 22"/>
          <p:cNvGrpSpPr/>
          <p:nvPr/>
        </p:nvGrpSpPr>
        <p:grpSpPr>
          <a:xfrm>
            <a:off x="3276600" y="2064603"/>
            <a:ext cx="4951349" cy="1219200"/>
            <a:chOff x="3276600" y="2064603"/>
            <a:chExt cx="4951349" cy="1219200"/>
          </a:xfrm>
        </p:grpSpPr>
        <p:pic>
          <p:nvPicPr>
            <p:cNvPr id="6146" name="Picture 2"/>
            <p:cNvPicPr>
              <a:picLocks noChangeAspect="1" noChangeArrowheads="1"/>
            </p:cNvPicPr>
            <p:nvPr/>
          </p:nvPicPr>
          <p:blipFill>
            <a:blip r:embed="rId3" cstate="print"/>
            <a:srcRect/>
            <a:stretch>
              <a:fillRect/>
            </a:stretch>
          </p:blipFill>
          <p:spPr bwMode="auto">
            <a:xfrm>
              <a:off x="3276600" y="2064603"/>
              <a:ext cx="1240649" cy="106680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5029200" y="2064603"/>
              <a:ext cx="1510918" cy="1143000"/>
            </a:xfrm>
            <a:prstGeom prst="rect">
              <a:avLst/>
            </a:prstGeom>
            <a:noFill/>
            <a:ln w="9525">
              <a:noFill/>
              <a:miter lim="800000"/>
              <a:headEnd/>
              <a:tailEnd/>
            </a:ln>
          </p:spPr>
        </p:pic>
        <p:pic>
          <p:nvPicPr>
            <p:cNvPr id="6148" name="Picture 4"/>
            <p:cNvPicPr>
              <a:picLocks noChangeAspect="1" noChangeArrowheads="1"/>
            </p:cNvPicPr>
            <p:nvPr/>
          </p:nvPicPr>
          <p:blipFill>
            <a:blip r:embed="rId5" cstate="print"/>
            <a:srcRect/>
            <a:stretch>
              <a:fillRect/>
            </a:stretch>
          </p:blipFill>
          <p:spPr bwMode="auto">
            <a:xfrm>
              <a:off x="7162800" y="2064603"/>
              <a:ext cx="1065149" cy="1219200"/>
            </a:xfrm>
            <a:prstGeom prst="rect">
              <a:avLst/>
            </a:prstGeom>
            <a:noFill/>
            <a:ln w="9525">
              <a:noFill/>
              <a:miter lim="800000"/>
              <a:headEnd/>
              <a:tailEnd/>
            </a:ln>
          </p:spPr>
        </p:pic>
        <p:sp>
          <p:nvSpPr>
            <p:cNvPr id="13" name="Right Arrow 12"/>
            <p:cNvSpPr/>
            <p:nvPr/>
          </p:nvSpPr>
          <p:spPr>
            <a:xfrm>
              <a:off x="4648200" y="2598003"/>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Arrow 13"/>
            <p:cNvSpPr/>
            <p:nvPr/>
          </p:nvSpPr>
          <p:spPr>
            <a:xfrm>
              <a:off x="6781800" y="2598003"/>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p:cNvGrpSpPr/>
          <p:nvPr/>
        </p:nvGrpSpPr>
        <p:grpSpPr>
          <a:xfrm>
            <a:off x="3276600" y="3581400"/>
            <a:ext cx="3352800" cy="1078302"/>
            <a:chOff x="3276600" y="3581400"/>
            <a:chExt cx="3352800" cy="1078302"/>
          </a:xfrm>
        </p:grpSpPr>
        <p:pic>
          <p:nvPicPr>
            <p:cNvPr id="6149" name="Picture 5" descr="C:\Users\HaoGao\Google Drive\paper_writing\FIMH2013_presentation\FIMH_2013_presentation\mathBioSeminar\wholeLV-Diastole-ES.gif"/>
            <p:cNvPicPr>
              <a:picLocks noChangeAspect="1" noChangeArrowheads="1"/>
            </p:cNvPicPr>
            <p:nvPr/>
          </p:nvPicPr>
          <p:blipFill>
            <a:blip r:embed="rId6" cstate="print"/>
            <a:srcRect/>
            <a:stretch>
              <a:fillRect/>
            </a:stretch>
          </p:blipFill>
          <p:spPr bwMode="auto">
            <a:xfrm>
              <a:off x="5486400" y="3581400"/>
              <a:ext cx="1143000" cy="1078302"/>
            </a:xfrm>
            <a:prstGeom prst="rect">
              <a:avLst/>
            </a:prstGeom>
            <a:noFill/>
          </p:spPr>
        </p:pic>
        <p:pic>
          <p:nvPicPr>
            <p:cNvPr id="6150" name="Picture 6" descr="C:\Users\HaoGao\Google Drive\paper_writing\FIMH2013_presentation\FIMH_2013_presentation\mathBioSeminar\activeContraction.gif"/>
            <p:cNvPicPr>
              <a:picLocks noChangeAspect="1" noChangeArrowheads="1"/>
            </p:cNvPicPr>
            <p:nvPr/>
          </p:nvPicPr>
          <p:blipFill>
            <a:blip r:embed="rId7" cstate="print"/>
            <a:srcRect/>
            <a:stretch>
              <a:fillRect/>
            </a:stretch>
          </p:blipFill>
          <p:spPr bwMode="auto">
            <a:xfrm>
              <a:off x="3276600" y="3657600"/>
              <a:ext cx="1685925" cy="952500"/>
            </a:xfrm>
            <a:prstGeom prst="rect">
              <a:avLst/>
            </a:prstGeom>
            <a:noFill/>
          </p:spPr>
        </p:pic>
      </p:grpSp>
      <p:sp>
        <p:nvSpPr>
          <p:cNvPr id="19" name="Rectangle 18"/>
          <p:cNvSpPr/>
          <p:nvPr/>
        </p:nvSpPr>
        <p:spPr>
          <a:xfrm>
            <a:off x="533400" y="3581400"/>
            <a:ext cx="4572000" cy="1015663"/>
          </a:xfrm>
          <a:prstGeom prst="rect">
            <a:avLst/>
          </a:prstGeom>
        </p:spPr>
        <p:txBody>
          <a:bodyPr>
            <a:spAutoFit/>
          </a:bodyPr>
          <a:lstStyle/>
          <a:p>
            <a:pPr>
              <a:buFont typeface="Wingdings" pitchFamily="2" charset="2"/>
              <a:buChar char="q"/>
            </a:pPr>
            <a:r>
              <a:rPr lang="en-GB" sz="2400" dirty="0" smtClean="0"/>
              <a:t>Multi-physics:  </a:t>
            </a:r>
          </a:p>
          <a:p>
            <a:endParaRPr lang="en-GB" dirty="0" smtClean="0"/>
          </a:p>
          <a:p>
            <a:pPr>
              <a:buNone/>
            </a:pPr>
            <a:endParaRPr lang="en-GB" dirty="0" smtClean="0">
              <a:sym typeface="Wingdings" pitchFamily="2" charset="2"/>
            </a:endParaRPr>
          </a:p>
        </p:txBody>
      </p:sp>
      <p:sp>
        <p:nvSpPr>
          <p:cNvPr id="20" name="Rectangle 19"/>
          <p:cNvSpPr/>
          <p:nvPr/>
        </p:nvSpPr>
        <p:spPr>
          <a:xfrm>
            <a:off x="533400" y="4953000"/>
            <a:ext cx="7848600" cy="830997"/>
          </a:xfrm>
          <a:prstGeom prst="rect">
            <a:avLst/>
          </a:prstGeom>
          <a:ln>
            <a:noFill/>
          </a:ln>
        </p:spPr>
        <p:txBody>
          <a:bodyPr wrap="square">
            <a:spAutoFit/>
          </a:bodyPr>
          <a:lstStyle/>
          <a:p>
            <a:pPr>
              <a:buFont typeface="Wingdings" pitchFamily="2" charset="2"/>
              <a:buChar char="q"/>
            </a:pPr>
            <a:r>
              <a:rPr lang="en-GB" sz="2400" dirty="0" smtClean="0"/>
              <a:t>Patient specific: </a:t>
            </a:r>
          </a:p>
          <a:p>
            <a:pPr>
              <a:buNone/>
            </a:pPr>
            <a:r>
              <a:rPr lang="en-GB" sz="2400" dirty="0" smtClean="0"/>
              <a:t>           </a:t>
            </a:r>
            <a:endParaRPr lang="en-GB" sz="2400" dirty="0" smtClean="0">
              <a:sym typeface="Wingdings" pitchFamily="2" charset="2"/>
            </a:endParaRPr>
          </a:p>
        </p:txBody>
      </p:sp>
      <p:pic>
        <p:nvPicPr>
          <p:cNvPr id="24" name="Picture 1" descr="C:\Users\HaoGao\Google Drive\paper_writing\FIMH2013_presentation\FIMH_2013_presentation\mathBioSeminar\movie_LVOT.gif"/>
          <p:cNvPicPr>
            <a:picLocks noChangeAspect="1" noChangeArrowheads="1"/>
          </p:cNvPicPr>
          <p:nvPr/>
        </p:nvPicPr>
        <p:blipFill>
          <a:blip r:embed="rId8" cstate="print"/>
          <a:srcRect/>
          <a:stretch>
            <a:fillRect/>
          </a:stretch>
        </p:blipFill>
        <p:spPr bwMode="auto">
          <a:xfrm>
            <a:off x="3657600" y="4876800"/>
            <a:ext cx="1143000" cy="1143000"/>
          </a:xfrm>
          <a:prstGeom prst="rect">
            <a:avLst/>
          </a:prstGeom>
          <a:noFill/>
        </p:spPr>
      </p:pic>
      <p:sp>
        <p:nvSpPr>
          <p:cNvPr id="22" name="Slide Number Placeholder 21"/>
          <p:cNvSpPr>
            <a:spLocks noGrp="1"/>
          </p:cNvSpPr>
          <p:nvPr>
            <p:ph type="sldNum" sz="quarter" idx="12"/>
          </p:nvPr>
        </p:nvSpPr>
        <p:spPr/>
        <p:txBody>
          <a:bodyPr/>
          <a:lstStyle/>
          <a:p>
            <a:fld id="{B6F15528-21DE-4FAA-801E-634DDDAF4B2B}" type="slidenum">
              <a:rPr lang="en-US" smtClean="0"/>
              <a:pPr/>
              <a:t>2</a:t>
            </a:fld>
            <a:r>
              <a:rPr lang="en-US" dirty="0" smtClean="0"/>
              <a:t> out of 19</a:t>
            </a:r>
            <a:endParaRPr lang="en-US" dirty="0"/>
          </a:p>
        </p:txBody>
      </p:sp>
      <p:sp>
        <p:nvSpPr>
          <p:cNvPr id="21" name="TextBox 20"/>
          <p:cNvSpPr txBox="1"/>
          <p:nvPr/>
        </p:nvSpPr>
        <p:spPr>
          <a:xfrm>
            <a:off x="457200" y="6324600"/>
            <a:ext cx="6306791" cy="369332"/>
          </a:xfrm>
          <a:prstGeom prst="rect">
            <a:avLst/>
          </a:prstGeom>
          <a:noFill/>
        </p:spPr>
        <p:txBody>
          <a:bodyPr wrap="none" rtlCol="0">
            <a:spAutoFit/>
          </a:bodyPr>
          <a:lstStyle/>
          <a:p>
            <a:r>
              <a:rPr lang="en-GB" dirty="0" smtClean="0"/>
              <a:t>Immersed boundary method:  </a:t>
            </a:r>
            <a:r>
              <a:rPr lang="en-US" dirty="0" smtClean="0"/>
              <a:t>https://code.google.com/p/ibamr</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i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ox(i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en-GB" dirty="0" smtClean="0"/>
              <a:t>Active Tension </a:t>
            </a:r>
            <a:r>
              <a:rPr lang="en-GB" i="1" dirty="0" smtClean="0"/>
              <a:t>T</a:t>
            </a:r>
            <a:endParaRPr lang="en-GB" i="1" dirty="0"/>
          </a:p>
        </p:txBody>
      </p:sp>
      <p:pic>
        <p:nvPicPr>
          <p:cNvPr id="1026" name="Picture 2" descr="C:\Users\hg67u\Dropbox\work\grant_related\UK-moscow\activeForce\output_IzHOgW.gif"/>
          <p:cNvPicPr>
            <a:picLocks noChangeAspect="1" noChangeArrowheads="1" noCrop="1"/>
          </p:cNvPicPr>
          <p:nvPr/>
        </p:nvPicPr>
        <p:blipFill>
          <a:blip r:embed="rId3" cstate="print"/>
          <a:srcRect/>
          <a:stretch>
            <a:fillRect/>
          </a:stretch>
        </p:blipFill>
        <p:spPr bwMode="auto">
          <a:xfrm>
            <a:off x="35470" y="1524000"/>
            <a:ext cx="4460330" cy="3962400"/>
          </a:xfrm>
          <a:prstGeom prst="rect">
            <a:avLst/>
          </a:prstGeom>
          <a:noFill/>
        </p:spPr>
      </p:pic>
      <p:pic>
        <p:nvPicPr>
          <p:cNvPr id="1029" name="Picture 5" descr="I:\paper_writing\wholeLV\xlwork5_hgao_wholeLVModel\IBPostprocessing\averageActiveForce.png"/>
          <p:cNvPicPr>
            <a:picLocks noChangeAspect="1" noChangeArrowheads="1"/>
          </p:cNvPicPr>
          <p:nvPr/>
        </p:nvPicPr>
        <p:blipFill>
          <a:blip r:embed="rId4" cstate="print"/>
          <a:srcRect/>
          <a:stretch>
            <a:fillRect/>
          </a:stretch>
        </p:blipFill>
        <p:spPr bwMode="auto">
          <a:xfrm>
            <a:off x="4332161" y="1447800"/>
            <a:ext cx="4811839" cy="3629025"/>
          </a:xfrm>
          <a:prstGeom prst="rect">
            <a:avLst/>
          </a:prstGeom>
          <a:noFill/>
        </p:spPr>
      </p:pic>
      <p:sp>
        <p:nvSpPr>
          <p:cNvPr id="5" name="Slide Number Placeholder 4"/>
          <p:cNvSpPr>
            <a:spLocks noGrp="1"/>
          </p:cNvSpPr>
          <p:nvPr>
            <p:ph type="sldNum" sz="quarter" idx="12"/>
          </p:nvPr>
        </p:nvSpPr>
        <p:spPr/>
        <p:txBody>
          <a:bodyPr/>
          <a:lstStyle/>
          <a:p>
            <a:fld id="{B6F15528-21DE-4FAA-801E-634DDDAF4B2B}" type="slidenum">
              <a:rPr lang="en-US" smtClean="0"/>
              <a:pPr/>
              <a:t>20</a:t>
            </a:fld>
            <a:r>
              <a:rPr lang="en-US" dirty="0" smtClean="0"/>
              <a:t> out of 22</a:t>
            </a:r>
            <a:endParaRPr lang="en-US" dirty="0"/>
          </a:p>
        </p:txBody>
      </p:sp>
      <p:sp>
        <p:nvSpPr>
          <p:cNvPr id="6" name="TextBox 5"/>
          <p:cNvSpPr txBox="1"/>
          <p:nvPr/>
        </p:nvSpPr>
        <p:spPr>
          <a:xfrm>
            <a:off x="6858000" y="3200400"/>
            <a:ext cx="574196" cy="369332"/>
          </a:xfrm>
          <a:prstGeom prst="rect">
            <a:avLst/>
          </a:prstGeom>
          <a:noFill/>
        </p:spPr>
        <p:txBody>
          <a:bodyPr wrap="none" rtlCol="0">
            <a:spAutoFit/>
          </a:bodyPr>
          <a:lstStyle/>
          <a:p>
            <a:r>
              <a:rPr lang="en-US" dirty="0" smtClean="0">
                <a:solidFill>
                  <a:srgbClr val="FF0000"/>
                </a:solidFill>
              </a:rPr>
              <a:t>Ca</a:t>
            </a:r>
            <a:r>
              <a:rPr lang="en-US" baseline="30000" dirty="0" smtClean="0">
                <a:solidFill>
                  <a:srgbClr val="FF0000"/>
                </a:solidFill>
              </a:rPr>
              <a:t>2+</a:t>
            </a:r>
            <a:endParaRPr lang="en-US" baseline="30000" dirty="0">
              <a:solidFill>
                <a:srgbClr val="FF0000"/>
              </a:solidFill>
            </a:endParaRPr>
          </a:p>
        </p:txBody>
      </p:sp>
      <p:sp>
        <p:nvSpPr>
          <p:cNvPr id="7" name="TextBox 6"/>
          <p:cNvSpPr txBox="1"/>
          <p:nvPr/>
        </p:nvSpPr>
        <p:spPr>
          <a:xfrm>
            <a:off x="5875324" y="2438400"/>
            <a:ext cx="296876" cy="369332"/>
          </a:xfrm>
          <a:prstGeom prst="rect">
            <a:avLst/>
          </a:prstGeom>
          <a:noFill/>
        </p:spPr>
        <p:txBody>
          <a:bodyPr wrap="none" rtlCol="0">
            <a:spAutoFit/>
          </a:bodyPr>
          <a:lstStyle/>
          <a:p>
            <a:r>
              <a:rPr lang="en-US" dirty="0" smtClean="0"/>
              <a:t>T</a:t>
            </a:r>
            <a:endParaRPr lang="en-US"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Peak Systolic Active Tension</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228600" y="1524000"/>
            <a:ext cx="4495800" cy="3997704"/>
          </a:xfrm>
          <a:prstGeom prst="rect">
            <a:avLst/>
          </a:prstGeom>
          <a:noFill/>
          <a:ln w="9525">
            <a:noFill/>
            <a:miter lim="800000"/>
            <a:headEnd/>
            <a:tailEnd/>
          </a:ln>
        </p:spPr>
      </p:pic>
      <p:pic>
        <p:nvPicPr>
          <p:cNvPr id="5" name="Picture 3" descr="I:\paper_writing\wholeLV\xlwork5_hgao_wholeLVModel\IBPostprocessing\PeakESActiveForce.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152693" y="1524000"/>
            <a:ext cx="4991307" cy="3886200"/>
          </a:xfrm>
          <a:prstGeom prst="rect">
            <a:avLst/>
          </a:prstGeom>
          <a:noFill/>
        </p:spPr>
      </p:pic>
      <p:sp>
        <p:nvSpPr>
          <p:cNvPr id="6" name="TextBox 5"/>
          <p:cNvSpPr txBox="1"/>
          <p:nvPr/>
        </p:nvSpPr>
        <p:spPr>
          <a:xfrm>
            <a:off x="685800" y="2743200"/>
            <a:ext cx="513154" cy="369332"/>
          </a:xfrm>
          <a:prstGeom prst="rect">
            <a:avLst/>
          </a:prstGeom>
          <a:noFill/>
        </p:spPr>
        <p:txBody>
          <a:bodyPr wrap="none" rtlCol="0">
            <a:spAutoFit/>
          </a:bodyPr>
          <a:lstStyle/>
          <a:p>
            <a:r>
              <a:rPr lang="en-US" dirty="0" err="1" smtClean="0"/>
              <a:t>kPa</a:t>
            </a:r>
            <a:endParaRPr lang="en-US" dirty="0"/>
          </a:p>
        </p:txBody>
      </p:sp>
      <p:sp>
        <p:nvSpPr>
          <p:cNvPr id="7" name="TextBox 6"/>
          <p:cNvSpPr txBox="1"/>
          <p:nvPr/>
        </p:nvSpPr>
        <p:spPr>
          <a:xfrm>
            <a:off x="8382000" y="1447800"/>
            <a:ext cx="513154" cy="369332"/>
          </a:xfrm>
          <a:prstGeom prst="rect">
            <a:avLst/>
          </a:prstGeom>
          <a:noFill/>
        </p:spPr>
        <p:txBody>
          <a:bodyPr wrap="none" rtlCol="0">
            <a:spAutoFit/>
          </a:bodyPr>
          <a:lstStyle/>
          <a:p>
            <a:r>
              <a:rPr lang="en-US" dirty="0" err="1" smtClean="0"/>
              <a:t>kPa</a:t>
            </a:r>
            <a:endParaRPr lang="en-US"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21</a:t>
            </a:fld>
            <a:r>
              <a:rPr lang="en-US" dirty="0" smtClean="0"/>
              <a:t> out of 20</a:t>
            </a:r>
            <a:endParaRPr lang="en-US" dirty="0"/>
          </a:p>
        </p:txBody>
      </p:sp>
      <p:sp>
        <p:nvSpPr>
          <p:cNvPr id="9" name="TextBox 8"/>
          <p:cNvSpPr txBox="1"/>
          <p:nvPr/>
        </p:nvSpPr>
        <p:spPr>
          <a:xfrm>
            <a:off x="5029200" y="1981200"/>
            <a:ext cx="670376" cy="369332"/>
          </a:xfrm>
          <a:prstGeom prst="rect">
            <a:avLst/>
          </a:prstGeom>
          <a:noFill/>
        </p:spPr>
        <p:txBody>
          <a:bodyPr wrap="none" rtlCol="0">
            <a:spAutoFit/>
          </a:bodyPr>
          <a:lstStyle/>
          <a:p>
            <a:r>
              <a:rPr lang="en-GB" dirty="0" smtClean="0"/>
              <a:t>basal</a:t>
            </a:r>
            <a:endParaRPr lang="en-GB" dirty="0"/>
          </a:p>
        </p:txBody>
      </p:sp>
      <p:sp>
        <p:nvSpPr>
          <p:cNvPr id="10" name="TextBox 9"/>
          <p:cNvSpPr txBox="1"/>
          <p:nvPr/>
        </p:nvSpPr>
        <p:spPr>
          <a:xfrm>
            <a:off x="6391275" y="3276600"/>
            <a:ext cx="628442" cy="369332"/>
          </a:xfrm>
          <a:prstGeom prst="rect">
            <a:avLst/>
          </a:prstGeom>
          <a:noFill/>
        </p:spPr>
        <p:txBody>
          <a:bodyPr wrap="none" rtlCol="0">
            <a:spAutoFit/>
          </a:bodyPr>
          <a:lstStyle/>
          <a:p>
            <a:r>
              <a:rPr lang="en-GB" dirty="0" smtClean="0"/>
              <a:t>apex</a:t>
            </a:r>
            <a:endParaRPr lang="en-GB"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Brief Introduction of IBM</a:t>
            </a:r>
            <a:endParaRPr lang="en-GB" dirty="0"/>
          </a:p>
        </p:txBody>
      </p:sp>
      <p:pic>
        <p:nvPicPr>
          <p:cNvPr id="5" name="Picture 2"/>
          <p:cNvPicPr>
            <a:picLocks noChangeAspect="1" noChangeArrowheads="1"/>
          </p:cNvPicPr>
          <p:nvPr/>
        </p:nvPicPr>
        <p:blipFill>
          <a:blip r:embed="rId4" cstate="screen"/>
          <a:srcRect/>
          <a:stretch>
            <a:fillRect/>
          </a:stretch>
        </p:blipFill>
        <p:spPr bwMode="auto">
          <a:xfrm>
            <a:off x="3637835" y="1219200"/>
            <a:ext cx="5506165" cy="580844"/>
          </a:xfrm>
          <a:prstGeom prst="rect">
            <a:avLst/>
          </a:prstGeom>
          <a:noFill/>
          <a:ln w="9525">
            <a:noFill/>
            <a:miter lim="800000"/>
            <a:headEnd/>
            <a:tailEnd/>
          </a:ln>
        </p:spPr>
      </p:pic>
      <p:pic>
        <p:nvPicPr>
          <p:cNvPr id="8" name="Picture 3"/>
          <p:cNvPicPr>
            <a:picLocks noChangeAspect="1" noChangeArrowheads="1"/>
          </p:cNvPicPr>
          <p:nvPr/>
        </p:nvPicPr>
        <p:blipFill>
          <a:blip r:embed="rId5" cstate="screen"/>
          <a:srcRect/>
          <a:stretch>
            <a:fillRect/>
          </a:stretch>
        </p:blipFill>
        <p:spPr bwMode="auto">
          <a:xfrm>
            <a:off x="3733800" y="1905000"/>
            <a:ext cx="1330122" cy="371353"/>
          </a:xfrm>
          <a:prstGeom prst="rect">
            <a:avLst/>
          </a:prstGeom>
          <a:noFill/>
          <a:ln w="9525">
            <a:noFill/>
            <a:miter lim="800000"/>
            <a:headEnd/>
            <a:tailEnd/>
          </a:ln>
        </p:spPr>
      </p:pic>
      <p:sp>
        <p:nvSpPr>
          <p:cNvPr id="21" name="TextBox 20"/>
          <p:cNvSpPr txBox="1"/>
          <p:nvPr/>
        </p:nvSpPr>
        <p:spPr>
          <a:xfrm>
            <a:off x="0" y="4572000"/>
            <a:ext cx="4224890" cy="830997"/>
          </a:xfrm>
          <a:prstGeom prst="rect">
            <a:avLst/>
          </a:prstGeom>
          <a:noFill/>
        </p:spPr>
        <p:txBody>
          <a:bodyPr wrap="square" rtlCol="0">
            <a:spAutoFit/>
          </a:bodyPr>
          <a:lstStyle/>
          <a:p>
            <a:pPr algn="ctr"/>
            <a:r>
              <a:rPr lang="en-GB" sz="2400" dirty="0" smtClean="0"/>
              <a:t>Solid is immersed</a:t>
            </a:r>
          </a:p>
          <a:p>
            <a:pPr algn="ctr"/>
            <a:r>
              <a:rPr lang="en-GB" sz="2400" dirty="0" smtClean="0"/>
              <a:t> inside fluid (overlapped mesh)</a:t>
            </a:r>
            <a:endParaRPr lang="en-GB" sz="2400" dirty="0"/>
          </a:p>
        </p:txBody>
      </p:sp>
      <p:pic>
        <p:nvPicPr>
          <p:cNvPr id="50177" name="Picture 1"/>
          <p:cNvPicPr>
            <a:picLocks noChangeAspect="1" noChangeArrowheads="1"/>
          </p:cNvPicPr>
          <p:nvPr/>
        </p:nvPicPr>
        <p:blipFill>
          <a:blip r:embed="rId6" cstate="print"/>
          <a:srcRect/>
          <a:stretch>
            <a:fillRect/>
          </a:stretch>
        </p:blipFill>
        <p:spPr bwMode="auto">
          <a:xfrm>
            <a:off x="152400" y="1219200"/>
            <a:ext cx="3412111" cy="3286125"/>
          </a:xfrm>
          <a:prstGeom prst="rect">
            <a:avLst/>
          </a:prstGeom>
          <a:noFill/>
          <a:ln w="9525">
            <a:noFill/>
            <a:miter lim="800000"/>
            <a:headEnd/>
            <a:tailEnd/>
          </a:ln>
        </p:spPr>
      </p:pic>
      <p:sp>
        <p:nvSpPr>
          <p:cNvPr id="22" name="Slide Number Placeholder 21"/>
          <p:cNvSpPr>
            <a:spLocks noGrp="1"/>
          </p:cNvSpPr>
          <p:nvPr>
            <p:ph type="sldNum" sz="quarter" idx="12"/>
          </p:nvPr>
        </p:nvSpPr>
        <p:spPr/>
        <p:txBody>
          <a:bodyPr/>
          <a:lstStyle/>
          <a:p>
            <a:fld id="{B6F15528-21DE-4FAA-801E-634DDDAF4B2B}" type="slidenum">
              <a:rPr lang="en-US" smtClean="0"/>
              <a:pPr/>
              <a:t>22</a:t>
            </a:fld>
            <a:r>
              <a:rPr lang="en-US" dirty="0" smtClean="0"/>
              <a:t> out of 22</a:t>
            </a:r>
            <a:endParaRPr lang="en-US" dirty="0"/>
          </a:p>
        </p:txBody>
      </p:sp>
      <p:grpSp>
        <p:nvGrpSpPr>
          <p:cNvPr id="3" name="Group 24"/>
          <p:cNvGrpSpPr/>
          <p:nvPr/>
        </p:nvGrpSpPr>
        <p:grpSpPr>
          <a:xfrm>
            <a:off x="3657600" y="2667000"/>
            <a:ext cx="5105400" cy="2568613"/>
            <a:chOff x="3657600" y="2667000"/>
            <a:chExt cx="5105400" cy="2568613"/>
          </a:xfrm>
        </p:grpSpPr>
        <p:grpSp>
          <p:nvGrpSpPr>
            <p:cNvPr id="4" name="Group 22"/>
            <p:cNvGrpSpPr/>
            <p:nvPr/>
          </p:nvGrpSpPr>
          <p:grpSpPr>
            <a:xfrm>
              <a:off x="3657600" y="2667000"/>
              <a:ext cx="5105400" cy="2362199"/>
              <a:chOff x="3657600" y="2819400"/>
              <a:chExt cx="5105400" cy="2362199"/>
            </a:xfrm>
          </p:grpSpPr>
          <p:grpSp>
            <p:nvGrpSpPr>
              <p:cNvPr id="6" name="Group 10"/>
              <p:cNvGrpSpPr/>
              <p:nvPr/>
            </p:nvGrpSpPr>
            <p:grpSpPr>
              <a:xfrm>
                <a:off x="4267200" y="3200400"/>
                <a:ext cx="4495800" cy="1981199"/>
                <a:chOff x="4782352" y="4423577"/>
                <a:chExt cx="4312352" cy="1975600"/>
              </a:xfrm>
            </p:grpSpPr>
            <p:pic>
              <p:nvPicPr>
                <p:cNvPr id="13" name="Picture 9"/>
                <p:cNvPicPr>
                  <a:picLocks noChangeAspect="1" noChangeArrowheads="1"/>
                </p:cNvPicPr>
                <p:nvPr/>
              </p:nvPicPr>
              <p:blipFill>
                <a:blip r:embed="rId7" cstate="screen"/>
                <a:srcRect/>
                <a:stretch>
                  <a:fillRect/>
                </a:stretch>
              </p:blipFill>
              <p:spPr bwMode="auto">
                <a:xfrm>
                  <a:off x="4787478" y="4423577"/>
                  <a:ext cx="3437888" cy="1032464"/>
                </a:xfrm>
                <a:prstGeom prst="rect">
                  <a:avLst/>
                </a:prstGeom>
                <a:noFill/>
                <a:ln w="9525">
                  <a:noFill/>
                  <a:miter lim="800000"/>
                  <a:headEnd/>
                  <a:tailEnd/>
                </a:ln>
              </p:spPr>
            </p:pic>
            <p:grpSp>
              <p:nvGrpSpPr>
                <p:cNvPr id="7" name="Group 18"/>
                <p:cNvGrpSpPr/>
                <p:nvPr/>
              </p:nvGrpSpPr>
              <p:grpSpPr>
                <a:xfrm>
                  <a:off x="4782352" y="5437604"/>
                  <a:ext cx="3550925" cy="597827"/>
                  <a:chOff x="4782352" y="5437604"/>
                  <a:chExt cx="3550925" cy="597827"/>
                </a:xfrm>
              </p:grpSpPr>
              <p:pic>
                <p:nvPicPr>
                  <p:cNvPr id="18" name="Picture 10"/>
                  <p:cNvPicPr>
                    <a:picLocks noChangeAspect="1" noChangeArrowheads="1"/>
                  </p:cNvPicPr>
                  <p:nvPr/>
                </p:nvPicPr>
                <p:blipFill>
                  <a:blip r:embed="rId8" cstate="screen"/>
                  <a:srcRect/>
                  <a:stretch>
                    <a:fillRect/>
                  </a:stretch>
                </p:blipFill>
                <p:spPr bwMode="auto">
                  <a:xfrm>
                    <a:off x="4782352" y="5456040"/>
                    <a:ext cx="392719" cy="357015"/>
                  </a:xfrm>
                  <a:prstGeom prst="rect">
                    <a:avLst/>
                  </a:prstGeom>
                  <a:noFill/>
                  <a:ln w="9525">
                    <a:noFill/>
                    <a:miter lim="800000"/>
                    <a:headEnd/>
                    <a:tailEnd/>
                  </a:ln>
                </p:spPr>
              </p:pic>
              <p:sp>
                <p:nvSpPr>
                  <p:cNvPr id="19" name="TextBox 18"/>
                  <p:cNvSpPr txBox="1"/>
                  <p:nvPr/>
                </p:nvSpPr>
                <p:spPr>
                  <a:xfrm>
                    <a:off x="5055301" y="5437604"/>
                    <a:ext cx="3277976" cy="597827"/>
                  </a:xfrm>
                  <a:prstGeom prst="rect">
                    <a:avLst/>
                  </a:prstGeom>
                  <a:noFill/>
                </p:spPr>
                <p:txBody>
                  <a:bodyPr wrap="none" rtlCol="0">
                    <a:spAutoFit/>
                  </a:bodyPr>
                  <a:lstStyle/>
                  <a:p>
                    <a:r>
                      <a:rPr lang="en-GB" sz="2400" dirty="0" smtClean="0"/>
                      <a:t>: fluid stress tensor</a:t>
                    </a:r>
                    <a:endParaRPr lang="en-GB" sz="2400" dirty="0"/>
                  </a:p>
                </p:txBody>
              </p:sp>
            </p:grpSp>
            <p:grpSp>
              <p:nvGrpSpPr>
                <p:cNvPr id="9" name="Group 22"/>
                <p:cNvGrpSpPr/>
                <p:nvPr/>
              </p:nvGrpSpPr>
              <p:grpSpPr>
                <a:xfrm>
                  <a:off x="4831833" y="5778655"/>
                  <a:ext cx="4262871" cy="620522"/>
                  <a:chOff x="4831833" y="5778655"/>
                  <a:chExt cx="4262871" cy="620522"/>
                </a:xfrm>
              </p:grpSpPr>
              <p:pic>
                <p:nvPicPr>
                  <p:cNvPr id="16" name="Picture 11"/>
                  <p:cNvPicPr>
                    <a:picLocks noChangeAspect="1" noChangeArrowheads="1"/>
                  </p:cNvPicPr>
                  <p:nvPr/>
                </p:nvPicPr>
                <p:blipFill>
                  <a:blip r:embed="rId9" cstate="screen"/>
                  <a:srcRect/>
                  <a:stretch>
                    <a:fillRect/>
                  </a:stretch>
                </p:blipFill>
                <p:spPr bwMode="auto">
                  <a:xfrm>
                    <a:off x="4831833" y="5778655"/>
                    <a:ext cx="371520" cy="421056"/>
                  </a:xfrm>
                  <a:prstGeom prst="rect">
                    <a:avLst/>
                  </a:prstGeom>
                  <a:noFill/>
                  <a:ln w="9525">
                    <a:noFill/>
                    <a:miter lim="800000"/>
                    <a:headEnd/>
                    <a:tailEnd/>
                  </a:ln>
                </p:spPr>
              </p:pic>
              <p:sp>
                <p:nvSpPr>
                  <p:cNvPr id="17" name="TextBox 16"/>
                  <p:cNvSpPr txBox="1"/>
                  <p:nvPr/>
                </p:nvSpPr>
                <p:spPr>
                  <a:xfrm>
                    <a:off x="5071374" y="5801351"/>
                    <a:ext cx="4023330" cy="597826"/>
                  </a:xfrm>
                  <a:prstGeom prst="rect">
                    <a:avLst/>
                  </a:prstGeom>
                  <a:noFill/>
                </p:spPr>
                <p:txBody>
                  <a:bodyPr wrap="none" rtlCol="0">
                    <a:spAutoFit/>
                  </a:bodyPr>
                  <a:lstStyle/>
                  <a:p>
                    <a:r>
                      <a:rPr lang="en-GB" sz="2400" dirty="0" smtClean="0"/>
                      <a:t>: structure stress tensor</a:t>
                    </a:r>
                    <a:endParaRPr lang="en-GB" sz="2400" dirty="0"/>
                  </a:p>
                </p:txBody>
              </p:sp>
            </p:grpSp>
          </p:grpSp>
          <p:sp>
            <p:nvSpPr>
              <p:cNvPr id="20" name="TextBox 19"/>
              <p:cNvSpPr txBox="1"/>
              <p:nvPr/>
            </p:nvSpPr>
            <p:spPr>
              <a:xfrm>
                <a:off x="3657600" y="2819400"/>
                <a:ext cx="1799532" cy="461665"/>
              </a:xfrm>
              <a:prstGeom prst="rect">
                <a:avLst/>
              </a:prstGeom>
              <a:noFill/>
            </p:spPr>
            <p:txBody>
              <a:bodyPr wrap="none" rtlCol="0">
                <a:spAutoFit/>
              </a:bodyPr>
              <a:lstStyle/>
              <a:p>
                <a:r>
                  <a:rPr lang="en-GB" sz="2400" dirty="0" smtClean="0"/>
                  <a:t>Stress tensor</a:t>
                </a:r>
                <a:endParaRPr lang="en-GB" sz="2400" dirty="0"/>
              </a:p>
            </p:txBody>
          </p:sp>
        </p:grpSp>
        <p:pic>
          <p:nvPicPr>
            <p:cNvPr id="1026" name="LaTeX: \sigma_s = \sigma_p + \sigma_a =.." descr="\sigma_s = \sigma_p + \sigma_a = \sigma_p + T(f \otimes f)"/>
            <p:cNvPicPr>
              <a:picLocks noChangeArrowheads="1"/>
            </p:cNvPicPr>
            <p:nvPr>
              <p:custDataLst>
                <p:tags r:id="rId1"/>
              </p:custDataLst>
            </p:nvPr>
          </p:nvPicPr>
          <p:blipFill>
            <a:blip r:embed="rId10" cstate="print">
              <a:clrChange>
                <a:clrFrom>
                  <a:srgbClr val="FFFFFF"/>
                </a:clrFrom>
                <a:clrTo>
                  <a:srgbClr val="FFFFFF">
                    <a:alpha val="0"/>
                  </a:srgbClr>
                </a:clrTo>
              </a:clrChange>
            </a:blip>
            <a:srcRect/>
            <a:stretch>
              <a:fillRect/>
            </a:stretch>
          </p:blipFill>
          <p:spPr bwMode="auto">
            <a:xfrm>
              <a:off x="4343400" y="4876799"/>
              <a:ext cx="4332580" cy="358814"/>
            </a:xfrm>
            <a:prstGeom prst="rect">
              <a:avLst/>
            </a:prstGeom>
            <a:solidFill>
              <a:scrgbClr r="0" g="0" b="0">
                <a:alpha val="0"/>
              </a:scrgbClr>
            </a:solid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Image Derived LV Model</a:t>
            </a:r>
            <a:endParaRPr lang="en-GB" dirty="0"/>
          </a:p>
        </p:txBody>
      </p:sp>
      <p:sp>
        <p:nvSpPr>
          <p:cNvPr id="8" name="TextBox 7"/>
          <p:cNvSpPr txBox="1"/>
          <p:nvPr/>
        </p:nvSpPr>
        <p:spPr>
          <a:xfrm>
            <a:off x="76200" y="1143000"/>
            <a:ext cx="4275209" cy="461665"/>
          </a:xfrm>
          <a:prstGeom prst="rect">
            <a:avLst/>
          </a:prstGeom>
          <a:noFill/>
        </p:spPr>
        <p:txBody>
          <a:bodyPr wrap="none" rtlCol="0">
            <a:spAutoFit/>
          </a:bodyPr>
          <a:lstStyle/>
          <a:p>
            <a:pPr>
              <a:buFont typeface="Wingdings" pitchFamily="2" charset="2"/>
              <a:buChar char="§"/>
            </a:pPr>
            <a:r>
              <a:rPr lang="en-GB" sz="2400" dirty="0" smtClean="0"/>
              <a:t>Healthy LV (at early of diastole) </a:t>
            </a:r>
            <a:endParaRPr lang="en-GB" sz="2400" dirty="0"/>
          </a:p>
        </p:txBody>
      </p:sp>
      <p:pic>
        <p:nvPicPr>
          <p:cNvPr id="7170" name="Picture 2"/>
          <p:cNvPicPr>
            <a:picLocks noChangeAspect="1" noChangeArrowheads="1"/>
          </p:cNvPicPr>
          <p:nvPr/>
        </p:nvPicPr>
        <p:blipFill>
          <a:blip r:embed="rId3" cstate="print"/>
          <a:srcRect l="41471" t="33264" r="32972" b="30977"/>
          <a:stretch>
            <a:fillRect/>
          </a:stretch>
        </p:blipFill>
        <p:spPr bwMode="auto">
          <a:xfrm>
            <a:off x="4648200" y="1981200"/>
            <a:ext cx="1690577" cy="1371600"/>
          </a:xfrm>
          <a:prstGeom prst="rect">
            <a:avLst/>
          </a:prstGeom>
          <a:noFill/>
          <a:ln w="9525">
            <a:noFill/>
            <a:miter lim="800000"/>
            <a:headEnd/>
            <a:tailEnd/>
          </a:ln>
        </p:spPr>
      </p:pic>
      <p:pic>
        <p:nvPicPr>
          <p:cNvPr id="7" name="Picture 4" descr="http://1.bp.blogspot.com/_ZFrVQqO4oJ0/Srzb6Sr9YLI/AAAAAAAAAiU/Ax9HRjOXvvE/s1600/Cardiac+Localization+SA.002.jpg"/>
          <p:cNvPicPr>
            <a:picLocks noChangeAspect="1" noChangeArrowheads="1"/>
          </p:cNvPicPr>
          <p:nvPr/>
        </p:nvPicPr>
        <p:blipFill>
          <a:blip r:embed="rId4" cstate="print"/>
          <a:srcRect l="17969" t="7031" r="15625" b="60938"/>
          <a:stretch>
            <a:fillRect/>
          </a:stretch>
        </p:blipFill>
        <p:spPr bwMode="auto">
          <a:xfrm>
            <a:off x="533400" y="1905000"/>
            <a:ext cx="3581400" cy="1727499"/>
          </a:xfrm>
          <a:prstGeom prst="rect">
            <a:avLst/>
          </a:prstGeom>
          <a:noFill/>
        </p:spPr>
      </p:pic>
      <p:sp>
        <p:nvSpPr>
          <p:cNvPr id="9" name="TextBox 8"/>
          <p:cNvSpPr txBox="1"/>
          <p:nvPr/>
        </p:nvSpPr>
        <p:spPr>
          <a:xfrm>
            <a:off x="304800" y="1524000"/>
            <a:ext cx="2630015" cy="369332"/>
          </a:xfrm>
          <a:prstGeom prst="rect">
            <a:avLst/>
          </a:prstGeom>
          <a:noFill/>
        </p:spPr>
        <p:txBody>
          <a:bodyPr wrap="none" rtlCol="0">
            <a:spAutoFit/>
          </a:bodyPr>
          <a:lstStyle/>
          <a:p>
            <a:r>
              <a:rPr lang="en-GB" dirty="0" smtClean="0"/>
              <a:t>(1) Short-axis cine images </a:t>
            </a:r>
            <a:endParaRPr lang="en-GB" dirty="0"/>
          </a:p>
        </p:txBody>
      </p:sp>
      <p:grpSp>
        <p:nvGrpSpPr>
          <p:cNvPr id="25" name="Group 24"/>
          <p:cNvGrpSpPr/>
          <p:nvPr/>
        </p:nvGrpSpPr>
        <p:grpSpPr>
          <a:xfrm>
            <a:off x="304800" y="3886200"/>
            <a:ext cx="5943600" cy="2102224"/>
            <a:chOff x="304800" y="3886200"/>
            <a:chExt cx="5943600" cy="2102224"/>
          </a:xfrm>
        </p:grpSpPr>
        <p:pic>
          <p:nvPicPr>
            <p:cNvPr id="7174" name="Picture 6" descr="http://4.bp.blogspot.com/_ZFrVQqO4oJ0/SrpD7ZgyHbI/AAAAAAAAAgU/Kpx3h10ZyM8/s1600/Cardiac+Localization+07.007.png"/>
            <p:cNvPicPr>
              <a:picLocks noChangeAspect="1" noChangeArrowheads="1"/>
            </p:cNvPicPr>
            <p:nvPr/>
          </p:nvPicPr>
          <p:blipFill>
            <a:blip r:embed="rId5" cstate="print"/>
            <a:srcRect l="9375" t="46875" r="10938" b="15625"/>
            <a:stretch>
              <a:fillRect/>
            </a:stretch>
          </p:blipFill>
          <p:spPr bwMode="auto">
            <a:xfrm>
              <a:off x="533400" y="4267200"/>
              <a:ext cx="3657600" cy="1721224"/>
            </a:xfrm>
            <a:prstGeom prst="rect">
              <a:avLst/>
            </a:prstGeom>
            <a:noFill/>
          </p:spPr>
        </p:pic>
        <p:sp>
          <p:nvSpPr>
            <p:cNvPr id="10" name="TextBox 9"/>
            <p:cNvSpPr txBox="1"/>
            <p:nvPr/>
          </p:nvSpPr>
          <p:spPr>
            <a:xfrm>
              <a:off x="304800" y="3886200"/>
              <a:ext cx="3280835" cy="369332"/>
            </a:xfrm>
            <a:prstGeom prst="rect">
              <a:avLst/>
            </a:prstGeom>
            <a:noFill/>
          </p:spPr>
          <p:txBody>
            <a:bodyPr wrap="none" rtlCol="0">
              <a:spAutoFit/>
            </a:bodyPr>
            <a:lstStyle/>
            <a:p>
              <a:r>
                <a:rPr lang="en-GB" dirty="0" smtClean="0"/>
                <a:t>(2) Left ventricular outflow tracts</a:t>
              </a:r>
              <a:endParaRPr lang="en-GB" dirty="0"/>
            </a:p>
          </p:txBody>
        </p:sp>
        <p:cxnSp>
          <p:nvCxnSpPr>
            <p:cNvPr id="12" name="Straight Connector 11"/>
            <p:cNvCxnSpPr/>
            <p:nvPr/>
          </p:nvCxnSpPr>
          <p:spPr>
            <a:xfrm>
              <a:off x="793173" y="4585854"/>
              <a:ext cx="1340427" cy="1103881"/>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83227" y="4448328"/>
              <a:ext cx="1340427" cy="1103881"/>
            </a:xfrm>
            <a:prstGeom prst="line">
              <a:avLst/>
            </a:prstGeom>
            <a:ln w="15875">
              <a:solidFill>
                <a:srgbClr val="FFFF00"/>
              </a:solidFill>
            </a:ln>
          </p:spPr>
          <p:style>
            <a:lnRef idx="1">
              <a:schemeClr val="accent1"/>
            </a:lnRef>
            <a:fillRef idx="0">
              <a:schemeClr val="accent1"/>
            </a:fillRef>
            <a:effectRef idx="0">
              <a:schemeClr val="accent1"/>
            </a:effectRef>
            <a:fontRef idx="minor">
              <a:schemeClr val="tx1"/>
            </a:fontRef>
          </p:style>
        </p:cxnSp>
        <p:pic>
          <p:nvPicPr>
            <p:cNvPr id="7175" name="Picture 7"/>
            <p:cNvPicPr>
              <a:picLocks noChangeAspect="1" noChangeArrowheads="1"/>
            </p:cNvPicPr>
            <p:nvPr/>
          </p:nvPicPr>
          <p:blipFill>
            <a:blip r:embed="rId6" cstate="print"/>
            <a:srcRect/>
            <a:stretch>
              <a:fillRect/>
            </a:stretch>
          </p:blipFill>
          <p:spPr bwMode="auto">
            <a:xfrm>
              <a:off x="4648200" y="4147457"/>
              <a:ext cx="1600200" cy="1796143"/>
            </a:xfrm>
            <a:prstGeom prst="rect">
              <a:avLst/>
            </a:prstGeom>
            <a:noFill/>
            <a:ln w="9525">
              <a:noFill/>
              <a:miter lim="800000"/>
              <a:headEnd/>
              <a:tailEnd/>
            </a:ln>
          </p:spPr>
        </p:pic>
        <p:sp>
          <p:nvSpPr>
            <p:cNvPr id="17" name="TextBox 16"/>
            <p:cNvSpPr txBox="1"/>
            <p:nvPr/>
          </p:nvSpPr>
          <p:spPr>
            <a:xfrm>
              <a:off x="5562600" y="4680857"/>
              <a:ext cx="513282" cy="369332"/>
            </a:xfrm>
            <a:prstGeom prst="rect">
              <a:avLst/>
            </a:prstGeom>
            <a:noFill/>
          </p:spPr>
          <p:txBody>
            <a:bodyPr wrap="none" rtlCol="0">
              <a:spAutoFit/>
            </a:bodyPr>
            <a:lstStyle/>
            <a:p>
              <a:r>
                <a:rPr lang="en-GB" dirty="0" smtClean="0">
                  <a:solidFill>
                    <a:srgbClr val="FF0000"/>
                  </a:solidFill>
                </a:rPr>
                <a:t>MV</a:t>
              </a:r>
              <a:endParaRPr lang="en-GB" dirty="0">
                <a:solidFill>
                  <a:srgbClr val="FF0000"/>
                </a:solidFill>
              </a:endParaRPr>
            </a:p>
          </p:txBody>
        </p:sp>
        <p:sp>
          <p:nvSpPr>
            <p:cNvPr id="18" name="TextBox 17"/>
            <p:cNvSpPr txBox="1"/>
            <p:nvPr/>
          </p:nvSpPr>
          <p:spPr>
            <a:xfrm>
              <a:off x="5181600" y="4452257"/>
              <a:ext cx="439159" cy="369332"/>
            </a:xfrm>
            <a:prstGeom prst="rect">
              <a:avLst/>
            </a:prstGeom>
            <a:noFill/>
          </p:spPr>
          <p:txBody>
            <a:bodyPr wrap="none" rtlCol="0">
              <a:spAutoFit/>
            </a:bodyPr>
            <a:lstStyle/>
            <a:p>
              <a:r>
                <a:rPr lang="en-GB" dirty="0" smtClean="0">
                  <a:solidFill>
                    <a:srgbClr val="FF0000"/>
                  </a:solidFill>
                </a:rPr>
                <a:t>AV</a:t>
              </a:r>
              <a:endParaRPr lang="en-GB" dirty="0">
                <a:solidFill>
                  <a:srgbClr val="FF0000"/>
                </a:solidFill>
              </a:endParaRPr>
            </a:p>
          </p:txBody>
        </p:sp>
        <p:sp>
          <p:nvSpPr>
            <p:cNvPr id="20" name="TextBox 19"/>
            <p:cNvSpPr txBox="1"/>
            <p:nvPr/>
          </p:nvSpPr>
          <p:spPr>
            <a:xfrm>
              <a:off x="5029200" y="5138057"/>
              <a:ext cx="397353" cy="369332"/>
            </a:xfrm>
            <a:prstGeom prst="rect">
              <a:avLst/>
            </a:prstGeom>
            <a:noFill/>
          </p:spPr>
          <p:txBody>
            <a:bodyPr wrap="none" rtlCol="0">
              <a:spAutoFit/>
            </a:bodyPr>
            <a:lstStyle/>
            <a:p>
              <a:r>
                <a:rPr lang="en-GB" dirty="0" smtClean="0">
                  <a:solidFill>
                    <a:srgbClr val="FF0000"/>
                  </a:solidFill>
                </a:rPr>
                <a:t>LV</a:t>
              </a:r>
              <a:endParaRPr lang="en-GB" dirty="0">
                <a:solidFill>
                  <a:srgbClr val="FF0000"/>
                </a:solidFill>
              </a:endParaRPr>
            </a:p>
          </p:txBody>
        </p:sp>
      </p:grpSp>
      <p:grpSp>
        <p:nvGrpSpPr>
          <p:cNvPr id="23" name="Group 22"/>
          <p:cNvGrpSpPr/>
          <p:nvPr/>
        </p:nvGrpSpPr>
        <p:grpSpPr>
          <a:xfrm>
            <a:off x="6129527" y="2514600"/>
            <a:ext cx="3014473" cy="2094131"/>
            <a:chOff x="6129527" y="2514600"/>
            <a:chExt cx="3014473" cy="2094131"/>
          </a:xfrm>
        </p:grpSpPr>
        <p:sp>
          <p:nvSpPr>
            <p:cNvPr id="21" name="Right Arrow 20"/>
            <p:cNvSpPr/>
            <p:nvPr/>
          </p:nvSpPr>
          <p:spPr>
            <a:xfrm>
              <a:off x="6477000" y="3733800"/>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6129527" y="3087469"/>
              <a:ext cx="1490473" cy="646331"/>
            </a:xfrm>
            <a:prstGeom prst="rect">
              <a:avLst/>
            </a:prstGeom>
            <a:noFill/>
          </p:spPr>
          <p:txBody>
            <a:bodyPr wrap="none" rtlCol="0">
              <a:spAutoFit/>
            </a:bodyPr>
            <a:lstStyle/>
            <a:p>
              <a:pPr algn="ctr"/>
              <a:r>
                <a:rPr lang="en-GB" dirty="0" smtClean="0"/>
                <a:t>Manual </a:t>
              </a:r>
            </a:p>
            <a:p>
              <a:pPr algn="ctr"/>
              <a:r>
                <a:rPr lang="en-GB" dirty="0" smtClean="0"/>
                <a:t>Segmentation</a:t>
              </a:r>
              <a:endParaRPr lang="en-GB" dirty="0"/>
            </a:p>
          </p:txBody>
        </p:sp>
        <p:pic>
          <p:nvPicPr>
            <p:cNvPr id="7176" name="Picture 8"/>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162800" y="2514600"/>
              <a:ext cx="1981200" cy="2087880"/>
            </a:xfrm>
            <a:prstGeom prst="rect">
              <a:avLst/>
            </a:prstGeom>
            <a:noFill/>
            <a:ln w="9525">
              <a:noFill/>
              <a:miter lim="800000"/>
              <a:headEnd/>
              <a:tailEnd/>
            </a:ln>
          </p:spPr>
        </p:pic>
        <p:sp>
          <p:nvSpPr>
            <p:cNvPr id="24" name="TextBox 23"/>
            <p:cNvSpPr txBox="1"/>
            <p:nvPr/>
          </p:nvSpPr>
          <p:spPr>
            <a:xfrm>
              <a:off x="6146724" y="3962400"/>
              <a:ext cx="1701876" cy="646331"/>
            </a:xfrm>
            <a:prstGeom prst="rect">
              <a:avLst/>
            </a:prstGeom>
            <a:noFill/>
          </p:spPr>
          <p:txBody>
            <a:bodyPr wrap="square" rtlCol="0">
              <a:spAutoFit/>
            </a:bodyPr>
            <a:lstStyle/>
            <a:p>
              <a:pPr algn="ctr"/>
              <a:r>
                <a:rPr lang="en-GB" dirty="0" smtClean="0"/>
                <a:t>Solid Reconstruction</a:t>
              </a:r>
              <a:endParaRPr lang="en-GB" dirty="0"/>
            </a:p>
          </p:txBody>
        </p:sp>
      </p:grpSp>
      <p:sp>
        <p:nvSpPr>
          <p:cNvPr id="19" name="Slide Number Placeholder 18"/>
          <p:cNvSpPr>
            <a:spLocks noGrp="1"/>
          </p:cNvSpPr>
          <p:nvPr>
            <p:ph type="sldNum" sz="quarter" idx="12"/>
          </p:nvPr>
        </p:nvSpPr>
        <p:spPr/>
        <p:txBody>
          <a:bodyPr/>
          <a:lstStyle/>
          <a:p>
            <a:fld id="{B6F15528-21DE-4FAA-801E-634DDDAF4B2B}" type="slidenum">
              <a:rPr lang="en-US" smtClean="0"/>
              <a:pPr/>
              <a:t>3</a:t>
            </a:fld>
            <a:r>
              <a:rPr lang="en-US" dirty="0" smtClean="0"/>
              <a:t> out of 19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Image Derived LV Model</a:t>
            </a:r>
            <a:endParaRPr lang="en-GB" dirty="0"/>
          </a:p>
        </p:txBody>
      </p:sp>
      <p:pic>
        <p:nvPicPr>
          <p:cNvPr id="53250" name="Picture 2"/>
          <p:cNvPicPr>
            <a:picLocks noChangeAspect="1" noChangeArrowheads="1"/>
          </p:cNvPicPr>
          <p:nvPr/>
        </p:nvPicPr>
        <p:blipFill>
          <a:blip r:embed="rId3" cstate="print"/>
          <a:srcRect/>
          <a:stretch>
            <a:fillRect/>
          </a:stretch>
        </p:blipFill>
        <p:spPr bwMode="auto">
          <a:xfrm>
            <a:off x="533400" y="1524000"/>
            <a:ext cx="3102081" cy="3276600"/>
          </a:xfrm>
          <a:prstGeom prst="rect">
            <a:avLst/>
          </a:prstGeom>
          <a:noFill/>
          <a:ln w="9525">
            <a:noFill/>
            <a:miter lim="800000"/>
            <a:headEnd/>
            <a:tailEnd/>
          </a:ln>
        </p:spPr>
      </p:pic>
      <p:sp>
        <p:nvSpPr>
          <p:cNvPr id="5" name="TextBox 4"/>
          <p:cNvSpPr txBox="1"/>
          <p:nvPr/>
        </p:nvSpPr>
        <p:spPr>
          <a:xfrm>
            <a:off x="1161041" y="2895600"/>
            <a:ext cx="439159" cy="369332"/>
          </a:xfrm>
          <a:prstGeom prst="rect">
            <a:avLst/>
          </a:prstGeom>
          <a:noFill/>
        </p:spPr>
        <p:txBody>
          <a:bodyPr wrap="none" rtlCol="0">
            <a:spAutoFit/>
          </a:bodyPr>
          <a:lstStyle/>
          <a:p>
            <a:r>
              <a:rPr lang="en-GB" dirty="0" smtClean="0"/>
              <a:t>AV</a:t>
            </a:r>
            <a:endParaRPr lang="en-GB" dirty="0"/>
          </a:p>
        </p:txBody>
      </p:sp>
      <p:sp>
        <p:nvSpPr>
          <p:cNvPr id="6" name="TextBox 5"/>
          <p:cNvSpPr txBox="1"/>
          <p:nvPr/>
        </p:nvSpPr>
        <p:spPr>
          <a:xfrm>
            <a:off x="3449118" y="2438400"/>
            <a:ext cx="513282" cy="369332"/>
          </a:xfrm>
          <a:prstGeom prst="rect">
            <a:avLst/>
          </a:prstGeom>
          <a:noFill/>
        </p:spPr>
        <p:txBody>
          <a:bodyPr wrap="none" rtlCol="0">
            <a:spAutoFit/>
          </a:bodyPr>
          <a:lstStyle/>
          <a:p>
            <a:r>
              <a:rPr lang="en-GB" dirty="0" smtClean="0"/>
              <a:t>MV</a:t>
            </a:r>
            <a:endParaRPr lang="en-GB" dirty="0"/>
          </a:p>
        </p:txBody>
      </p:sp>
      <p:sp>
        <p:nvSpPr>
          <p:cNvPr id="7" name="TextBox 6"/>
          <p:cNvSpPr txBox="1"/>
          <p:nvPr/>
        </p:nvSpPr>
        <p:spPr>
          <a:xfrm>
            <a:off x="0" y="5105400"/>
            <a:ext cx="8686800" cy="1200329"/>
          </a:xfrm>
          <a:prstGeom prst="rect">
            <a:avLst/>
          </a:prstGeom>
          <a:noFill/>
        </p:spPr>
        <p:txBody>
          <a:bodyPr wrap="square" rtlCol="0">
            <a:spAutoFit/>
          </a:bodyPr>
          <a:lstStyle/>
          <a:p>
            <a:r>
              <a:rPr lang="en-GB" dirty="0" smtClean="0"/>
              <a:t>Remarks</a:t>
            </a:r>
          </a:p>
          <a:p>
            <a:r>
              <a:rPr lang="en-GB" dirty="0" smtClean="0"/>
              <a:t>1: No valves (with positions indicated);</a:t>
            </a:r>
          </a:p>
          <a:p>
            <a:r>
              <a:rPr lang="en-GB" dirty="0" smtClean="0"/>
              <a:t>2: Regions above MV and AV are artificially constructed for outflow and inflow BCs;</a:t>
            </a:r>
          </a:p>
          <a:p>
            <a:r>
              <a:rPr lang="en-GB" dirty="0" smtClean="0"/>
              <a:t>3: circular inflow and outflow shapes (easy for applying BC)</a:t>
            </a:r>
            <a:endParaRPr lang="en-GB" dirty="0"/>
          </a:p>
        </p:txBody>
      </p:sp>
      <p:sp>
        <p:nvSpPr>
          <p:cNvPr id="8" name="TextBox 7"/>
          <p:cNvSpPr txBox="1"/>
          <p:nvPr/>
        </p:nvSpPr>
        <p:spPr>
          <a:xfrm>
            <a:off x="3429000" y="2895600"/>
            <a:ext cx="1249060" cy="369332"/>
          </a:xfrm>
          <a:prstGeom prst="rect">
            <a:avLst/>
          </a:prstGeom>
          <a:noFill/>
        </p:spPr>
        <p:txBody>
          <a:bodyPr wrap="none" rtlCol="0">
            <a:spAutoFit/>
          </a:bodyPr>
          <a:lstStyle/>
          <a:p>
            <a:r>
              <a:rPr lang="en-GB" dirty="0" smtClean="0"/>
              <a:t>Basal plane</a:t>
            </a:r>
            <a:endParaRPr lang="en-GB" dirty="0"/>
          </a:p>
        </p:txBody>
      </p:sp>
      <p:sp>
        <p:nvSpPr>
          <p:cNvPr id="9" name="TextBox 8"/>
          <p:cNvSpPr txBox="1"/>
          <p:nvPr/>
        </p:nvSpPr>
        <p:spPr>
          <a:xfrm>
            <a:off x="2438400" y="4648200"/>
            <a:ext cx="628442" cy="369332"/>
          </a:xfrm>
          <a:prstGeom prst="rect">
            <a:avLst/>
          </a:prstGeom>
          <a:noFill/>
        </p:spPr>
        <p:txBody>
          <a:bodyPr wrap="none" rtlCol="0">
            <a:spAutoFit/>
          </a:bodyPr>
          <a:lstStyle/>
          <a:p>
            <a:r>
              <a:rPr lang="en-GB" dirty="0" smtClean="0"/>
              <a:t>apex</a:t>
            </a:r>
            <a:endParaRPr lang="en-GB" dirty="0"/>
          </a:p>
        </p:txBody>
      </p:sp>
      <p:cxnSp>
        <p:nvCxnSpPr>
          <p:cNvPr id="14" name="Straight Arrow Connector 13"/>
          <p:cNvCxnSpPr/>
          <p:nvPr/>
        </p:nvCxnSpPr>
        <p:spPr>
          <a:xfrm flipV="1">
            <a:off x="1600200" y="2895600"/>
            <a:ext cx="304800" cy="152400"/>
          </a:xfrm>
          <a:prstGeom prst="straightConnector1">
            <a:avLst/>
          </a:prstGeom>
          <a:ln w="2222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200400" y="2667000"/>
            <a:ext cx="304800" cy="76200"/>
          </a:xfrm>
          <a:prstGeom prst="straightConnector1">
            <a:avLst/>
          </a:prstGeom>
          <a:ln w="22225">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7476" y="1257300"/>
            <a:ext cx="3604394" cy="1638300"/>
            <a:chOff x="-17476" y="1257300"/>
            <a:chExt cx="3604394" cy="1638300"/>
          </a:xfrm>
        </p:grpSpPr>
        <p:sp>
          <p:nvSpPr>
            <p:cNvPr id="10" name="TextBox 9"/>
            <p:cNvSpPr txBox="1"/>
            <p:nvPr/>
          </p:nvSpPr>
          <p:spPr>
            <a:xfrm>
              <a:off x="2819400" y="1259443"/>
              <a:ext cx="767518" cy="369332"/>
            </a:xfrm>
            <a:prstGeom prst="rect">
              <a:avLst/>
            </a:prstGeom>
            <a:noFill/>
          </p:spPr>
          <p:txBody>
            <a:bodyPr wrap="none" rtlCol="0">
              <a:spAutoFit/>
            </a:bodyPr>
            <a:lstStyle/>
            <a:p>
              <a:r>
                <a:rPr lang="en-GB" dirty="0" smtClean="0"/>
                <a:t>inflow</a:t>
              </a:r>
              <a:endParaRPr lang="en-GB" dirty="0"/>
            </a:p>
          </p:txBody>
        </p:sp>
        <p:sp>
          <p:nvSpPr>
            <p:cNvPr id="11" name="TextBox 10"/>
            <p:cNvSpPr txBox="1"/>
            <p:nvPr/>
          </p:nvSpPr>
          <p:spPr>
            <a:xfrm>
              <a:off x="762000" y="1257300"/>
              <a:ext cx="914738" cy="369332"/>
            </a:xfrm>
            <a:prstGeom prst="rect">
              <a:avLst/>
            </a:prstGeom>
            <a:noFill/>
          </p:spPr>
          <p:txBody>
            <a:bodyPr wrap="none" rtlCol="0">
              <a:spAutoFit/>
            </a:bodyPr>
            <a:lstStyle/>
            <a:p>
              <a:r>
                <a:rPr lang="en-GB" dirty="0" smtClean="0"/>
                <a:t>outflow</a:t>
              </a:r>
              <a:endParaRPr lang="en-GB" dirty="0"/>
            </a:p>
          </p:txBody>
        </p:sp>
        <p:sp>
          <p:nvSpPr>
            <p:cNvPr id="22" name="Left Brace 21"/>
            <p:cNvSpPr/>
            <p:nvPr/>
          </p:nvSpPr>
          <p:spPr>
            <a:xfrm>
              <a:off x="457200" y="1600200"/>
              <a:ext cx="304800" cy="1295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TextBox 22"/>
            <p:cNvSpPr txBox="1"/>
            <p:nvPr/>
          </p:nvSpPr>
          <p:spPr>
            <a:xfrm>
              <a:off x="-17476" y="2209800"/>
              <a:ext cx="1465276" cy="646331"/>
            </a:xfrm>
            <a:prstGeom prst="rect">
              <a:avLst/>
            </a:prstGeom>
            <a:noFill/>
          </p:spPr>
          <p:txBody>
            <a:bodyPr wrap="square" rtlCol="0">
              <a:spAutoFit/>
            </a:bodyPr>
            <a:lstStyle/>
            <a:p>
              <a:r>
                <a:rPr lang="en-GB" dirty="0" smtClean="0">
                  <a:solidFill>
                    <a:srgbClr val="0070C0"/>
                  </a:solidFill>
                </a:rPr>
                <a:t>Artificial extension</a:t>
              </a:r>
              <a:endParaRPr lang="en-GB" dirty="0">
                <a:solidFill>
                  <a:srgbClr val="0070C0"/>
                </a:solidFill>
              </a:endParaRPr>
            </a:p>
          </p:txBody>
        </p:sp>
      </p:grpSp>
      <p:grpSp>
        <p:nvGrpSpPr>
          <p:cNvPr id="20" name="Group 19"/>
          <p:cNvGrpSpPr/>
          <p:nvPr/>
        </p:nvGrpSpPr>
        <p:grpSpPr>
          <a:xfrm>
            <a:off x="0" y="2895600"/>
            <a:ext cx="1143000" cy="1905000"/>
            <a:chOff x="0" y="2895600"/>
            <a:chExt cx="1143000" cy="1905000"/>
          </a:xfrm>
        </p:grpSpPr>
        <p:sp>
          <p:nvSpPr>
            <p:cNvPr id="25" name="Left Brace 24"/>
            <p:cNvSpPr/>
            <p:nvPr/>
          </p:nvSpPr>
          <p:spPr>
            <a:xfrm>
              <a:off x="838200" y="2895600"/>
              <a:ext cx="304800" cy="1905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TextBox 25"/>
            <p:cNvSpPr txBox="1"/>
            <p:nvPr/>
          </p:nvSpPr>
          <p:spPr>
            <a:xfrm>
              <a:off x="0" y="3544669"/>
              <a:ext cx="1092525" cy="646331"/>
            </a:xfrm>
            <a:prstGeom prst="rect">
              <a:avLst/>
            </a:prstGeom>
            <a:noFill/>
          </p:spPr>
          <p:txBody>
            <a:bodyPr wrap="square" rtlCol="0">
              <a:spAutoFit/>
            </a:bodyPr>
            <a:lstStyle/>
            <a:p>
              <a:pPr algn="ctr"/>
              <a:r>
                <a:rPr lang="en-GB" dirty="0" smtClean="0"/>
                <a:t>Image derived</a:t>
              </a:r>
              <a:endParaRPr lang="en-GB" dirty="0"/>
            </a:p>
          </p:txBody>
        </p:sp>
      </p:grpSp>
      <p:pic>
        <p:nvPicPr>
          <p:cNvPr id="4099" name="Picture 3" descr="C:\Users\hg67u\Dropbox\work\grant_related\UK-moscow\LVmodel.gif"/>
          <p:cNvPicPr>
            <a:picLocks noChangeAspect="1" noChangeArrowheads="1"/>
          </p:cNvPicPr>
          <p:nvPr/>
        </p:nvPicPr>
        <p:blipFill>
          <a:blip r:embed="rId4" cstate="print"/>
          <a:srcRect/>
          <a:stretch>
            <a:fillRect/>
          </a:stretch>
        </p:blipFill>
        <p:spPr bwMode="auto">
          <a:xfrm>
            <a:off x="5029200" y="1524000"/>
            <a:ext cx="3200400" cy="2857500"/>
          </a:xfrm>
          <a:prstGeom prst="rect">
            <a:avLst/>
          </a:prstGeom>
          <a:noFill/>
        </p:spPr>
      </p:pic>
      <p:sp>
        <p:nvSpPr>
          <p:cNvPr id="19" name="Slide Number Placeholder 18"/>
          <p:cNvSpPr>
            <a:spLocks noGrp="1"/>
          </p:cNvSpPr>
          <p:nvPr>
            <p:ph type="sldNum" sz="quarter" idx="12"/>
          </p:nvPr>
        </p:nvSpPr>
        <p:spPr/>
        <p:txBody>
          <a:bodyPr/>
          <a:lstStyle/>
          <a:p>
            <a:fld id="{B6F15528-21DE-4FAA-801E-634DDDAF4B2B}" type="slidenum">
              <a:rPr lang="en-US" smtClean="0"/>
              <a:pPr/>
              <a:t>4</a:t>
            </a:fld>
            <a:r>
              <a:rPr lang="en-US" dirty="0" smtClean="0"/>
              <a:t> out of 19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defRPr/>
            </a:pPr>
            <a:r>
              <a:rPr lang="en-GB" dirty="0" err="1" smtClean="0">
                <a:latin typeface="+mn-lt"/>
                <a:ea typeface="ＭＳ Ｐゴシック" pitchFamily="34" charset="-128"/>
              </a:rPr>
              <a:t>Myofibre</a:t>
            </a:r>
            <a:r>
              <a:rPr lang="en-GB" dirty="0" smtClean="0">
                <a:latin typeface="+mn-lt"/>
                <a:ea typeface="ＭＳ Ｐゴシック" pitchFamily="34" charset="-128"/>
              </a:rPr>
              <a:t>-enforced Structure</a:t>
            </a:r>
          </a:p>
        </p:txBody>
      </p:sp>
      <p:grpSp>
        <p:nvGrpSpPr>
          <p:cNvPr id="2" name="Group 11"/>
          <p:cNvGrpSpPr>
            <a:grpSpLocks/>
          </p:cNvGrpSpPr>
          <p:nvPr/>
        </p:nvGrpSpPr>
        <p:grpSpPr bwMode="auto">
          <a:xfrm>
            <a:off x="0" y="1219200"/>
            <a:ext cx="4724400" cy="3886200"/>
            <a:chOff x="3344862" y="924508"/>
            <a:chExt cx="6718892" cy="5571542"/>
          </a:xfrm>
        </p:grpSpPr>
        <p:sp>
          <p:nvSpPr>
            <p:cNvPr id="12291" name="TextBox 3"/>
            <p:cNvSpPr txBox="1">
              <a:spLocks noChangeArrowheads="1"/>
            </p:cNvSpPr>
            <p:nvPr/>
          </p:nvSpPr>
          <p:spPr bwMode="auto">
            <a:xfrm>
              <a:off x="3344862" y="924508"/>
              <a:ext cx="6718892" cy="462020"/>
            </a:xfrm>
            <a:prstGeom prst="rect">
              <a:avLst/>
            </a:prstGeom>
            <a:noFill/>
            <a:ln w="9525">
              <a:noFill/>
              <a:miter lim="800000"/>
              <a:headEnd/>
              <a:tailEnd/>
            </a:ln>
          </p:spPr>
          <p:txBody>
            <a:bodyPr wrap="none">
              <a:spAutoFit/>
            </a:bodyPr>
            <a:lstStyle/>
            <a:p>
              <a:pPr>
                <a:defRPr/>
              </a:pPr>
              <a:r>
                <a:rPr lang="en-GB" sz="2400" dirty="0">
                  <a:latin typeface="+mn-lt"/>
                </a:rPr>
                <a:t>Laminar organization: Fibre—sheet—normal (f</a:t>
              </a:r>
              <a:r>
                <a:rPr lang="en-GB" sz="2400" i="1" dirty="0">
                  <a:latin typeface="+mn-lt"/>
                </a:rPr>
                <a:t>, s, n</a:t>
              </a:r>
              <a:r>
                <a:rPr lang="en-GB" sz="2400" dirty="0">
                  <a:latin typeface="+mn-lt"/>
                </a:rPr>
                <a:t>) </a:t>
              </a:r>
            </a:p>
          </p:txBody>
        </p:sp>
        <p:sp>
          <p:nvSpPr>
            <p:cNvPr id="12293" name="Rectangle 9"/>
            <p:cNvSpPr>
              <a:spLocks noChangeArrowheads="1"/>
            </p:cNvSpPr>
            <p:nvPr/>
          </p:nvSpPr>
          <p:spPr bwMode="auto">
            <a:xfrm>
              <a:off x="4191497" y="6095482"/>
              <a:ext cx="4303161" cy="400568"/>
            </a:xfrm>
            <a:prstGeom prst="rect">
              <a:avLst/>
            </a:prstGeom>
            <a:noFill/>
            <a:ln w="9525">
              <a:noFill/>
              <a:miter lim="800000"/>
              <a:headEnd/>
              <a:tailEnd/>
            </a:ln>
          </p:spPr>
          <p:txBody>
            <a:bodyPr wrap="none">
              <a:spAutoFit/>
            </a:bodyPr>
            <a:lstStyle/>
            <a:p>
              <a:pPr>
                <a:defRPr/>
              </a:pPr>
              <a:r>
                <a:rPr lang="de-DE" sz="2000" dirty="0">
                  <a:solidFill>
                    <a:srgbClr val="17375E"/>
                  </a:solidFill>
                  <a:latin typeface="+mn-lt"/>
                </a:rPr>
                <a:t>Hunter, </a:t>
              </a:r>
              <a:r>
                <a:rPr lang="de-DE" sz="2000" i="1" dirty="0">
                  <a:solidFill>
                    <a:srgbClr val="17375E"/>
                  </a:solidFill>
                  <a:latin typeface="+mn-lt"/>
                </a:rPr>
                <a:t>Brieings in Bioinformatics</a:t>
              </a:r>
              <a:r>
                <a:rPr lang="de-DE" sz="2000" dirty="0">
                  <a:solidFill>
                    <a:srgbClr val="17375E"/>
                  </a:solidFill>
                  <a:latin typeface="+mn-lt"/>
                </a:rPr>
                <a:t>, 2008</a:t>
              </a:r>
              <a:endParaRPr lang="en-GB" dirty="0">
                <a:latin typeface="+mn-lt"/>
              </a:endParaRPr>
            </a:p>
          </p:txBody>
        </p:sp>
        <p:pic>
          <p:nvPicPr>
            <p:cNvPr id="8225" name="Picture 2"/>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505200" y="1524000"/>
              <a:ext cx="5340350" cy="4267200"/>
            </a:xfrm>
            <a:prstGeom prst="rect">
              <a:avLst/>
            </a:prstGeom>
            <a:noFill/>
            <a:ln w="9525">
              <a:noFill/>
              <a:miter lim="800000"/>
              <a:headEnd/>
              <a:tailEnd/>
            </a:ln>
          </p:spPr>
        </p:pic>
      </p:grpSp>
      <p:grpSp>
        <p:nvGrpSpPr>
          <p:cNvPr id="3" name="Group 23"/>
          <p:cNvGrpSpPr>
            <a:grpSpLocks/>
          </p:cNvGrpSpPr>
          <p:nvPr/>
        </p:nvGrpSpPr>
        <p:grpSpPr bwMode="auto">
          <a:xfrm>
            <a:off x="2133600" y="3810000"/>
            <a:ext cx="2006600" cy="750888"/>
            <a:chOff x="3048000" y="4800600"/>
            <a:chExt cx="2005851" cy="750332"/>
          </a:xfrm>
        </p:grpSpPr>
        <p:cxnSp>
          <p:nvCxnSpPr>
            <p:cNvPr id="14" name="Straight Arrow Connector 13"/>
            <p:cNvCxnSpPr/>
            <p:nvPr/>
          </p:nvCxnSpPr>
          <p:spPr>
            <a:xfrm>
              <a:off x="3048000" y="4800600"/>
              <a:ext cx="1066402" cy="533005"/>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222" name="TextBox 20"/>
            <p:cNvSpPr txBox="1">
              <a:spLocks noChangeArrowheads="1"/>
            </p:cNvSpPr>
            <p:nvPr/>
          </p:nvSpPr>
          <p:spPr bwMode="auto">
            <a:xfrm>
              <a:off x="4343400" y="5181600"/>
              <a:ext cx="710451" cy="369332"/>
            </a:xfrm>
            <a:prstGeom prst="rect">
              <a:avLst/>
            </a:prstGeom>
            <a:noFill/>
            <a:ln w="9525">
              <a:noFill/>
              <a:miter lim="800000"/>
              <a:headEnd/>
              <a:tailEnd/>
            </a:ln>
          </p:spPr>
          <p:txBody>
            <a:bodyPr wrap="none">
              <a:spAutoFit/>
            </a:bodyPr>
            <a:lstStyle/>
            <a:p>
              <a:r>
                <a:rPr lang="en-GB"/>
                <a:t>Fibre</a:t>
              </a:r>
            </a:p>
          </p:txBody>
        </p:sp>
      </p:grpSp>
      <p:grpSp>
        <p:nvGrpSpPr>
          <p:cNvPr id="4" name="Group 24"/>
          <p:cNvGrpSpPr>
            <a:grpSpLocks/>
          </p:cNvGrpSpPr>
          <p:nvPr/>
        </p:nvGrpSpPr>
        <p:grpSpPr bwMode="auto">
          <a:xfrm>
            <a:off x="2133600" y="3276600"/>
            <a:ext cx="2273300" cy="533400"/>
            <a:chOff x="3048000" y="4267200"/>
            <a:chExt cx="2272923" cy="533400"/>
          </a:xfrm>
        </p:grpSpPr>
        <p:cxnSp>
          <p:nvCxnSpPr>
            <p:cNvPr id="16" name="Straight Arrow Connector 15"/>
            <p:cNvCxnSpPr/>
            <p:nvPr/>
          </p:nvCxnSpPr>
          <p:spPr>
            <a:xfrm flipV="1">
              <a:off x="3048000" y="4419600"/>
              <a:ext cx="1295185" cy="3810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220" name="TextBox 21"/>
            <p:cNvSpPr txBox="1">
              <a:spLocks noChangeArrowheads="1"/>
            </p:cNvSpPr>
            <p:nvPr/>
          </p:nvSpPr>
          <p:spPr bwMode="auto">
            <a:xfrm>
              <a:off x="4572000" y="4267200"/>
              <a:ext cx="748923" cy="369332"/>
            </a:xfrm>
            <a:prstGeom prst="rect">
              <a:avLst/>
            </a:prstGeom>
            <a:noFill/>
            <a:ln w="9525">
              <a:noFill/>
              <a:miter lim="800000"/>
              <a:headEnd/>
              <a:tailEnd/>
            </a:ln>
          </p:spPr>
          <p:txBody>
            <a:bodyPr wrap="none">
              <a:spAutoFit/>
            </a:bodyPr>
            <a:lstStyle/>
            <a:p>
              <a:r>
                <a:rPr lang="en-GB"/>
                <a:t>sheet</a:t>
              </a:r>
            </a:p>
          </p:txBody>
        </p:sp>
      </p:grpSp>
      <p:grpSp>
        <p:nvGrpSpPr>
          <p:cNvPr id="5" name="Group 25"/>
          <p:cNvGrpSpPr>
            <a:grpSpLocks/>
          </p:cNvGrpSpPr>
          <p:nvPr/>
        </p:nvGrpSpPr>
        <p:grpSpPr bwMode="auto">
          <a:xfrm>
            <a:off x="381000" y="2514600"/>
            <a:ext cx="1741488" cy="1295400"/>
            <a:chOff x="381363" y="2514600"/>
            <a:chExt cx="1740849" cy="1295400"/>
          </a:xfrm>
        </p:grpSpPr>
        <p:cxnSp>
          <p:nvCxnSpPr>
            <p:cNvPr id="18" name="Straight Arrow Connector 17"/>
            <p:cNvCxnSpPr/>
            <p:nvPr/>
          </p:nvCxnSpPr>
          <p:spPr>
            <a:xfrm flipH="1" flipV="1">
              <a:off x="2057148" y="2514600"/>
              <a:ext cx="65064" cy="129540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218" name="TextBox 22"/>
            <p:cNvSpPr txBox="1">
              <a:spLocks noChangeArrowheads="1"/>
            </p:cNvSpPr>
            <p:nvPr/>
          </p:nvSpPr>
          <p:spPr bwMode="auto">
            <a:xfrm>
              <a:off x="381363" y="2667000"/>
              <a:ext cx="1569660" cy="369332"/>
            </a:xfrm>
            <a:prstGeom prst="rect">
              <a:avLst/>
            </a:prstGeom>
            <a:noFill/>
            <a:ln w="9525">
              <a:noFill/>
              <a:miter lim="800000"/>
              <a:headEnd/>
              <a:tailEnd/>
            </a:ln>
          </p:spPr>
          <p:txBody>
            <a:bodyPr wrap="none">
              <a:spAutoFit/>
            </a:bodyPr>
            <a:lstStyle/>
            <a:p>
              <a:r>
                <a:rPr lang="en-GB"/>
                <a:t>Sheet-normal</a:t>
              </a:r>
            </a:p>
          </p:txBody>
        </p:sp>
      </p:grpSp>
      <p:grpSp>
        <p:nvGrpSpPr>
          <p:cNvPr id="40" name="Group 39"/>
          <p:cNvGrpSpPr/>
          <p:nvPr/>
        </p:nvGrpSpPr>
        <p:grpSpPr>
          <a:xfrm>
            <a:off x="4953000" y="1905000"/>
            <a:ext cx="4114800" cy="3217862"/>
            <a:chOff x="4953000" y="2057400"/>
            <a:chExt cx="4114800" cy="3217862"/>
          </a:xfrm>
        </p:grpSpPr>
        <p:grpSp>
          <p:nvGrpSpPr>
            <p:cNvPr id="6" name="Group 36"/>
            <p:cNvGrpSpPr>
              <a:grpSpLocks/>
            </p:cNvGrpSpPr>
            <p:nvPr/>
          </p:nvGrpSpPr>
          <p:grpSpPr bwMode="auto">
            <a:xfrm>
              <a:off x="4953000" y="2057400"/>
              <a:ext cx="3471951" cy="2116138"/>
              <a:chOff x="4953253" y="2057510"/>
              <a:chExt cx="3472350" cy="2116138"/>
            </a:xfrm>
          </p:grpSpPr>
          <p:sp>
            <p:nvSpPr>
              <p:cNvPr id="8215" name="TextBox 16"/>
              <p:cNvSpPr txBox="1">
                <a:spLocks noChangeArrowheads="1"/>
              </p:cNvSpPr>
              <p:nvPr/>
            </p:nvSpPr>
            <p:spPr bwMode="auto">
              <a:xfrm>
                <a:off x="5791549" y="2057510"/>
                <a:ext cx="2634054" cy="369332"/>
              </a:xfrm>
              <a:prstGeom prst="rect">
                <a:avLst/>
              </a:prstGeom>
              <a:noFill/>
              <a:ln w="9525">
                <a:noFill/>
                <a:miter lim="800000"/>
                <a:headEnd/>
                <a:tailEnd/>
              </a:ln>
            </p:spPr>
            <p:txBody>
              <a:bodyPr wrap="none">
                <a:spAutoFit/>
              </a:bodyPr>
              <a:lstStyle/>
              <a:p>
                <a:r>
                  <a:rPr lang="en-GB" dirty="0" err="1"/>
                  <a:t>Holzaple</a:t>
                </a:r>
                <a:r>
                  <a:rPr lang="en-GB" dirty="0"/>
                  <a:t> &amp; Ogden 2009</a:t>
                </a:r>
              </a:p>
            </p:txBody>
          </p:sp>
          <p:sp>
            <p:nvSpPr>
              <p:cNvPr id="19" name="Right Arrow 18"/>
              <p:cNvSpPr/>
              <p:nvPr/>
            </p:nvSpPr>
            <p:spPr>
              <a:xfrm>
                <a:off x="4953253" y="3564048"/>
                <a:ext cx="60967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7" name="Group 40"/>
            <p:cNvGrpSpPr>
              <a:grpSpLocks/>
            </p:cNvGrpSpPr>
            <p:nvPr/>
          </p:nvGrpSpPr>
          <p:grpSpPr bwMode="auto">
            <a:xfrm>
              <a:off x="5943600" y="4648200"/>
              <a:ext cx="3124200" cy="627062"/>
              <a:chOff x="5943853" y="4935648"/>
              <a:chExt cx="3123947" cy="626952"/>
            </a:xfrm>
          </p:grpSpPr>
          <p:sp>
            <p:nvSpPr>
              <p:cNvPr id="8213" name="TextBox 22"/>
              <p:cNvSpPr txBox="1">
                <a:spLocks noChangeArrowheads="1"/>
              </p:cNvSpPr>
              <p:nvPr/>
            </p:nvSpPr>
            <p:spPr bwMode="auto">
              <a:xfrm>
                <a:off x="8306053" y="4935648"/>
                <a:ext cx="761747" cy="369332"/>
              </a:xfrm>
              <a:prstGeom prst="rect">
                <a:avLst/>
              </a:prstGeom>
              <a:noFill/>
              <a:ln w="9525">
                <a:noFill/>
                <a:miter lim="800000"/>
                <a:headEnd/>
                <a:tailEnd/>
              </a:ln>
            </p:spPr>
            <p:txBody>
              <a:bodyPr wrap="none">
                <a:spAutoFit/>
              </a:bodyPr>
              <a:lstStyle/>
              <a:p>
                <a:r>
                  <a:rPr lang="en-GB"/>
                  <a:t>shear</a:t>
                </a:r>
              </a:p>
            </p:txBody>
          </p:sp>
          <p:pic>
            <p:nvPicPr>
              <p:cNvPr id="8214" name="LaTeX: + \frac{a_{fs}}{2b_{fs}}e^{b_{fs.." descr="+ \frac{a_{fs}}{2b_{fs}}e^{b_{fs}(I_{8fs}-1)^2}"/>
              <p:cNvPicPr>
                <a:picLocks noChangeArrowheads="1"/>
              </p:cNvPicPr>
              <p:nvPr>
                <p:custDataLst>
                  <p:tags r:id="rId5"/>
                </p:custDataLst>
              </p:nvPr>
            </p:nvPicPr>
            <p:blipFill>
              <a:blip r:embed="rId9" cstate="print">
                <a:clrChange>
                  <a:clrFrom>
                    <a:srgbClr val="FFFFFF"/>
                  </a:clrFrom>
                  <a:clrTo>
                    <a:srgbClr val="FFFFFF">
                      <a:alpha val="0"/>
                    </a:srgbClr>
                  </a:clrTo>
                </a:clrChange>
              </a:blip>
              <a:srcRect/>
              <a:stretch>
                <a:fillRect/>
              </a:stretch>
            </p:blipFill>
            <p:spPr bwMode="auto">
              <a:xfrm>
                <a:off x="5943853" y="4935648"/>
                <a:ext cx="2128198" cy="626952"/>
              </a:xfrm>
              <a:prstGeom prst="rect">
                <a:avLst/>
              </a:prstGeom>
              <a:solidFill>
                <a:srgbClr val="000000">
                  <a:alpha val="0"/>
                </a:srgbClr>
              </a:solidFill>
              <a:ln w="9525">
                <a:noFill/>
                <a:miter lim="800000"/>
                <a:headEnd/>
                <a:tailEnd/>
              </a:ln>
            </p:spPr>
          </p:pic>
        </p:grpSp>
        <p:grpSp>
          <p:nvGrpSpPr>
            <p:cNvPr id="8" name="Group 39"/>
            <p:cNvGrpSpPr>
              <a:grpSpLocks/>
            </p:cNvGrpSpPr>
            <p:nvPr/>
          </p:nvGrpSpPr>
          <p:grpSpPr bwMode="auto">
            <a:xfrm>
              <a:off x="5943600" y="3962400"/>
              <a:ext cx="3035300" cy="590550"/>
              <a:chOff x="5943853" y="4249848"/>
              <a:chExt cx="3034923" cy="590782"/>
            </a:xfrm>
          </p:grpSpPr>
          <p:sp>
            <p:nvSpPr>
              <p:cNvPr id="8211" name="TextBox 21"/>
              <p:cNvSpPr txBox="1">
                <a:spLocks noChangeArrowheads="1"/>
              </p:cNvSpPr>
              <p:nvPr/>
            </p:nvSpPr>
            <p:spPr bwMode="auto">
              <a:xfrm>
                <a:off x="8229853" y="4249848"/>
                <a:ext cx="748923" cy="369332"/>
              </a:xfrm>
              <a:prstGeom prst="rect">
                <a:avLst/>
              </a:prstGeom>
              <a:noFill/>
              <a:ln w="9525">
                <a:noFill/>
                <a:miter lim="800000"/>
                <a:headEnd/>
                <a:tailEnd/>
              </a:ln>
            </p:spPr>
            <p:txBody>
              <a:bodyPr wrap="none">
                <a:spAutoFit/>
              </a:bodyPr>
              <a:lstStyle/>
              <a:p>
                <a:r>
                  <a:rPr lang="en-GB" dirty="0"/>
                  <a:t>sheet</a:t>
                </a:r>
              </a:p>
            </p:txBody>
          </p:sp>
          <p:pic>
            <p:nvPicPr>
              <p:cNvPr id="8212" name="LaTeX:  +\frac{a_s}{2b_s}e^{b_s(I_{4s}-.." descr=" +\frac{a_s}{2b_s}e^{b_s(I_{4s}-1)^2} "/>
              <p:cNvPicPr>
                <a:picLocks noChangeArrowheads="1"/>
              </p:cNvPicPr>
              <p:nvPr>
                <p:custDataLst>
                  <p:tags r:id="rId4"/>
                </p:custDataLst>
              </p:nvPr>
            </p:nvPicPr>
            <p:blipFill>
              <a:blip r:embed="rId10" cstate="print">
                <a:clrChange>
                  <a:clrFrom>
                    <a:srgbClr val="FFFFFF"/>
                  </a:clrFrom>
                  <a:clrTo>
                    <a:srgbClr val="FFFFFF">
                      <a:alpha val="0"/>
                    </a:srgbClr>
                  </a:clrTo>
                </a:clrChange>
              </a:blip>
              <a:srcRect/>
              <a:stretch>
                <a:fillRect/>
              </a:stretch>
            </p:blipFill>
            <p:spPr bwMode="auto">
              <a:xfrm>
                <a:off x="5943853" y="4249848"/>
                <a:ext cx="1790581" cy="590782"/>
              </a:xfrm>
              <a:prstGeom prst="rect">
                <a:avLst/>
              </a:prstGeom>
              <a:solidFill>
                <a:srgbClr val="000000">
                  <a:alpha val="0"/>
                </a:srgbClr>
              </a:solidFill>
              <a:ln w="9525">
                <a:noFill/>
                <a:miter lim="800000"/>
                <a:headEnd/>
                <a:tailEnd/>
              </a:ln>
            </p:spPr>
          </p:pic>
        </p:grpSp>
        <p:grpSp>
          <p:nvGrpSpPr>
            <p:cNvPr id="9" name="Group 38"/>
            <p:cNvGrpSpPr>
              <a:grpSpLocks/>
            </p:cNvGrpSpPr>
            <p:nvPr/>
          </p:nvGrpSpPr>
          <p:grpSpPr bwMode="auto">
            <a:xfrm>
              <a:off x="5943600" y="3200400"/>
              <a:ext cx="2919413" cy="703262"/>
              <a:chOff x="5943852" y="3487848"/>
              <a:chExt cx="2919508" cy="703152"/>
            </a:xfrm>
          </p:grpSpPr>
          <p:sp>
            <p:nvSpPr>
              <p:cNvPr id="8209" name="TextBox 20"/>
              <p:cNvSpPr txBox="1">
                <a:spLocks noChangeArrowheads="1"/>
              </p:cNvSpPr>
              <p:nvPr/>
            </p:nvSpPr>
            <p:spPr bwMode="auto">
              <a:xfrm>
                <a:off x="8229853" y="3487848"/>
                <a:ext cx="633507" cy="369332"/>
              </a:xfrm>
              <a:prstGeom prst="rect">
                <a:avLst/>
              </a:prstGeom>
              <a:noFill/>
              <a:ln w="9525">
                <a:noFill/>
                <a:miter lim="800000"/>
                <a:headEnd/>
                <a:tailEnd/>
              </a:ln>
            </p:spPr>
            <p:txBody>
              <a:bodyPr wrap="none">
                <a:spAutoFit/>
              </a:bodyPr>
              <a:lstStyle/>
              <a:p>
                <a:r>
                  <a:rPr lang="en-GB"/>
                  <a:t>fiber</a:t>
                </a:r>
              </a:p>
            </p:txBody>
          </p:sp>
          <p:pic>
            <p:nvPicPr>
              <p:cNvPr id="8210" name="LaTeX:  +   \frac{a_f}{2b_f}e^{b_f(I_{4.." descr=" +   \frac{a_f}{2b_f}e^{b_f(I_{4f}-1)^2}  "/>
              <p:cNvPicPr>
                <a:picLocks noChangeArrowheads="1"/>
              </p:cNvPicPr>
              <p:nvPr>
                <p:custDataLst>
                  <p:tags r:id="rId3"/>
                </p:custDataLst>
              </p:nvPr>
            </p:nvPicPr>
            <p:blipFill>
              <a:blip r:embed="rId11" cstate="print">
                <a:clrChange>
                  <a:clrFrom>
                    <a:srgbClr val="FFFFFF"/>
                  </a:clrFrom>
                  <a:clrTo>
                    <a:srgbClr val="FFFFFF">
                      <a:alpha val="0"/>
                    </a:srgbClr>
                  </a:clrTo>
                </a:clrChange>
              </a:blip>
              <a:srcRect/>
              <a:stretch>
                <a:fillRect/>
              </a:stretch>
            </p:blipFill>
            <p:spPr bwMode="auto">
              <a:xfrm>
                <a:off x="5943852" y="3564048"/>
                <a:ext cx="1850870" cy="626952"/>
              </a:xfrm>
              <a:prstGeom prst="rect">
                <a:avLst/>
              </a:prstGeom>
              <a:solidFill>
                <a:srgbClr val="000000">
                  <a:alpha val="0"/>
                </a:srgbClr>
              </a:solidFill>
              <a:ln w="9525">
                <a:noFill/>
                <a:miter lim="800000"/>
                <a:headEnd/>
                <a:tailEnd/>
              </a:ln>
            </p:spPr>
          </p:pic>
        </p:grpSp>
        <p:grpSp>
          <p:nvGrpSpPr>
            <p:cNvPr id="10" name="Group 37"/>
            <p:cNvGrpSpPr>
              <a:grpSpLocks/>
            </p:cNvGrpSpPr>
            <p:nvPr/>
          </p:nvGrpSpPr>
          <p:grpSpPr bwMode="auto">
            <a:xfrm>
              <a:off x="5791200" y="2514600"/>
              <a:ext cx="3098800" cy="619125"/>
              <a:chOff x="5791453" y="2802048"/>
              <a:chExt cx="3099043" cy="618754"/>
            </a:xfrm>
          </p:grpSpPr>
          <p:sp>
            <p:nvSpPr>
              <p:cNvPr id="8207" name="TextBox 19"/>
              <p:cNvSpPr txBox="1">
                <a:spLocks noChangeArrowheads="1"/>
              </p:cNvSpPr>
              <p:nvPr/>
            </p:nvSpPr>
            <p:spPr bwMode="auto">
              <a:xfrm>
                <a:off x="8077453" y="2802048"/>
                <a:ext cx="813043" cy="369332"/>
              </a:xfrm>
              <a:prstGeom prst="rect">
                <a:avLst/>
              </a:prstGeom>
              <a:noFill/>
              <a:ln w="9525">
                <a:noFill/>
                <a:miter lim="800000"/>
                <a:headEnd/>
                <a:tailEnd/>
              </a:ln>
            </p:spPr>
            <p:txBody>
              <a:bodyPr wrap="none">
                <a:spAutoFit/>
              </a:bodyPr>
              <a:lstStyle/>
              <a:p>
                <a:r>
                  <a:rPr lang="en-GB"/>
                  <a:t>matrix</a:t>
                </a:r>
              </a:p>
            </p:txBody>
          </p:sp>
          <p:pic>
            <p:nvPicPr>
              <p:cNvPr id="8208" name="LaTeX: W=\frac{a}{2b}e^{b(I_1-3)} " descr="W=\frac{a}{2b}e^{b(I_1-3)} "/>
              <p:cNvPicPr>
                <a:picLocks noChangeArrowheads="1"/>
              </p:cNvPicPr>
              <p:nvPr>
                <p:custDataLst>
                  <p:tags r:id="rId2"/>
                </p:custDataLst>
              </p:nvPr>
            </p:nvPicPr>
            <p:blipFill>
              <a:blip r:embed="rId12" cstate="print">
                <a:clrChange>
                  <a:clrFrom>
                    <a:srgbClr val="FFFFFF"/>
                  </a:clrFrom>
                  <a:clrTo>
                    <a:srgbClr val="FFFFFF">
                      <a:alpha val="0"/>
                    </a:srgbClr>
                  </a:clrTo>
                </a:clrChange>
              </a:blip>
              <a:srcRect/>
              <a:stretch>
                <a:fillRect/>
              </a:stretch>
            </p:blipFill>
            <p:spPr bwMode="auto">
              <a:xfrm>
                <a:off x="5791453" y="2878248"/>
                <a:ext cx="1881013" cy="542554"/>
              </a:xfrm>
              <a:prstGeom prst="rect">
                <a:avLst/>
              </a:prstGeom>
              <a:solidFill>
                <a:srgbClr val="000000">
                  <a:alpha val="0"/>
                </a:srgbClr>
              </a:solidFill>
              <a:ln w="9525">
                <a:noFill/>
                <a:miter lim="800000"/>
                <a:headEnd/>
                <a:tailEnd/>
              </a:ln>
            </p:spPr>
          </p:pic>
        </p:grpSp>
      </p:grpSp>
      <p:grpSp>
        <p:nvGrpSpPr>
          <p:cNvPr id="11" name="Group 41"/>
          <p:cNvGrpSpPr>
            <a:grpSpLocks/>
          </p:cNvGrpSpPr>
          <p:nvPr/>
        </p:nvGrpSpPr>
        <p:grpSpPr bwMode="auto">
          <a:xfrm>
            <a:off x="3124200" y="5410200"/>
            <a:ext cx="5486400" cy="369888"/>
            <a:chOff x="3597277" y="5791200"/>
            <a:chExt cx="5486973" cy="369332"/>
          </a:xfrm>
        </p:grpSpPr>
        <p:pic>
          <p:nvPicPr>
            <p:cNvPr id="8205" name="LaTeX: a, a_f, a_s, a_{fs}, b, b_f, b_s.." descr="a, a_f, a_s, a_{fs}, b, b_f, b_s,b_{fs}"/>
            <p:cNvPicPr>
              <a:picLocks noChangeArrowheads="1"/>
            </p:cNvPicPr>
            <p:nvPr>
              <p:custDataLst>
                <p:tags r:id="rId1"/>
              </p:custDataLst>
            </p:nvPr>
          </p:nvPicPr>
          <p:blipFill>
            <a:blip r:embed="rId13" cstate="print">
              <a:clrChange>
                <a:clrFrom>
                  <a:srgbClr val="FFFFFF"/>
                </a:clrFrom>
                <a:clrTo>
                  <a:srgbClr val="FFFFFF">
                    <a:alpha val="0"/>
                  </a:srgbClr>
                </a:clrTo>
              </a:clrChange>
            </a:blip>
            <a:srcRect/>
            <a:stretch>
              <a:fillRect/>
            </a:stretch>
          </p:blipFill>
          <p:spPr bwMode="auto">
            <a:xfrm>
              <a:off x="6112862" y="5815157"/>
              <a:ext cx="2971388" cy="295098"/>
            </a:xfrm>
            <a:prstGeom prst="rect">
              <a:avLst/>
            </a:prstGeom>
            <a:solidFill>
              <a:srgbClr val="000000">
                <a:alpha val="0"/>
              </a:srgbClr>
            </a:solidFill>
            <a:ln w="9525">
              <a:noFill/>
              <a:miter lim="800000"/>
              <a:headEnd/>
              <a:tailEnd/>
            </a:ln>
          </p:spPr>
        </p:pic>
        <p:sp>
          <p:nvSpPr>
            <p:cNvPr id="8206" name="TextBox 35"/>
            <p:cNvSpPr txBox="1">
              <a:spLocks noChangeArrowheads="1"/>
            </p:cNvSpPr>
            <p:nvPr/>
          </p:nvSpPr>
          <p:spPr bwMode="auto">
            <a:xfrm>
              <a:off x="3597277" y="5791200"/>
              <a:ext cx="2531462" cy="369332"/>
            </a:xfrm>
            <a:prstGeom prst="rect">
              <a:avLst/>
            </a:prstGeom>
            <a:noFill/>
            <a:ln w="9525">
              <a:noFill/>
              <a:miter lim="800000"/>
              <a:headEnd/>
              <a:tailEnd/>
            </a:ln>
          </p:spPr>
          <p:txBody>
            <a:bodyPr wrap="none">
              <a:spAutoFit/>
            </a:bodyPr>
            <a:lstStyle/>
            <a:p>
              <a:r>
                <a:rPr lang="en-GB" dirty="0"/>
                <a:t>8 unknown parameters</a:t>
              </a:r>
            </a:p>
          </p:txBody>
        </p:sp>
      </p:grpSp>
      <p:grpSp>
        <p:nvGrpSpPr>
          <p:cNvPr id="34" name="Group 33"/>
          <p:cNvGrpSpPr/>
          <p:nvPr/>
        </p:nvGrpSpPr>
        <p:grpSpPr>
          <a:xfrm>
            <a:off x="2209800" y="5943600"/>
            <a:ext cx="4724400" cy="609600"/>
            <a:chOff x="838200" y="4495800"/>
            <a:chExt cx="4724400" cy="609600"/>
          </a:xfrm>
        </p:grpSpPr>
        <p:grpSp>
          <p:nvGrpSpPr>
            <p:cNvPr id="35" name="Group 26"/>
            <p:cNvGrpSpPr/>
            <p:nvPr/>
          </p:nvGrpSpPr>
          <p:grpSpPr>
            <a:xfrm>
              <a:off x="2819400" y="4495800"/>
              <a:ext cx="2743200" cy="609600"/>
              <a:chOff x="685800" y="5181600"/>
              <a:chExt cx="2962922" cy="686629"/>
            </a:xfrm>
          </p:grpSpPr>
          <p:pic>
            <p:nvPicPr>
              <p:cNvPr id="37" name="Picture 8"/>
              <p:cNvPicPr>
                <a:picLocks noChangeAspect="1" noChangeArrowheads="1"/>
              </p:cNvPicPr>
              <p:nvPr/>
            </p:nvPicPr>
            <p:blipFill>
              <a:blip r:embed="rId14" cstate="screen"/>
              <a:srcRect/>
              <a:stretch>
                <a:fillRect/>
              </a:stretch>
            </p:blipFill>
            <p:spPr bwMode="auto">
              <a:xfrm>
                <a:off x="1219200" y="5257800"/>
                <a:ext cx="1779602" cy="544471"/>
              </a:xfrm>
              <a:prstGeom prst="rect">
                <a:avLst/>
              </a:prstGeom>
              <a:noFill/>
              <a:ln w="9525">
                <a:noFill/>
                <a:miter lim="800000"/>
                <a:headEnd/>
                <a:tailEnd/>
              </a:ln>
            </p:spPr>
          </p:pic>
          <p:pic>
            <p:nvPicPr>
              <p:cNvPr id="38" name="Picture 3"/>
              <p:cNvPicPr>
                <a:picLocks noChangeAspect="1" noChangeArrowheads="1"/>
              </p:cNvPicPr>
              <p:nvPr/>
            </p:nvPicPr>
            <p:blipFill>
              <a:blip r:embed="rId15" cstate="screen"/>
              <a:srcRect/>
              <a:stretch>
                <a:fillRect/>
              </a:stretch>
            </p:blipFill>
            <p:spPr bwMode="auto">
              <a:xfrm>
                <a:off x="2971800" y="5190478"/>
                <a:ext cx="676922" cy="577813"/>
              </a:xfrm>
              <a:prstGeom prst="rect">
                <a:avLst/>
              </a:prstGeom>
              <a:noFill/>
              <a:ln w="9525">
                <a:noFill/>
                <a:miter lim="800000"/>
                <a:headEnd/>
                <a:tailEnd/>
              </a:ln>
            </p:spPr>
          </p:pic>
          <p:pic>
            <p:nvPicPr>
              <p:cNvPr id="39" name="Picture 38"/>
              <p:cNvPicPr>
                <a:picLocks noChangeAspect="1"/>
              </p:cNvPicPr>
              <p:nvPr/>
            </p:nvPicPr>
            <p:blipFill>
              <a:blip r:embed="rId16" cstate="screen"/>
              <a:srcRect l="19579" r="69878"/>
              <a:stretch>
                <a:fillRect/>
              </a:stretch>
            </p:blipFill>
            <p:spPr>
              <a:xfrm>
                <a:off x="685800" y="5181600"/>
                <a:ext cx="533400" cy="686629"/>
              </a:xfrm>
              <a:prstGeom prst="rect">
                <a:avLst/>
              </a:prstGeom>
            </p:spPr>
          </p:pic>
        </p:grpSp>
        <p:sp>
          <p:nvSpPr>
            <p:cNvPr id="36" name="TextBox 35"/>
            <p:cNvSpPr txBox="1"/>
            <p:nvPr/>
          </p:nvSpPr>
          <p:spPr>
            <a:xfrm>
              <a:off x="838200" y="4572000"/>
              <a:ext cx="1988237" cy="461665"/>
            </a:xfrm>
            <a:prstGeom prst="rect">
              <a:avLst/>
            </a:prstGeom>
            <a:noFill/>
          </p:spPr>
          <p:txBody>
            <a:bodyPr wrap="none" rtlCol="0">
              <a:spAutoFit/>
            </a:bodyPr>
            <a:lstStyle/>
            <a:p>
              <a:r>
                <a:rPr lang="en-GB" sz="2400" dirty="0" smtClean="0"/>
                <a:t>Passive  stress</a:t>
              </a:r>
              <a:endParaRPr lang="en-GB" sz="2400" dirty="0"/>
            </a:p>
          </p:txBody>
        </p:sp>
      </p:grpSp>
      <p:sp>
        <p:nvSpPr>
          <p:cNvPr id="41" name="Slide Number Placeholder 40"/>
          <p:cNvSpPr>
            <a:spLocks noGrp="1"/>
          </p:cNvSpPr>
          <p:nvPr>
            <p:ph type="sldNum" sz="quarter" idx="12"/>
          </p:nvPr>
        </p:nvSpPr>
        <p:spPr/>
        <p:txBody>
          <a:bodyPr/>
          <a:lstStyle/>
          <a:p>
            <a:fld id="{B6F15528-21DE-4FAA-801E-634DDDAF4B2B}" type="slidenum">
              <a:rPr lang="en-US" smtClean="0"/>
              <a:pPr/>
              <a:t>5</a:t>
            </a:fld>
            <a:r>
              <a:rPr lang="en-US" dirty="0" smtClean="0"/>
              <a:t> out of 19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smtClean="0">
                <a:ea typeface="ＭＳ Ｐゴシック" pitchFamily="34" charset="-128"/>
              </a:rPr>
              <a:t>Active Tension Model</a:t>
            </a:r>
          </a:p>
        </p:txBody>
      </p:sp>
      <p:pic>
        <p:nvPicPr>
          <p:cNvPr id="9219" name="Picture 5"/>
          <p:cNvPicPr>
            <a:picLocks noChangeAspect="1"/>
          </p:cNvPicPr>
          <p:nvPr/>
        </p:nvPicPr>
        <p:blipFill>
          <a:blip r:embed="rId6" cstate="print"/>
          <a:srcRect/>
          <a:stretch>
            <a:fillRect/>
          </a:stretch>
        </p:blipFill>
        <p:spPr bwMode="auto">
          <a:xfrm>
            <a:off x="0" y="1143000"/>
            <a:ext cx="4036634" cy="3200400"/>
          </a:xfrm>
          <a:prstGeom prst="rect">
            <a:avLst/>
          </a:prstGeom>
          <a:noFill/>
          <a:ln w="9525">
            <a:noFill/>
            <a:miter lim="800000"/>
            <a:headEnd/>
            <a:tailEnd/>
          </a:ln>
        </p:spPr>
      </p:pic>
      <p:sp>
        <p:nvSpPr>
          <p:cNvPr id="12" name="Rectangle 33"/>
          <p:cNvSpPr>
            <a:spLocks noChangeArrowheads="1"/>
          </p:cNvSpPr>
          <p:nvPr/>
        </p:nvSpPr>
        <p:spPr bwMode="auto">
          <a:xfrm>
            <a:off x="685800" y="5943600"/>
            <a:ext cx="2498633" cy="677863"/>
          </a:xfrm>
          <a:prstGeom prst="rect">
            <a:avLst/>
          </a:prstGeom>
          <a:noFill/>
          <a:ln w="9525">
            <a:noFill/>
            <a:miter lim="800000"/>
            <a:headEnd/>
            <a:tailEnd/>
          </a:ln>
        </p:spPr>
        <p:txBody>
          <a:bodyPr wrap="none">
            <a:spAutoFit/>
          </a:bodyPr>
          <a:lstStyle/>
          <a:p>
            <a:r>
              <a:rPr lang="de-DE" sz="2000" dirty="0">
                <a:solidFill>
                  <a:srgbClr val="17375E"/>
                </a:solidFill>
                <a:latin typeface="Calibri" pitchFamily="34" charset="0"/>
              </a:rPr>
              <a:t>Niederer S, et al, 2006</a:t>
            </a:r>
          </a:p>
          <a:p>
            <a:endParaRPr lang="en-GB" dirty="0">
              <a:latin typeface="Calibri" pitchFamily="34" charset="0"/>
            </a:endParaRPr>
          </a:p>
        </p:txBody>
      </p:sp>
      <p:pic>
        <p:nvPicPr>
          <p:cNvPr id="51202" name="LaTeX: \sigma = \sigma_p + \sigma_a = \.." descr="\sigma = \sigma_p + \sigma_a = \sigma_p + T(f \otimes f)"/>
          <p:cNvPicPr>
            <a:picLocks noChangeArrowheads="1"/>
          </p:cNvPicPr>
          <p:nvPr>
            <p:custDataLst>
              <p:tags r:id="rId1"/>
            </p:custDataLst>
          </p:nvPr>
        </p:nvPicPr>
        <p:blipFill>
          <a:blip r:embed="rId7" cstate="print">
            <a:clrChange>
              <a:clrFrom>
                <a:srgbClr val="FFFFFF"/>
              </a:clrFrom>
              <a:clrTo>
                <a:srgbClr val="FFFFFF">
                  <a:alpha val="0"/>
                </a:srgbClr>
              </a:clrTo>
            </a:clrChange>
          </a:blip>
          <a:srcRect/>
          <a:stretch>
            <a:fillRect/>
          </a:stretch>
        </p:blipFill>
        <p:spPr bwMode="auto">
          <a:xfrm>
            <a:off x="228600" y="4648200"/>
            <a:ext cx="4222372" cy="358815"/>
          </a:xfrm>
          <a:prstGeom prst="rect">
            <a:avLst/>
          </a:prstGeom>
          <a:solidFill>
            <a:scrgbClr r="0" g="0" b="0">
              <a:alpha val="0"/>
            </a:scrgbClr>
          </a:solidFill>
          <a:ln w="9525">
            <a:noFill/>
            <a:miter lim="800000"/>
            <a:headEnd/>
            <a:tailEnd/>
          </a:ln>
        </p:spPr>
      </p:pic>
      <p:pic>
        <p:nvPicPr>
          <p:cNvPr id="7" name="LaTeX: \frac{d[\text{Ca}]_i}{dt} = \fra.." descr="\frac{d[\text{Ca}]_i}{dt} = \frac{[\text{Ca}]_\text{max} - [\text{Ca}]_0}{\tau_{[\text{Ca}]} }e^{(1.0-\frac{t}{\tau_{[\text{Ca}]}})} (1 - \frac{t}{\tau_{[\text{Ca}]}})"/>
          <p:cNvPicPr>
            <a:picLocks noChangeArrowheads="1"/>
          </p:cNvPicPr>
          <p:nvPr>
            <p:custDataLst>
              <p:tags r:id="rId2"/>
            </p:custDataLst>
          </p:nvPr>
        </p:nvPicPr>
        <p:blipFill>
          <a:blip r:embed="rId8" cstate="print">
            <a:clrChange>
              <a:clrFrom>
                <a:srgbClr val="FFFFFF"/>
              </a:clrFrom>
              <a:clrTo>
                <a:srgbClr val="FFFFFF">
                  <a:alpha val="0"/>
                </a:srgbClr>
              </a:clrTo>
            </a:clrChange>
          </a:blip>
          <a:srcRect/>
          <a:stretch>
            <a:fillRect/>
          </a:stretch>
        </p:blipFill>
        <p:spPr bwMode="auto">
          <a:xfrm>
            <a:off x="4241371" y="2057400"/>
            <a:ext cx="4902629" cy="620765"/>
          </a:xfrm>
          <a:prstGeom prst="rect">
            <a:avLst/>
          </a:prstGeom>
          <a:solidFill>
            <a:scrgbClr r="0" g="0" b="0">
              <a:alpha val="0"/>
            </a:scrgbClr>
          </a:solidFill>
          <a:ln w="9525">
            <a:noFill/>
            <a:miter lim="800000"/>
            <a:headEnd/>
            <a:tailEnd/>
          </a:ln>
        </p:spPr>
      </p:pic>
      <p:pic>
        <p:nvPicPr>
          <p:cNvPr id="1026" name="Picture 2" descr="C:\Users\Hao_2\Dropbox\work\grant_related\UK-moscow\calcium_trainsient.png"/>
          <p:cNvPicPr>
            <a:picLocks noChangeAspect="1" noChangeArrowheads="1"/>
          </p:cNvPicPr>
          <p:nvPr/>
        </p:nvPicPr>
        <p:blipFill>
          <a:blip r:embed="rId9" cstate="print"/>
          <a:srcRect/>
          <a:stretch>
            <a:fillRect/>
          </a:stretch>
        </p:blipFill>
        <p:spPr bwMode="auto">
          <a:xfrm>
            <a:off x="5257800" y="2743200"/>
            <a:ext cx="3505200" cy="2410905"/>
          </a:xfrm>
          <a:prstGeom prst="rect">
            <a:avLst/>
          </a:prstGeom>
          <a:noFill/>
        </p:spPr>
      </p:pic>
      <p:sp>
        <p:nvSpPr>
          <p:cNvPr id="11" name="TextBox 10"/>
          <p:cNvSpPr txBox="1"/>
          <p:nvPr/>
        </p:nvSpPr>
        <p:spPr>
          <a:xfrm>
            <a:off x="5029200" y="5334000"/>
            <a:ext cx="3810000" cy="707886"/>
          </a:xfrm>
          <a:prstGeom prst="rect">
            <a:avLst/>
          </a:prstGeom>
          <a:noFill/>
        </p:spPr>
        <p:txBody>
          <a:bodyPr wrap="square" rtlCol="0">
            <a:spAutoFit/>
          </a:bodyPr>
          <a:lstStyle/>
          <a:p>
            <a:pPr>
              <a:buFont typeface="Arial" pitchFamily="34" charset="0"/>
              <a:buChar char="•"/>
            </a:pPr>
            <a:r>
              <a:rPr lang="en-US" sz="2000" dirty="0" smtClean="0"/>
              <a:t>Spatially uniform </a:t>
            </a:r>
          </a:p>
          <a:p>
            <a:pPr>
              <a:buFont typeface="Arial" pitchFamily="34" charset="0"/>
              <a:buChar char="•"/>
            </a:pPr>
            <a:r>
              <a:rPr lang="en-US" sz="2000" dirty="0" smtClean="0"/>
              <a:t>simultaneous</a:t>
            </a:r>
            <a:endParaRPr lang="en-US" sz="2000"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6</a:t>
            </a:fld>
            <a:r>
              <a:rPr lang="en-US" dirty="0" smtClean="0"/>
              <a:t> out of  19</a:t>
            </a:r>
            <a:endParaRPr lang="en-US" dirty="0"/>
          </a:p>
        </p:txBody>
      </p:sp>
      <p:pic>
        <p:nvPicPr>
          <p:cNvPr id="2" name="LaTeX: T = \text{function}(\text{[Ca]}_.." descr="T = \text{function}(\text{[Ca]}_i, \lambda,  ... \frac{d\lambda}{dt}, T_\text{ref}, time)"/>
          <p:cNvPicPr>
            <a:picLocks noChangeArrowheads="1"/>
          </p:cNvPicPr>
          <p:nvPr>
            <p:custDataLst>
              <p:tags r:id="rId3"/>
            </p:custDataLst>
          </p:nvPr>
        </p:nvPicPr>
        <p:blipFill>
          <a:blip r:embed="rId10" cstate="print">
            <a:clrChange>
              <a:clrFrom>
                <a:srgbClr val="FFFFFF"/>
              </a:clrFrom>
              <a:clrTo>
                <a:srgbClr val="FFFFFF">
                  <a:alpha val="0"/>
                </a:srgbClr>
              </a:clrTo>
            </a:clrChange>
          </a:blip>
          <a:srcRect/>
          <a:stretch>
            <a:fillRect/>
          </a:stretch>
        </p:blipFill>
        <p:spPr bwMode="auto">
          <a:xfrm>
            <a:off x="4267201" y="1295400"/>
            <a:ext cx="4036635" cy="514112"/>
          </a:xfrm>
          <a:prstGeom prst="rect">
            <a:avLst/>
          </a:prstGeom>
          <a:solidFill>
            <a:scrgbClr r="0" g="0" b="0">
              <a:alpha val="0"/>
            </a:scrgbClr>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Boundary Conditions (1)</a:t>
            </a:r>
            <a:endParaRPr lang="en-GB" dirty="0"/>
          </a:p>
        </p:txBody>
      </p:sp>
      <p:pic>
        <p:nvPicPr>
          <p:cNvPr id="48130" name="Picture 2"/>
          <p:cNvPicPr>
            <a:picLocks noChangeAspect="1" noChangeArrowheads="1"/>
          </p:cNvPicPr>
          <p:nvPr/>
        </p:nvPicPr>
        <p:blipFill>
          <a:blip r:embed="rId4" cstate="print"/>
          <a:srcRect t="1611"/>
          <a:stretch>
            <a:fillRect/>
          </a:stretch>
        </p:blipFill>
        <p:spPr bwMode="auto">
          <a:xfrm>
            <a:off x="152400" y="2209800"/>
            <a:ext cx="4953000" cy="4653227"/>
          </a:xfrm>
          <a:prstGeom prst="rect">
            <a:avLst/>
          </a:prstGeom>
          <a:noFill/>
          <a:ln w="9525">
            <a:noFill/>
            <a:miter lim="800000"/>
            <a:headEnd/>
            <a:tailEnd/>
          </a:ln>
        </p:spPr>
      </p:pic>
      <p:grpSp>
        <p:nvGrpSpPr>
          <p:cNvPr id="72" name="Group 71"/>
          <p:cNvGrpSpPr/>
          <p:nvPr/>
        </p:nvGrpSpPr>
        <p:grpSpPr>
          <a:xfrm>
            <a:off x="0" y="2275609"/>
            <a:ext cx="6312592" cy="4277591"/>
            <a:chOff x="0" y="2275609"/>
            <a:chExt cx="6312592" cy="4277591"/>
          </a:xfrm>
        </p:grpSpPr>
        <p:sp>
          <p:nvSpPr>
            <p:cNvPr id="7" name="Left Brace 6"/>
            <p:cNvSpPr/>
            <p:nvPr/>
          </p:nvSpPr>
          <p:spPr>
            <a:xfrm>
              <a:off x="1752600" y="3886200"/>
              <a:ext cx="228600" cy="2667000"/>
            </a:xfrm>
            <a:prstGeom prst="leftBrace">
              <a:avLst/>
            </a:prstGeom>
            <a:noFill/>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TextBox 7"/>
            <p:cNvSpPr txBox="1"/>
            <p:nvPr/>
          </p:nvSpPr>
          <p:spPr>
            <a:xfrm>
              <a:off x="381000" y="4876800"/>
              <a:ext cx="1474121" cy="369332"/>
            </a:xfrm>
            <a:prstGeom prst="rect">
              <a:avLst/>
            </a:prstGeom>
            <a:noFill/>
          </p:spPr>
          <p:txBody>
            <a:bodyPr wrap="none" rtlCol="0">
              <a:spAutoFit/>
            </a:bodyPr>
            <a:lstStyle/>
            <a:p>
              <a:r>
                <a:rPr lang="en-GB" dirty="0" smtClean="0"/>
                <a:t>Contractile LV</a:t>
              </a:r>
              <a:endParaRPr lang="en-GB" dirty="0"/>
            </a:p>
          </p:txBody>
        </p:sp>
        <p:cxnSp>
          <p:nvCxnSpPr>
            <p:cNvPr id="10" name="Straight Connector 9"/>
            <p:cNvCxnSpPr/>
            <p:nvPr/>
          </p:nvCxnSpPr>
          <p:spPr>
            <a:xfrm>
              <a:off x="0" y="3830782"/>
              <a:ext cx="5334000" cy="76200"/>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04800" y="2743200"/>
              <a:ext cx="0" cy="91440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3505200"/>
              <a:ext cx="1644233" cy="369332"/>
            </a:xfrm>
            <a:prstGeom prst="rect">
              <a:avLst/>
            </a:prstGeom>
            <a:noFill/>
          </p:spPr>
          <p:txBody>
            <a:bodyPr wrap="none" rtlCol="0">
              <a:spAutoFit/>
            </a:bodyPr>
            <a:lstStyle/>
            <a:p>
              <a:r>
                <a:rPr lang="en-GB" dirty="0" smtClean="0"/>
                <a:t>Non-contractile</a:t>
              </a:r>
              <a:endParaRPr lang="en-GB" dirty="0"/>
            </a:p>
          </p:txBody>
        </p:sp>
        <p:sp>
          <p:nvSpPr>
            <p:cNvPr id="15" name="Right Brace 14"/>
            <p:cNvSpPr/>
            <p:nvPr/>
          </p:nvSpPr>
          <p:spPr>
            <a:xfrm>
              <a:off x="4572000" y="3276600"/>
              <a:ext cx="152400" cy="609600"/>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Right Brace 16"/>
            <p:cNvSpPr/>
            <p:nvPr/>
          </p:nvSpPr>
          <p:spPr>
            <a:xfrm>
              <a:off x="4572000" y="2275609"/>
              <a:ext cx="152400" cy="914400"/>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Box 13"/>
            <p:cNvSpPr txBox="1"/>
            <p:nvPr/>
          </p:nvSpPr>
          <p:spPr>
            <a:xfrm>
              <a:off x="4724400" y="3352800"/>
              <a:ext cx="773930" cy="369332"/>
            </a:xfrm>
            <a:prstGeom prst="rect">
              <a:avLst/>
            </a:prstGeom>
            <a:noFill/>
          </p:spPr>
          <p:txBody>
            <a:bodyPr wrap="none" rtlCol="0">
              <a:spAutoFit/>
            </a:bodyPr>
            <a:lstStyle/>
            <a:p>
              <a:r>
                <a:rPr lang="en-US" dirty="0" smtClean="0"/>
                <a:t>Valves</a:t>
              </a:r>
              <a:endParaRPr lang="en-US" dirty="0"/>
            </a:p>
          </p:txBody>
        </p:sp>
        <p:sp>
          <p:nvSpPr>
            <p:cNvPr id="16" name="TextBox 15"/>
            <p:cNvSpPr txBox="1"/>
            <p:nvPr/>
          </p:nvSpPr>
          <p:spPr>
            <a:xfrm>
              <a:off x="4724400" y="2590800"/>
              <a:ext cx="1588192" cy="369332"/>
            </a:xfrm>
            <a:prstGeom prst="rect">
              <a:avLst/>
            </a:prstGeom>
            <a:noFill/>
          </p:spPr>
          <p:txBody>
            <a:bodyPr wrap="none" rtlCol="0">
              <a:spAutoFit/>
            </a:bodyPr>
            <a:lstStyle/>
            <a:p>
              <a:r>
                <a:rPr lang="en-US" dirty="0" smtClean="0"/>
                <a:t>Inflow/outflow</a:t>
              </a:r>
              <a:endParaRPr lang="en-US" dirty="0"/>
            </a:p>
          </p:txBody>
        </p:sp>
      </p:grpSp>
      <p:grpSp>
        <p:nvGrpSpPr>
          <p:cNvPr id="56" name="Group 55"/>
          <p:cNvGrpSpPr/>
          <p:nvPr/>
        </p:nvGrpSpPr>
        <p:grpSpPr>
          <a:xfrm>
            <a:off x="2673380" y="4267200"/>
            <a:ext cx="1441420" cy="990600"/>
            <a:chOff x="2673380" y="4267200"/>
            <a:chExt cx="1441420" cy="990600"/>
          </a:xfrm>
        </p:grpSpPr>
        <p:cxnSp>
          <p:nvCxnSpPr>
            <p:cNvPr id="25" name="Straight Arrow Connector 24"/>
            <p:cNvCxnSpPr/>
            <p:nvPr/>
          </p:nvCxnSpPr>
          <p:spPr>
            <a:xfrm flipH="1" flipV="1">
              <a:off x="2743200" y="4267200"/>
              <a:ext cx="30480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2743200" y="4876800"/>
              <a:ext cx="304800" cy="228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276600" y="48768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505200" y="4876800"/>
              <a:ext cx="457200" cy="228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3505200" y="4267200"/>
              <a:ext cx="38100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673380" y="4529962"/>
              <a:ext cx="1441420" cy="369332"/>
            </a:xfrm>
            <a:prstGeom prst="rect">
              <a:avLst/>
            </a:prstGeom>
            <a:noFill/>
          </p:spPr>
          <p:txBody>
            <a:bodyPr wrap="none" rtlCol="0">
              <a:spAutoFit/>
            </a:bodyPr>
            <a:lstStyle/>
            <a:p>
              <a:r>
                <a:rPr lang="en-US" i="1" dirty="0" smtClean="0">
                  <a:solidFill>
                    <a:srgbClr val="FF0000"/>
                  </a:solidFill>
                </a:rPr>
                <a:t>Ramped P (8)</a:t>
              </a:r>
              <a:endParaRPr lang="en-US" i="1" dirty="0">
                <a:solidFill>
                  <a:srgbClr val="FF0000"/>
                </a:solidFill>
              </a:endParaRPr>
            </a:p>
          </p:txBody>
        </p:sp>
      </p:grpSp>
      <p:grpSp>
        <p:nvGrpSpPr>
          <p:cNvPr id="58" name="Group 57"/>
          <p:cNvGrpSpPr/>
          <p:nvPr/>
        </p:nvGrpSpPr>
        <p:grpSpPr>
          <a:xfrm>
            <a:off x="1905000" y="3810000"/>
            <a:ext cx="6892629" cy="1027331"/>
            <a:chOff x="1905000" y="3810000"/>
            <a:chExt cx="6892629" cy="1027331"/>
          </a:xfrm>
        </p:grpSpPr>
        <p:sp>
          <p:nvSpPr>
            <p:cNvPr id="37" name="Rounded Rectangle 36"/>
            <p:cNvSpPr/>
            <p:nvPr/>
          </p:nvSpPr>
          <p:spPr>
            <a:xfrm>
              <a:off x="3962400" y="3810000"/>
              <a:ext cx="685800" cy="1524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1905000" y="3810000"/>
              <a:ext cx="685800" cy="1524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5105400" y="4191000"/>
              <a:ext cx="3692229" cy="646331"/>
            </a:xfrm>
            <a:prstGeom prst="rect">
              <a:avLst/>
            </a:prstGeom>
            <a:noFill/>
          </p:spPr>
          <p:txBody>
            <a:bodyPr wrap="none" rtlCol="0">
              <a:spAutoFit/>
            </a:bodyPr>
            <a:lstStyle/>
            <a:p>
              <a:r>
                <a:rPr lang="en-US" i="1" dirty="0" smtClean="0">
                  <a:solidFill>
                    <a:srgbClr val="FF0000"/>
                  </a:solidFill>
                </a:rPr>
                <a:t>Only allowing radial expansion </a:t>
              </a:r>
            </a:p>
            <a:p>
              <a:r>
                <a:rPr lang="en-US" i="1" dirty="0" smtClean="0">
                  <a:solidFill>
                    <a:srgbClr val="FF0000"/>
                  </a:solidFill>
                </a:rPr>
                <a:t>Fixed  in long and circumferential axis</a:t>
              </a:r>
              <a:endParaRPr lang="en-US" i="1" dirty="0">
                <a:solidFill>
                  <a:srgbClr val="FF0000"/>
                </a:solidFill>
              </a:endParaRPr>
            </a:p>
          </p:txBody>
        </p:sp>
        <p:cxnSp>
          <p:nvCxnSpPr>
            <p:cNvPr id="41" name="Straight Arrow Connector 40"/>
            <p:cNvCxnSpPr/>
            <p:nvPr/>
          </p:nvCxnSpPr>
          <p:spPr>
            <a:xfrm>
              <a:off x="4572000" y="3962400"/>
              <a:ext cx="457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4648200" y="2057400"/>
            <a:ext cx="867236" cy="369332"/>
            <a:chOff x="4648200" y="2057400"/>
            <a:chExt cx="867236" cy="369332"/>
          </a:xfrm>
        </p:grpSpPr>
        <p:sp>
          <p:nvSpPr>
            <p:cNvPr id="43" name="TextBox 42"/>
            <p:cNvSpPr txBox="1"/>
            <p:nvPr/>
          </p:nvSpPr>
          <p:spPr>
            <a:xfrm>
              <a:off x="4876800" y="2057400"/>
              <a:ext cx="638636" cy="369332"/>
            </a:xfrm>
            <a:prstGeom prst="rect">
              <a:avLst/>
            </a:prstGeom>
            <a:noFill/>
          </p:spPr>
          <p:txBody>
            <a:bodyPr wrap="none" rtlCol="0">
              <a:spAutoFit/>
            </a:bodyPr>
            <a:lstStyle/>
            <a:p>
              <a:r>
                <a:rPr lang="en-US" i="1" dirty="0" smtClean="0">
                  <a:solidFill>
                    <a:srgbClr val="FF0000"/>
                  </a:solidFill>
                </a:rPr>
                <a:t>fixed</a:t>
              </a:r>
              <a:endParaRPr lang="en-US" i="1" dirty="0">
                <a:solidFill>
                  <a:srgbClr val="FF0000"/>
                </a:solidFill>
              </a:endParaRPr>
            </a:p>
          </p:txBody>
        </p:sp>
        <p:cxnSp>
          <p:nvCxnSpPr>
            <p:cNvPr id="45" name="Straight Arrow Connector 44"/>
            <p:cNvCxnSpPr>
              <a:endCxn id="43" idx="1"/>
            </p:cNvCxnSpPr>
            <p:nvPr/>
          </p:nvCxnSpPr>
          <p:spPr>
            <a:xfrm flipV="1">
              <a:off x="4648200" y="2242066"/>
              <a:ext cx="228600" cy="1201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5562600" y="3048000"/>
            <a:ext cx="1706159" cy="923330"/>
            <a:chOff x="5562600" y="3352800"/>
            <a:chExt cx="1706159" cy="923330"/>
          </a:xfrm>
        </p:grpSpPr>
        <p:sp>
          <p:nvSpPr>
            <p:cNvPr id="47" name="TextBox 46"/>
            <p:cNvSpPr txBox="1"/>
            <p:nvPr/>
          </p:nvSpPr>
          <p:spPr>
            <a:xfrm>
              <a:off x="5715000" y="3352800"/>
              <a:ext cx="1553759" cy="923330"/>
            </a:xfrm>
            <a:prstGeom prst="rect">
              <a:avLst/>
            </a:prstGeom>
            <a:noFill/>
          </p:spPr>
          <p:txBody>
            <a:bodyPr wrap="none" rtlCol="0">
              <a:spAutoFit/>
            </a:bodyPr>
            <a:lstStyle/>
            <a:p>
              <a:r>
                <a:rPr lang="en-US" i="1" dirty="0" smtClean="0">
                  <a:solidFill>
                    <a:srgbClr val="FF0000"/>
                  </a:solidFill>
                  <a:sym typeface="Wingdings" pitchFamily="2" charset="2"/>
                </a:rPr>
                <a:t>fully fixation</a:t>
              </a:r>
              <a:endParaRPr lang="en-US" i="1" dirty="0" smtClean="0">
                <a:solidFill>
                  <a:srgbClr val="FF0000"/>
                </a:solidFill>
              </a:endParaRPr>
            </a:p>
            <a:p>
              <a:r>
                <a:rPr lang="en-US" i="1" dirty="0" smtClean="0">
                  <a:solidFill>
                    <a:srgbClr val="FF0000"/>
                  </a:solidFill>
                </a:rPr>
                <a:t>          </a:t>
              </a:r>
            </a:p>
            <a:p>
              <a:r>
                <a:rPr lang="en-US" i="1" dirty="0" smtClean="0">
                  <a:solidFill>
                    <a:srgbClr val="FF0000"/>
                  </a:solidFill>
                </a:rPr>
                <a:t>Partial fixation</a:t>
              </a:r>
              <a:endParaRPr lang="en-US" i="1" dirty="0">
                <a:solidFill>
                  <a:srgbClr val="FF0000"/>
                </a:solidFill>
              </a:endParaRPr>
            </a:p>
          </p:txBody>
        </p:sp>
        <p:cxnSp>
          <p:nvCxnSpPr>
            <p:cNvPr id="49" name="Straight Arrow Connector 48"/>
            <p:cNvCxnSpPr/>
            <p:nvPr/>
          </p:nvCxnSpPr>
          <p:spPr>
            <a:xfrm flipV="1">
              <a:off x="5562600" y="3429000"/>
              <a:ext cx="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4" name="Slide Number Placeholder 33"/>
          <p:cNvSpPr>
            <a:spLocks noGrp="1"/>
          </p:cNvSpPr>
          <p:nvPr>
            <p:ph type="sldNum" sz="quarter" idx="12"/>
          </p:nvPr>
        </p:nvSpPr>
        <p:spPr/>
        <p:txBody>
          <a:bodyPr/>
          <a:lstStyle/>
          <a:p>
            <a:fld id="{B6F15528-21DE-4FAA-801E-634DDDAF4B2B}" type="slidenum">
              <a:rPr lang="en-US" smtClean="0"/>
              <a:pPr/>
              <a:t>7</a:t>
            </a:fld>
            <a:r>
              <a:rPr lang="en-US" dirty="0" smtClean="0"/>
              <a:t> out of 19</a:t>
            </a:r>
            <a:endParaRPr lang="en-US" dirty="0"/>
          </a:p>
        </p:txBody>
      </p:sp>
      <p:sp>
        <p:nvSpPr>
          <p:cNvPr id="40" name="TextBox 39"/>
          <p:cNvSpPr txBox="1"/>
          <p:nvPr/>
        </p:nvSpPr>
        <p:spPr>
          <a:xfrm>
            <a:off x="152400" y="990600"/>
            <a:ext cx="4419600" cy="461665"/>
          </a:xfrm>
          <a:prstGeom prst="rect">
            <a:avLst/>
          </a:prstGeom>
          <a:noFill/>
        </p:spPr>
        <p:txBody>
          <a:bodyPr wrap="square" rtlCol="0">
            <a:spAutoFit/>
          </a:bodyPr>
          <a:lstStyle/>
          <a:p>
            <a:pPr>
              <a:buFont typeface="Arial" pitchFamily="34" charset="0"/>
              <a:buChar char="•"/>
            </a:pPr>
            <a:r>
              <a:rPr lang="en-US" sz="2400" dirty="0" smtClean="0"/>
              <a:t> BCs for diastolic filling</a:t>
            </a:r>
            <a:endParaRPr lang="en-US" sz="2400" dirty="0"/>
          </a:p>
        </p:txBody>
      </p:sp>
      <p:sp>
        <p:nvSpPr>
          <p:cNvPr id="42" name="TextBox 41"/>
          <p:cNvSpPr txBox="1"/>
          <p:nvPr/>
        </p:nvSpPr>
        <p:spPr>
          <a:xfrm>
            <a:off x="4419600" y="5486400"/>
            <a:ext cx="3352800" cy="1200329"/>
          </a:xfrm>
          <a:prstGeom prst="rect">
            <a:avLst/>
          </a:prstGeom>
          <a:noFill/>
        </p:spPr>
        <p:txBody>
          <a:bodyPr wrap="square" rtlCol="0">
            <a:spAutoFit/>
          </a:bodyPr>
          <a:lstStyle/>
          <a:p>
            <a:r>
              <a:rPr lang="en-US" dirty="0" smtClean="0"/>
              <a:t>Note: Diastolic pressure is directly applied to the endocardial surface to mimic the first sucking phase of the diastolic filling. </a:t>
            </a:r>
            <a:endParaRPr lang="en-GB" dirty="0"/>
          </a:p>
        </p:txBody>
      </p:sp>
      <p:grpSp>
        <p:nvGrpSpPr>
          <p:cNvPr id="55" name="Group 54"/>
          <p:cNvGrpSpPr/>
          <p:nvPr/>
        </p:nvGrpSpPr>
        <p:grpSpPr>
          <a:xfrm>
            <a:off x="606056" y="1840468"/>
            <a:ext cx="3351176" cy="521732"/>
            <a:chOff x="606056" y="1840468"/>
            <a:chExt cx="3351176" cy="521732"/>
          </a:xfrm>
        </p:grpSpPr>
        <p:sp>
          <p:nvSpPr>
            <p:cNvPr id="22" name="TextBox 21"/>
            <p:cNvSpPr txBox="1"/>
            <p:nvPr/>
          </p:nvSpPr>
          <p:spPr>
            <a:xfrm>
              <a:off x="606056" y="1840468"/>
              <a:ext cx="917944" cy="369332"/>
            </a:xfrm>
            <a:prstGeom prst="rect">
              <a:avLst/>
            </a:prstGeom>
            <a:noFill/>
          </p:spPr>
          <p:txBody>
            <a:bodyPr wrap="none" rtlCol="0">
              <a:spAutoFit/>
            </a:bodyPr>
            <a:lstStyle/>
            <a:p>
              <a:r>
                <a:rPr lang="en-US" dirty="0" smtClean="0"/>
                <a:t>No flow</a:t>
              </a:r>
              <a:endParaRPr lang="en-US" dirty="0"/>
            </a:p>
          </p:txBody>
        </p:sp>
        <p:pic>
          <p:nvPicPr>
            <p:cNvPr id="35" name="LaTeX: v \cdot \tau = 0" descr="v \cdot \tau = 0"/>
            <p:cNvPicPr>
              <a:picLocks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3048000" y="1905000"/>
              <a:ext cx="909232" cy="175645"/>
            </a:xfrm>
            <a:prstGeom prst="rect">
              <a:avLst/>
            </a:prstGeom>
            <a:solidFill>
              <a:scrgbClr r="0" g="0" b="0">
                <a:alpha val="0"/>
              </a:scrgbClr>
            </a:solidFill>
            <a:ln w="9525">
              <a:noFill/>
              <a:miter lim="800000"/>
              <a:headEnd/>
              <a:tailEnd/>
            </a:ln>
          </p:spPr>
        </p:pic>
        <p:grpSp>
          <p:nvGrpSpPr>
            <p:cNvPr id="54" name="Group 53"/>
            <p:cNvGrpSpPr/>
            <p:nvPr/>
          </p:nvGrpSpPr>
          <p:grpSpPr>
            <a:xfrm>
              <a:off x="3200400" y="2133600"/>
              <a:ext cx="609600" cy="228600"/>
              <a:chOff x="3124200" y="2133600"/>
              <a:chExt cx="609600" cy="228600"/>
            </a:xfrm>
          </p:grpSpPr>
          <p:cxnSp>
            <p:nvCxnSpPr>
              <p:cNvPr id="48" name="Straight Arrow Connector 47"/>
              <p:cNvCxnSpPr/>
              <p:nvPr/>
            </p:nvCxnSpPr>
            <p:spPr>
              <a:xfrm>
                <a:off x="3124200" y="2133600"/>
                <a:ext cx="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276600" y="2133600"/>
                <a:ext cx="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429000" y="2133600"/>
                <a:ext cx="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581400" y="2133600"/>
                <a:ext cx="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3733800" y="2133600"/>
                <a:ext cx="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pic>
        <p:nvPicPr>
          <p:cNvPr id="62" name="Picture 3"/>
          <p:cNvPicPr>
            <a:picLocks noChangeAspect="1" noChangeArrowheads="1"/>
          </p:cNvPicPr>
          <p:nvPr/>
        </p:nvPicPr>
        <p:blipFill>
          <a:blip r:embed="rId6" cstate="print"/>
          <a:srcRect/>
          <a:stretch>
            <a:fillRect/>
          </a:stretch>
        </p:blipFill>
        <p:spPr bwMode="auto">
          <a:xfrm>
            <a:off x="6248400" y="990600"/>
            <a:ext cx="2337444" cy="1752600"/>
          </a:xfrm>
          <a:prstGeom prst="rect">
            <a:avLst/>
          </a:prstGeom>
          <a:noFill/>
          <a:ln w="9525">
            <a:noFill/>
            <a:miter lim="800000"/>
            <a:headEnd/>
            <a:tailEnd/>
          </a:ln>
        </p:spPr>
      </p:pic>
      <p:sp>
        <p:nvSpPr>
          <p:cNvPr id="63" name="TextBox 62"/>
          <p:cNvSpPr txBox="1"/>
          <p:nvPr/>
        </p:nvSpPr>
        <p:spPr>
          <a:xfrm>
            <a:off x="7086600" y="2664023"/>
            <a:ext cx="1262974" cy="307777"/>
          </a:xfrm>
          <a:prstGeom prst="rect">
            <a:avLst/>
          </a:prstGeom>
          <a:noFill/>
        </p:spPr>
        <p:txBody>
          <a:bodyPr wrap="none" rtlCol="0">
            <a:spAutoFit/>
          </a:bodyPr>
          <a:lstStyle/>
          <a:p>
            <a:r>
              <a:rPr lang="en-US" sz="1400" b="1" dirty="0" smtClean="0"/>
              <a:t>diastolic filling</a:t>
            </a:r>
            <a:endParaRPr lang="en-US" sz="1400" b="1" dirty="0"/>
          </a:p>
        </p:txBody>
      </p:sp>
      <p:sp>
        <p:nvSpPr>
          <p:cNvPr id="64" name="TextBox 63"/>
          <p:cNvSpPr txBox="1"/>
          <p:nvPr/>
        </p:nvSpPr>
        <p:spPr>
          <a:xfrm>
            <a:off x="6172200" y="1752600"/>
            <a:ext cx="1600200" cy="523220"/>
          </a:xfrm>
          <a:prstGeom prst="rect">
            <a:avLst/>
          </a:prstGeom>
          <a:noFill/>
        </p:spPr>
        <p:txBody>
          <a:bodyPr wrap="square" rtlCol="0">
            <a:spAutoFit/>
          </a:bodyPr>
          <a:lstStyle/>
          <a:p>
            <a:pPr algn="ctr"/>
            <a:r>
              <a:rPr lang="en-US" sz="1400" dirty="0" err="1" smtClean="0"/>
              <a:t>isovolumetric</a:t>
            </a:r>
            <a:r>
              <a:rPr lang="en-US" sz="1400" dirty="0" smtClean="0"/>
              <a:t> relaxation </a:t>
            </a:r>
            <a:endParaRPr lang="en-US" sz="1400" dirty="0"/>
          </a:p>
        </p:txBody>
      </p:sp>
      <p:sp>
        <p:nvSpPr>
          <p:cNvPr id="65" name="TextBox 64"/>
          <p:cNvSpPr txBox="1"/>
          <p:nvPr/>
        </p:nvSpPr>
        <p:spPr>
          <a:xfrm>
            <a:off x="7848600" y="1752600"/>
            <a:ext cx="1600200" cy="523220"/>
          </a:xfrm>
          <a:prstGeom prst="rect">
            <a:avLst/>
          </a:prstGeom>
          <a:noFill/>
        </p:spPr>
        <p:txBody>
          <a:bodyPr wrap="square" rtlCol="0">
            <a:spAutoFit/>
          </a:bodyPr>
          <a:lstStyle/>
          <a:p>
            <a:pPr algn="ctr"/>
            <a:r>
              <a:rPr lang="en-US" sz="1400" dirty="0" err="1" smtClean="0"/>
              <a:t>isovolumetric</a:t>
            </a:r>
            <a:r>
              <a:rPr lang="en-US" sz="1400" dirty="0" smtClean="0"/>
              <a:t> contraction</a:t>
            </a:r>
            <a:endParaRPr lang="en-US" sz="1400" dirty="0"/>
          </a:p>
        </p:txBody>
      </p:sp>
      <p:sp>
        <p:nvSpPr>
          <p:cNvPr id="66" name="TextBox 65"/>
          <p:cNvSpPr txBox="1"/>
          <p:nvPr/>
        </p:nvSpPr>
        <p:spPr>
          <a:xfrm>
            <a:off x="6705600" y="1066800"/>
            <a:ext cx="1981200" cy="307777"/>
          </a:xfrm>
          <a:prstGeom prst="rect">
            <a:avLst/>
          </a:prstGeom>
          <a:noFill/>
        </p:spPr>
        <p:txBody>
          <a:bodyPr wrap="square" rtlCol="0">
            <a:spAutoFit/>
          </a:bodyPr>
          <a:lstStyle/>
          <a:p>
            <a:pPr algn="ctr"/>
            <a:r>
              <a:rPr lang="en-US" sz="1400" dirty="0" smtClean="0"/>
              <a:t>ejection</a:t>
            </a:r>
            <a:endParaRPr lang="en-US" sz="1400" dirty="0"/>
          </a:p>
        </p:txBody>
      </p:sp>
      <p:cxnSp>
        <p:nvCxnSpPr>
          <p:cNvPr id="69" name="Straight Arrow Connector 68"/>
          <p:cNvCxnSpPr/>
          <p:nvPr/>
        </p:nvCxnSpPr>
        <p:spPr>
          <a:xfrm flipV="1">
            <a:off x="7315200" y="2438400"/>
            <a:ext cx="685800" cy="152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Boundary Conditions (2)</a:t>
            </a:r>
            <a:endParaRPr lang="en-GB" dirty="0"/>
          </a:p>
        </p:txBody>
      </p:sp>
      <p:pic>
        <p:nvPicPr>
          <p:cNvPr id="48130" name="Picture 2"/>
          <p:cNvPicPr>
            <a:picLocks noChangeAspect="1" noChangeArrowheads="1"/>
          </p:cNvPicPr>
          <p:nvPr/>
        </p:nvPicPr>
        <p:blipFill>
          <a:blip r:embed="rId3" cstate="print"/>
          <a:srcRect t="1611"/>
          <a:stretch>
            <a:fillRect/>
          </a:stretch>
        </p:blipFill>
        <p:spPr bwMode="auto">
          <a:xfrm>
            <a:off x="152400" y="2209800"/>
            <a:ext cx="4953000" cy="4653227"/>
          </a:xfrm>
          <a:prstGeom prst="rect">
            <a:avLst/>
          </a:prstGeom>
          <a:noFill/>
          <a:ln w="9525">
            <a:noFill/>
            <a:miter lim="800000"/>
            <a:headEnd/>
            <a:tailEnd/>
          </a:ln>
        </p:spPr>
      </p:pic>
      <p:sp>
        <p:nvSpPr>
          <p:cNvPr id="7" name="Left Brace 6"/>
          <p:cNvSpPr/>
          <p:nvPr/>
        </p:nvSpPr>
        <p:spPr>
          <a:xfrm>
            <a:off x="1752600" y="3886200"/>
            <a:ext cx="228600" cy="2667000"/>
          </a:xfrm>
          <a:prstGeom prst="leftBrace">
            <a:avLst/>
          </a:prstGeom>
          <a:noFill/>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TextBox 7"/>
          <p:cNvSpPr txBox="1"/>
          <p:nvPr/>
        </p:nvSpPr>
        <p:spPr>
          <a:xfrm>
            <a:off x="381000" y="4876800"/>
            <a:ext cx="1474121" cy="369332"/>
          </a:xfrm>
          <a:prstGeom prst="rect">
            <a:avLst/>
          </a:prstGeom>
          <a:noFill/>
        </p:spPr>
        <p:txBody>
          <a:bodyPr wrap="none" rtlCol="0">
            <a:spAutoFit/>
          </a:bodyPr>
          <a:lstStyle/>
          <a:p>
            <a:r>
              <a:rPr lang="en-GB" dirty="0" smtClean="0"/>
              <a:t>Contractile LV</a:t>
            </a:r>
            <a:endParaRPr lang="en-GB" dirty="0"/>
          </a:p>
        </p:txBody>
      </p:sp>
      <p:cxnSp>
        <p:nvCxnSpPr>
          <p:cNvPr id="10" name="Straight Connector 9"/>
          <p:cNvCxnSpPr/>
          <p:nvPr/>
        </p:nvCxnSpPr>
        <p:spPr>
          <a:xfrm>
            <a:off x="0" y="3830782"/>
            <a:ext cx="5334000" cy="76200"/>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04800" y="2743200"/>
            <a:ext cx="0" cy="91440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3505200"/>
            <a:ext cx="1644233" cy="369332"/>
          </a:xfrm>
          <a:prstGeom prst="rect">
            <a:avLst/>
          </a:prstGeom>
          <a:noFill/>
        </p:spPr>
        <p:txBody>
          <a:bodyPr wrap="none" rtlCol="0">
            <a:spAutoFit/>
          </a:bodyPr>
          <a:lstStyle/>
          <a:p>
            <a:r>
              <a:rPr lang="en-GB" dirty="0" smtClean="0"/>
              <a:t>Non-contractile</a:t>
            </a:r>
            <a:endParaRPr lang="en-GB" dirty="0"/>
          </a:p>
        </p:txBody>
      </p:sp>
      <p:sp>
        <p:nvSpPr>
          <p:cNvPr id="15" name="Right Brace 14"/>
          <p:cNvSpPr/>
          <p:nvPr/>
        </p:nvSpPr>
        <p:spPr>
          <a:xfrm>
            <a:off x="4572000" y="3276600"/>
            <a:ext cx="152400" cy="609600"/>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Right Brace 16"/>
          <p:cNvSpPr/>
          <p:nvPr/>
        </p:nvSpPr>
        <p:spPr>
          <a:xfrm>
            <a:off x="4572000" y="2275609"/>
            <a:ext cx="152400" cy="914400"/>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Box 13"/>
          <p:cNvSpPr txBox="1"/>
          <p:nvPr/>
        </p:nvSpPr>
        <p:spPr>
          <a:xfrm>
            <a:off x="4724400" y="3352800"/>
            <a:ext cx="773930" cy="369332"/>
          </a:xfrm>
          <a:prstGeom prst="rect">
            <a:avLst/>
          </a:prstGeom>
          <a:noFill/>
        </p:spPr>
        <p:txBody>
          <a:bodyPr wrap="none" rtlCol="0">
            <a:spAutoFit/>
          </a:bodyPr>
          <a:lstStyle/>
          <a:p>
            <a:r>
              <a:rPr lang="en-US" dirty="0" smtClean="0"/>
              <a:t>Valves</a:t>
            </a:r>
            <a:endParaRPr lang="en-US" dirty="0"/>
          </a:p>
        </p:txBody>
      </p:sp>
      <p:sp>
        <p:nvSpPr>
          <p:cNvPr id="16" name="TextBox 15"/>
          <p:cNvSpPr txBox="1"/>
          <p:nvPr/>
        </p:nvSpPr>
        <p:spPr>
          <a:xfrm>
            <a:off x="4724400" y="2590800"/>
            <a:ext cx="1583382" cy="369332"/>
          </a:xfrm>
          <a:prstGeom prst="rect">
            <a:avLst/>
          </a:prstGeom>
          <a:noFill/>
        </p:spPr>
        <p:txBody>
          <a:bodyPr wrap="none" rtlCol="0">
            <a:spAutoFit/>
          </a:bodyPr>
          <a:lstStyle/>
          <a:p>
            <a:r>
              <a:rPr lang="en-US" dirty="0" smtClean="0"/>
              <a:t>Inflow/outflow</a:t>
            </a:r>
            <a:endParaRPr lang="en-US" dirty="0"/>
          </a:p>
        </p:txBody>
      </p:sp>
      <p:grpSp>
        <p:nvGrpSpPr>
          <p:cNvPr id="4" name="Group 57"/>
          <p:cNvGrpSpPr/>
          <p:nvPr/>
        </p:nvGrpSpPr>
        <p:grpSpPr>
          <a:xfrm>
            <a:off x="1905000" y="3810000"/>
            <a:ext cx="6892629" cy="1027331"/>
            <a:chOff x="1905000" y="3810000"/>
            <a:chExt cx="6892629" cy="1027331"/>
          </a:xfrm>
        </p:grpSpPr>
        <p:sp>
          <p:nvSpPr>
            <p:cNvPr id="37" name="Rounded Rectangle 36"/>
            <p:cNvSpPr/>
            <p:nvPr/>
          </p:nvSpPr>
          <p:spPr>
            <a:xfrm>
              <a:off x="3962400" y="3810000"/>
              <a:ext cx="685800" cy="1524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1905000" y="3810000"/>
              <a:ext cx="685800" cy="1524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5105400" y="4191000"/>
              <a:ext cx="3692229" cy="646331"/>
            </a:xfrm>
            <a:prstGeom prst="rect">
              <a:avLst/>
            </a:prstGeom>
            <a:noFill/>
          </p:spPr>
          <p:txBody>
            <a:bodyPr wrap="none" rtlCol="0">
              <a:spAutoFit/>
            </a:bodyPr>
            <a:lstStyle/>
            <a:p>
              <a:r>
                <a:rPr lang="en-US" i="1" dirty="0" smtClean="0">
                  <a:solidFill>
                    <a:srgbClr val="FF0000"/>
                  </a:solidFill>
                </a:rPr>
                <a:t>Only allowing radial expansion </a:t>
              </a:r>
            </a:p>
            <a:p>
              <a:r>
                <a:rPr lang="en-US" i="1" dirty="0" smtClean="0">
                  <a:solidFill>
                    <a:srgbClr val="FF0000"/>
                  </a:solidFill>
                </a:rPr>
                <a:t>Fixed  in long and circumferential axis</a:t>
              </a:r>
              <a:endParaRPr lang="en-US" i="1" dirty="0">
                <a:solidFill>
                  <a:srgbClr val="FF0000"/>
                </a:solidFill>
              </a:endParaRPr>
            </a:p>
          </p:txBody>
        </p:sp>
        <p:cxnSp>
          <p:nvCxnSpPr>
            <p:cNvPr id="41" name="Straight Arrow Connector 40"/>
            <p:cNvCxnSpPr/>
            <p:nvPr/>
          </p:nvCxnSpPr>
          <p:spPr>
            <a:xfrm>
              <a:off x="4572000" y="3962400"/>
              <a:ext cx="457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59"/>
          <p:cNvGrpSpPr/>
          <p:nvPr/>
        </p:nvGrpSpPr>
        <p:grpSpPr>
          <a:xfrm>
            <a:off x="4648200" y="2057400"/>
            <a:ext cx="867236" cy="369332"/>
            <a:chOff x="4648200" y="2057400"/>
            <a:chExt cx="867236" cy="369332"/>
          </a:xfrm>
        </p:grpSpPr>
        <p:sp>
          <p:nvSpPr>
            <p:cNvPr id="43" name="TextBox 42"/>
            <p:cNvSpPr txBox="1"/>
            <p:nvPr/>
          </p:nvSpPr>
          <p:spPr>
            <a:xfrm>
              <a:off x="4876800" y="2057400"/>
              <a:ext cx="638636" cy="369332"/>
            </a:xfrm>
            <a:prstGeom prst="rect">
              <a:avLst/>
            </a:prstGeom>
            <a:noFill/>
          </p:spPr>
          <p:txBody>
            <a:bodyPr wrap="none" rtlCol="0">
              <a:spAutoFit/>
            </a:bodyPr>
            <a:lstStyle/>
            <a:p>
              <a:r>
                <a:rPr lang="en-US" i="1" dirty="0" smtClean="0">
                  <a:solidFill>
                    <a:srgbClr val="FF0000"/>
                  </a:solidFill>
                </a:rPr>
                <a:t>fixed</a:t>
              </a:r>
              <a:endParaRPr lang="en-US" i="1" dirty="0">
                <a:solidFill>
                  <a:srgbClr val="FF0000"/>
                </a:solidFill>
              </a:endParaRPr>
            </a:p>
          </p:txBody>
        </p:sp>
        <p:cxnSp>
          <p:nvCxnSpPr>
            <p:cNvPr id="45" name="Straight Arrow Connector 44"/>
            <p:cNvCxnSpPr>
              <a:endCxn id="43" idx="1"/>
            </p:cNvCxnSpPr>
            <p:nvPr/>
          </p:nvCxnSpPr>
          <p:spPr>
            <a:xfrm flipV="1">
              <a:off x="4648200" y="2242066"/>
              <a:ext cx="228600" cy="1201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4" name="Slide Number Placeholder 33"/>
          <p:cNvSpPr>
            <a:spLocks noGrp="1"/>
          </p:cNvSpPr>
          <p:nvPr>
            <p:ph type="sldNum" sz="quarter" idx="12"/>
          </p:nvPr>
        </p:nvSpPr>
        <p:spPr/>
        <p:txBody>
          <a:bodyPr/>
          <a:lstStyle/>
          <a:p>
            <a:fld id="{B6F15528-21DE-4FAA-801E-634DDDAF4B2B}" type="slidenum">
              <a:rPr lang="en-US" smtClean="0"/>
              <a:pPr/>
              <a:t>8</a:t>
            </a:fld>
            <a:r>
              <a:rPr lang="en-US" dirty="0" smtClean="0"/>
              <a:t> out of 19</a:t>
            </a:r>
            <a:endParaRPr lang="en-US" dirty="0"/>
          </a:p>
        </p:txBody>
      </p:sp>
      <p:sp>
        <p:nvSpPr>
          <p:cNvPr id="40" name="TextBox 39"/>
          <p:cNvSpPr txBox="1"/>
          <p:nvPr/>
        </p:nvSpPr>
        <p:spPr>
          <a:xfrm>
            <a:off x="152400" y="990600"/>
            <a:ext cx="4800600" cy="461665"/>
          </a:xfrm>
          <a:prstGeom prst="rect">
            <a:avLst/>
          </a:prstGeom>
          <a:noFill/>
        </p:spPr>
        <p:txBody>
          <a:bodyPr wrap="square" rtlCol="0">
            <a:spAutoFit/>
          </a:bodyPr>
          <a:lstStyle/>
          <a:p>
            <a:pPr>
              <a:buFont typeface="Arial" pitchFamily="34" charset="0"/>
              <a:buChar char="•"/>
            </a:pPr>
            <a:r>
              <a:rPr lang="en-US" sz="2400" dirty="0" smtClean="0"/>
              <a:t> BCs for </a:t>
            </a:r>
            <a:r>
              <a:rPr lang="en-US" sz="2400" dirty="0" err="1" smtClean="0"/>
              <a:t>isovolumetric</a:t>
            </a:r>
            <a:r>
              <a:rPr lang="en-US" sz="2400" dirty="0" smtClean="0"/>
              <a:t> contraction</a:t>
            </a:r>
            <a:endParaRPr lang="en-US" sz="2400" dirty="0"/>
          </a:p>
        </p:txBody>
      </p:sp>
      <p:sp>
        <p:nvSpPr>
          <p:cNvPr id="22" name="TextBox 21"/>
          <p:cNvSpPr txBox="1"/>
          <p:nvPr/>
        </p:nvSpPr>
        <p:spPr>
          <a:xfrm>
            <a:off x="606056" y="1840468"/>
            <a:ext cx="917944" cy="369332"/>
          </a:xfrm>
          <a:prstGeom prst="rect">
            <a:avLst/>
          </a:prstGeom>
          <a:noFill/>
        </p:spPr>
        <p:txBody>
          <a:bodyPr wrap="none" rtlCol="0">
            <a:spAutoFit/>
          </a:bodyPr>
          <a:lstStyle/>
          <a:p>
            <a:r>
              <a:rPr lang="en-US" dirty="0" smtClean="0"/>
              <a:t>No flow</a:t>
            </a:r>
            <a:endParaRPr lang="en-US" dirty="0"/>
          </a:p>
        </p:txBody>
      </p:sp>
      <p:pic>
        <p:nvPicPr>
          <p:cNvPr id="62" name="Picture 3"/>
          <p:cNvPicPr>
            <a:picLocks noChangeAspect="1" noChangeArrowheads="1"/>
          </p:cNvPicPr>
          <p:nvPr/>
        </p:nvPicPr>
        <p:blipFill>
          <a:blip r:embed="rId4" cstate="print"/>
          <a:srcRect/>
          <a:stretch>
            <a:fillRect/>
          </a:stretch>
        </p:blipFill>
        <p:spPr bwMode="auto">
          <a:xfrm>
            <a:off x="6248400" y="990600"/>
            <a:ext cx="2337444" cy="1752600"/>
          </a:xfrm>
          <a:prstGeom prst="rect">
            <a:avLst/>
          </a:prstGeom>
          <a:noFill/>
          <a:ln w="9525">
            <a:noFill/>
            <a:miter lim="800000"/>
            <a:headEnd/>
            <a:tailEnd/>
          </a:ln>
        </p:spPr>
      </p:pic>
      <p:sp>
        <p:nvSpPr>
          <p:cNvPr id="63" name="TextBox 62"/>
          <p:cNvSpPr txBox="1"/>
          <p:nvPr/>
        </p:nvSpPr>
        <p:spPr>
          <a:xfrm>
            <a:off x="7086600" y="2664023"/>
            <a:ext cx="1262974" cy="307777"/>
          </a:xfrm>
          <a:prstGeom prst="rect">
            <a:avLst/>
          </a:prstGeom>
          <a:noFill/>
        </p:spPr>
        <p:txBody>
          <a:bodyPr wrap="none" rtlCol="0">
            <a:spAutoFit/>
          </a:bodyPr>
          <a:lstStyle/>
          <a:p>
            <a:r>
              <a:rPr lang="en-US" sz="1400" dirty="0" smtClean="0"/>
              <a:t>diastolic filling</a:t>
            </a:r>
            <a:endParaRPr lang="en-US" sz="1400" dirty="0"/>
          </a:p>
        </p:txBody>
      </p:sp>
      <p:sp>
        <p:nvSpPr>
          <p:cNvPr id="64" name="TextBox 63"/>
          <p:cNvSpPr txBox="1"/>
          <p:nvPr/>
        </p:nvSpPr>
        <p:spPr>
          <a:xfrm>
            <a:off x="6172200" y="1752600"/>
            <a:ext cx="1600200" cy="523220"/>
          </a:xfrm>
          <a:prstGeom prst="rect">
            <a:avLst/>
          </a:prstGeom>
          <a:noFill/>
        </p:spPr>
        <p:txBody>
          <a:bodyPr wrap="square" rtlCol="0">
            <a:spAutoFit/>
          </a:bodyPr>
          <a:lstStyle/>
          <a:p>
            <a:pPr algn="ctr"/>
            <a:r>
              <a:rPr lang="en-US" sz="1400" dirty="0" err="1" smtClean="0"/>
              <a:t>isovolumetric</a:t>
            </a:r>
            <a:r>
              <a:rPr lang="en-US" sz="1400" dirty="0" smtClean="0"/>
              <a:t> relaxation </a:t>
            </a:r>
            <a:endParaRPr lang="en-US" sz="1400" dirty="0"/>
          </a:p>
        </p:txBody>
      </p:sp>
      <p:sp>
        <p:nvSpPr>
          <p:cNvPr id="65" name="TextBox 64"/>
          <p:cNvSpPr txBox="1"/>
          <p:nvPr/>
        </p:nvSpPr>
        <p:spPr>
          <a:xfrm>
            <a:off x="7848600" y="1752600"/>
            <a:ext cx="1600200" cy="523220"/>
          </a:xfrm>
          <a:prstGeom prst="rect">
            <a:avLst/>
          </a:prstGeom>
          <a:noFill/>
        </p:spPr>
        <p:txBody>
          <a:bodyPr wrap="square" rtlCol="0">
            <a:spAutoFit/>
          </a:bodyPr>
          <a:lstStyle/>
          <a:p>
            <a:pPr algn="ctr"/>
            <a:r>
              <a:rPr lang="en-US" sz="1400" b="1" dirty="0" err="1" smtClean="0"/>
              <a:t>isovolumetric</a:t>
            </a:r>
            <a:r>
              <a:rPr lang="en-US" sz="1400" b="1" dirty="0" smtClean="0"/>
              <a:t> contraction</a:t>
            </a:r>
            <a:endParaRPr lang="en-US" sz="1400" b="1" dirty="0"/>
          </a:p>
        </p:txBody>
      </p:sp>
      <p:sp>
        <p:nvSpPr>
          <p:cNvPr id="66" name="TextBox 65"/>
          <p:cNvSpPr txBox="1"/>
          <p:nvPr/>
        </p:nvSpPr>
        <p:spPr>
          <a:xfrm>
            <a:off x="6705600" y="1066800"/>
            <a:ext cx="1981200" cy="307777"/>
          </a:xfrm>
          <a:prstGeom prst="rect">
            <a:avLst/>
          </a:prstGeom>
          <a:noFill/>
        </p:spPr>
        <p:txBody>
          <a:bodyPr wrap="square" rtlCol="0">
            <a:spAutoFit/>
          </a:bodyPr>
          <a:lstStyle/>
          <a:p>
            <a:pPr algn="ctr"/>
            <a:r>
              <a:rPr lang="en-US" sz="1400" dirty="0" smtClean="0"/>
              <a:t>ejection</a:t>
            </a:r>
            <a:endParaRPr lang="en-US" sz="1400" dirty="0"/>
          </a:p>
        </p:txBody>
      </p:sp>
      <p:cxnSp>
        <p:nvCxnSpPr>
          <p:cNvPr id="69" name="Straight Arrow Connector 68"/>
          <p:cNvCxnSpPr/>
          <p:nvPr/>
        </p:nvCxnSpPr>
        <p:spPr>
          <a:xfrm flipV="1">
            <a:off x="8001000" y="1676400"/>
            <a:ext cx="0" cy="762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124200" y="1828800"/>
            <a:ext cx="917944" cy="369332"/>
          </a:xfrm>
          <a:prstGeom prst="rect">
            <a:avLst/>
          </a:prstGeom>
          <a:noFill/>
        </p:spPr>
        <p:txBody>
          <a:bodyPr wrap="none" rtlCol="0">
            <a:spAutoFit/>
          </a:bodyPr>
          <a:lstStyle/>
          <a:p>
            <a:r>
              <a:rPr lang="en-US" dirty="0" smtClean="0"/>
              <a:t>No flow</a:t>
            </a:r>
            <a:endParaRPr lang="en-US" dirty="0"/>
          </a:p>
        </p:txBody>
      </p:sp>
      <p:grpSp>
        <p:nvGrpSpPr>
          <p:cNvPr id="56" name="Group 55"/>
          <p:cNvGrpSpPr/>
          <p:nvPr/>
        </p:nvGrpSpPr>
        <p:grpSpPr>
          <a:xfrm>
            <a:off x="5562600" y="3048000"/>
            <a:ext cx="1706159" cy="923330"/>
            <a:chOff x="5562600" y="3352800"/>
            <a:chExt cx="1706159" cy="923330"/>
          </a:xfrm>
        </p:grpSpPr>
        <p:sp>
          <p:nvSpPr>
            <p:cNvPr id="57" name="TextBox 56"/>
            <p:cNvSpPr txBox="1"/>
            <p:nvPr/>
          </p:nvSpPr>
          <p:spPr>
            <a:xfrm>
              <a:off x="5715000" y="3352800"/>
              <a:ext cx="1553759" cy="923330"/>
            </a:xfrm>
            <a:prstGeom prst="rect">
              <a:avLst/>
            </a:prstGeom>
            <a:noFill/>
          </p:spPr>
          <p:txBody>
            <a:bodyPr wrap="none" rtlCol="0">
              <a:spAutoFit/>
            </a:bodyPr>
            <a:lstStyle/>
            <a:p>
              <a:r>
                <a:rPr lang="en-US" i="1" dirty="0" smtClean="0">
                  <a:solidFill>
                    <a:srgbClr val="FF0000"/>
                  </a:solidFill>
                  <a:sym typeface="Wingdings" pitchFamily="2" charset="2"/>
                </a:rPr>
                <a:t>fully fixation</a:t>
              </a:r>
              <a:endParaRPr lang="en-US" i="1" dirty="0" smtClean="0">
                <a:solidFill>
                  <a:srgbClr val="FF0000"/>
                </a:solidFill>
              </a:endParaRPr>
            </a:p>
            <a:p>
              <a:r>
                <a:rPr lang="en-US" i="1" dirty="0" smtClean="0">
                  <a:solidFill>
                    <a:srgbClr val="FF0000"/>
                  </a:solidFill>
                </a:rPr>
                <a:t>          </a:t>
              </a:r>
            </a:p>
            <a:p>
              <a:r>
                <a:rPr lang="en-US" i="1" dirty="0" smtClean="0">
                  <a:solidFill>
                    <a:srgbClr val="FF0000"/>
                  </a:solidFill>
                </a:rPr>
                <a:t>Partial fixation</a:t>
              </a:r>
              <a:endParaRPr lang="en-US" i="1" dirty="0">
                <a:solidFill>
                  <a:srgbClr val="FF0000"/>
                </a:solidFill>
              </a:endParaRPr>
            </a:p>
          </p:txBody>
        </p:sp>
        <p:cxnSp>
          <p:nvCxnSpPr>
            <p:cNvPr id="58" name="Straight Arrow Connector 57"/>
            <p:cNvCxnSpPr/>
            <p:nvPr/>
          </p:nvCxnSpPr>
          <p:spPr>
            <a:xfrm flipV="1">
              <a:off x="5562600" y="3505200"/>
              <a:ext cx="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Boundary Conditions (3)</a:t>
            </a:r>
            <a:endParaRPr lang="en-GB" dirty="0"/>
          </a:p>
        </p:txBody>
      </p:sp>
      <p:pic>
        <p:nvPicPr>
          <p:cNvPr id="48130" name="Picture 2"/>
          <p:cNvPicPr>
            <a:picLocks noChangeAspect="1" noChangeArrowheads="1"/>
          </p:cNvPicPr>
          <p:nvPr/>
        </p:nvPicPr>
        <p:blipFill>
          <a:blip r:embed="rId3" cstate="print"/>
          <a:srcRect t="1611"/>
          <a:stretch>
            <a:fillRect/>
          </a:stretch>
        </p:blipFill>
        <p:spPr bwMode="auto">
          <a:xfrm>
            <a:off x="152400" y="2209800"/>
            <a:ext cx="4953000" cy="4653227"/>
          </a:xfrm>
          <a:prstGeom prst="rect">
            <a:avLst/>
          </a:prstGeom>
          <a:noFill/>
          <a:ln w="9525">
            <a:noFill/>
            <a:miter lim="800000"/>
            <a:headEnd/>
            <a:tailEnd/>
          </a:ln>
        </p:spPr>
      </p:pic>
      <p:sp>
        <p:nvSpPr>
          <p:cNvPr id="7" name="Left Brace 6"/>
          <p:cNvSpPr/>
          <p:nvPr/>
        </p:nvSpPr>
        <p:spPr>
          <a:xfrm>
            <a:off x="1752600" y="3886200"/>
            <a:ext cx="228600" cy="2667000"/>
          </a:xfrm>
          <a:prstGeom prst="leftBrace">
            <a:avLst/>
          </a:prstGeom>
          <a:noFill/>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TextBox 7"/>
          <p:cNvSpPr txBox="1"/>
          <p:nvPr/>
        </p:nvSpPr>
        <p:spPr>
          <a:xfrm>
            <a:off x="381000" y="4876800"/>
            <a:ext cx="1474121" cy="369332"/>
          </a:xfrm>
          <a:prstGeom prst="rect">
            <a:avLst/>
          </a:prstGeom>
          <a:noFill/>
        </p:spPr>
        <p:txBody>
          <a:bodyPr wrap="none" rtlCol="0">
            <a:spAutoFit/>
          </a:bodyPr>
          <a:lstStyle/>
          <a:p>
            <a:r>
              <a:rPr lang="en-GB" dirty="0" smtClean="0"/>
              <a:t>Contractile LV</a:t>
            </a:r>
            <a:endParaRPr lang="en-GB" dirty="0"/>
          </a:p>
        </p:txBody>
      </p:sp>
      <p:cxnSp>
        <p:nvCxnSpPr>
          <p:cNvPr id="10" name="Straight Connector 9"/>
          <p:cNvCxnSpPr/>
          <p:nvPr/>
        </p:nvCxnSpPr>
        <p:spPr>
          <a:xfrm>
            <a:off x="0" y="3830782"/>
            <a:ext cx="5334000" cy="76200"/>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04800" y="2743200"/>
            <a:ext cx="0" cy="91440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3505200"/>
            <a:ext cx="1644233" cy="369332"/>
          </a:xfrm>
          <a:prstGeom prst="rect">
            <a:avLst/>
          </a:prstGeom>
          <a:noFill/>
        </p:spPr>
        <p:txBody>
          <a:bodyPr wrap="none" rtlCol="0">
            <a:spAutoFit/>
          </a:bodyPr>
          <a:lstStyle/>
          <a:p>
            <a:r>
              <a:rPr lang="en-GB" dirty="0" smtClean="0"/>
              <a:t>Non-contractile</a:t>
            </a:r>
            <a:endParaRPr lang="en-GB" dirty="0"/>
          </a:p>
        </p:txBody>
      </p:sp>
      <p:sp>
        <p:nvSpPr>
          <p:cNvPr id="15" name="Right Brace 14"/>
          <p:cNvSpPr/>
          <p:nvPr/>
        </p:nvSpPr>
        <p:spPr>
          <a:xfrm>
            <a:off x="4572000" y="3276600"/>
            <a:ext cx="152400" cy="609600"/>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Right Brace 16"/>
          <p:cNvSpPr/>
          <p:nvPr/>
        </p:nvSpPr>
        <p:spPr>
          <a:xfrm>
            <a:off x="4572000" y="2275609"/>
            <a:ext cx="152400" cy="914400"/>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Box 13"/>
          <p:cNvSpPr txBox="1"/>
          <p:nvPr/>
        </p:nvSpPr>
        <p:spPr>
          <a:xfrm>
            <a:off x="4724400" y="3352800"/>
            <a:ext cx="773930" cy="369332"/>
          </a:xfrm>
          <a:prstGeom prst="rect">
            <a:avLst/>
          </a:prstGeom>
          <a:noFill/>
        </p:spPr>
        <p:txBody>
          <a:bodyPr wrap="none" rtlCol="0">
            <a:spAutoFit/>
          </a:bodyPr>
          <a:lstStyle/>
          <a:p>
            <a:r>
              <a:rPr lang="en-US" dirty="0" smtClean="0"/>
              <a:t>Valves</a:t>
            </a:r>
            <a:endParaRPr lang="en-US" dirty="0"/>
          </a:p>
        </p:txBody>
      </p:sp>
      <p:sp>
        <p:nvSpPr>
          <p:cNvPr id="16" name="TextBox 15"/>
          <p:cNvSpPr txBox="1"/>
          <p:nvPr/>
        </p:nvSpPr>
        <p:spPr>
          <a:xfrm>
            <a:off x="4724400" y="2590800"/>
            <a:ext cx="1583382" cy="369332"/>
          </a:xfrm>
          <a:prstGeom prst="rect">
            <a:avLst/>
          </a:prstGeom>
          <a:noFill/>
        </p:spPr>
        <p:txBody>
          <a:bodyPr wrap="none" rtlCol="0">
            <a:spAutoFit/>
          </a:bodyPr>
          <a:lstStyle/>
          <a:p>
            <a:r>
              <a:rPr lang="en-US" dirty="0" smtClean="0"/>
              <a:t>Inflow/outflow</a:t>
            </a:r>
            <a:endParaRPr lang="en-US" dirty="0"/>
          </a:p>
        </p:txBody>
      </p:sp>
      <p:grpSp>
        <p:nvGrpSpPr>
          <p:cNvPr id="3" name="Group 57"/>
          <p:cNvGrpSpPr/>
          <p:nvPr/>
        </p:nvGrpSpPr>
        <p:grpSpPr>
          <a:xfrm>
            <a:off x="1905000" y="3810000"/>
            <a:ext cx="6892629" cy="1027331"/>
            <a:chOff x="1905000" y="3810000"/>
            <a:chExt cx="6892629" cy="1027331"/>
          </a:xfrm>
        </p:grpSpPr>
        <p:sp>
          <p:nvSpPr>
            <p:cNvPr id="37" name="Rounded Rectangle 36"/>
            <p:cNvSpPr/>
            <p:nvPr/>
          </p:nvSpPr>
          <p:spPr>
            <a:xfrm>
              <a:off x="3962400" y="3810000"/>
              <a:ext cx="685800" cy="1524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1905000" y="3810000"/>
              <a:ext cx="685800" cy="1524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5105400" y="4191000"/>
              <a:ext cx="3692229" cy="646331"/>
            </a:xfrm>
            <a:prstGeom prst="rect">
              <a:avLst/>
            </a:prstGeom>
            <a:noFill/>
          </p:spPr>
          <p:txBody>
            <a:bodyPr wrap="none" rtlCol="0">
              <a:spAutoFit/>
            </a:bodyPr>
            <a:lstStyle/>
            <a:p>
              <a:r>
                <a:rPr lang="en-US" i="1" dirty="0" smtClean="0">
                  <a:solidFill>
                    <a:srgbClr val="FF0000"/>
                  </a:solidFill>
                </a:rPr>
                <a:t>Only allowing radial expansion </a:t>
              </a:r>
            </a:p>
            <a:p>
              <a:r>
                <a:rPr lang="en-US" i="1" dirty="0" smtClean="0">
                  <a:solidFill>
                    <a:srgbClr val="FF0000"/>
                  </a:solidFill>
                </a:rPr>
                <a:t>Fixed  in long and circumferential axis</a:t>
              </a:r>
              <a:endParaRPr lang="en-US" i="1" dirty="0">
                <a:solidFill>
                  <a:srgbClr val="FF0000"/>
                </a:solidFill>
              </a:endParaRPr>
            </a:p>
          </p:txBody>
        </p:sp>
        <p:cxnSp>
          <p:nvCxnSpPr>
            <p:cNvPr id="41" name="Straight Arrow Connector 40"/>
            <p:cNvCxnSpPr/>
            <p:nvPr/>
          </p:nvCxnSpPr>
          <p:spPr>
            <a:xfrm>
              <a:off x="4572000" y="3962400"/>
              <a:ext cx="457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59"/>
          <p:cNvGrpSpPr/>
          <p:nvPr/>
        </p:nvGrpSpPr>
        <p:grpSpPr>
          <a:xfrm>
            <a:off x="4648200" y="2057400"/>
            <a:ext cx="867236" cy="369332"/>
            <a:chOff x="4648200" y="2057400"/>
            <a:chExt cx="867236" cy="369332"/>
          </a:xfrm>
        </p:grpSpPr>
        <p:sp>
          <p:nvSpPr>
            <p:cNvPr id="43" name="TextBox 42"/>
            <p:cNvSpPr txBox="1"/>
            <p:nvPr/>
          </p:nvSpPr>
          <p:spPr>
            <a:xfrm>
              <a:off x="4876800" y="2057400"/>
              <a:ext cx="638636" cy="369332"/>
            </a:xfrm>
            <a:prstGeom prst="rect">
              <a:avLst/>
            </a:prstGeom>
            <a:noFill/>
          </p:spPr>
          <p:txBody>
            <a:bodyPr wrap="none" rtlCol="0">
              <a:spAutoFit/>
            </a:bodyPr>
            <a:lstStyle/>
            <a:p>
              <a:r>
                <a:rPr lang="en-US" i="1" dirty="0" smtClean="0">
                  <a:solidFill>
                    <a:srgbClr val="FF0000"/>
                  </a:solidFill>
                </a:rPr>
                <a:t>fixed</a:t>
              </a:r>
              <a:endParaRPr lang="en-US" i="1" dirty="0">
                <a:solidFill>
                  <a:srgbClr val="FF0000"/>
                </a:solidFill>
              </a:endParaRPr>
            </a:p>
          </p:txBody>
        </p:sp>
        <p:cxnSp>
          <p:nvCxnSpPr>
            <p:cNvPr id="45" name="Straight Arrow Connector 44"/>
            <p:cNvCxnSpPr>
              <a:endCxn id="43" idx="1"/>
            </p:cNvCxnSpPr>
            <p:nvPr/>
          </p:nvCxnSpPr>
          <p:spPr>
            <a:xfrm flipV="1">
              <a:off x="4648200" y="2242066"/>
              <a:ext cx="228600" cy="1201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4" name="Slide Number Placeholder 33"/>
          <p:cNvSpPr>
            <a:spLocks noGrp="1"/>
          </p:cNvSpPr>
          <p:nvPr>
            <p:ph type="sldNum" sz="quarter" idx="12"/>
          </p:nvPr>
        </p:nvSpPr>
        <p:spPr/>
        <p:txBody>
          <a:bodyPr/>
          <a:lstStyle/>
          <a:p>
            <a:fld id="{B6F15528-21DE-4FAA-801E-634DDDAF4B2B}" type="slidenum">
              <a:rPr lang="en-US" smtClean="0"/>
              <a:pPr/>
              <a:t>9</a:t>
            </a:fld>
            <a:r>
              <a:rPr lang="en-US" dirty="0" smtClean="0"/>
              <a:t> out of 19</a:t>
            </a:r>
            <a:endParaRPr lang="en-US" dirty="0"/>
          </a:p>
        </p:txBody>
      </p:sp>
      <p:sp>
        <p:nvSpPr>
          <p:cNvPr id="40" name="TextBox 39"/>
          <p:cNvSpPr txBox="1"/>
          <p:nvPr/>
        </p:nvSpPr>
        <p:spPr>
          <a:xfrm>
            <a:off x="1600200" y="914400"/>
            <a:ext cx="4800600" cy="461665"/>
          </a:xfrm>
          <a:prstGeom prst="rect">
            <a:avLst/>
          </a:prstGeom>
          <a:noFill/>
        </p:spPr>
        <p:txBody>
          <a:bodyPr wrap="square" rtlCol="0">
            <a:spAutoFit/>
          </a:bodyPr>
          <a:lstStyle/>
          <a:p>
            <a:pPr>
              <a:buFont typeface="Arial" pitchFamily="34" charset="0"/>
              <a:buChar char="•"/>
            </a:pPr>
            <a:r>
              <a:rPr lang="en-US" sz="2400" dirty="0" smtClean="0"/>
              <a:t> BCs for ejection</a:t>
            </a:r>
            <a:endParaRPr lang="en-US" sz="2400" dirty="0"/>
          </a:p>
        </p:txBody>
      </p:sp>
      <p:pic>
        <p:nvPicPr>
          <p:cNvPr id="62" name="Picture 3"/>
          <p:cNvPicPr>
            <a:picLocks noChangeAspect="1" noChangeArrowheads="1"/>
          </p:cNvPicPr>
          <p:nvPr/>
        </p:nvPicPr>
        <p:blipFill>
          <a:blip r:embed="rId4" cstate="print"/>
          <a:srcRect/>
          <a:stretch>
            <a:fillRect/>
          </a:stretch>
        </p:blipFill>
        <p:spPr bwMode="auto">
          <a:xfrm>
            <a:off x="6248400" y="990600"/>
            <a:ext cx="2337444" cy="1752600"/>
          </a:xfrm>
          <a:prstGeom prst="rect">
            <a:avLst/>
          </a:prstGeom>
          <a:noFill/>
          <a:ln w="9525">
            <a:noFill/>
            <a:miter lim="800000"/>
            <a:headEnd/>
            <a:tailEnd/>
          </a:ln>
        </p:spPr>
      </p:pic>
      <p:sp>
        <p:nvSpPr>
          <p:cNvPr id="63" name="TextBox 62"/>
          <p:cNvSpPr txBox="1"/>
          <p:nvPr/>
        </p:nvSpPr>
        <p:spPr>
          <a:xfrm>
            <a:off x="7086600" y="2664023"/>
            <a:ext cx="1262974" cy="307777"/>
          </a:xfrm>
          <a:prstGeom prst="rect">
            <a:avLst/>
          </a:prstGeom>
          <a:noFill/>
        </p:spPr>
        <p:txBody>
          <a:bodyPr wrap="none" rtlCol="0">
            <a:spAutoFit/>
          </a:bodyPr>
          <a:lstStyle/>
          <a:p>
            <a:r>
              <a:rPr lang="en-US" sz="1400" dirty="0" smtClean="0"/>
              <a:t>diastolic filling</a:t>
            </a:r>
            <a:endParaRPr lang="en-US" sz="1400" dirty="0"/>
          </a:p>
        </p:txBody>
      </p:sp>
      <p:sp>
        <p:nvSpPr>
          <p:cNvPr id="64" name="TextBox 63"/>
          <p:cNvSpPr txBox="1"/>
          <p:nvPr/>
        </p:nvSpPr>
        <p:spPr>
          <a:xfrm>
            <a:off x="6172200" y="1752600"/>
            <a:ext cx="1600200" cy="523220"/>
          </a:xfrm>
          <a:prstGeom prst="rect">
            <a:avLst/>
          </a:prstGeom>
          <a:noFill/>
        </p:spPr>
        <p:txBody>
          <a:bodyPr wrap="square" rtlCol="0">
            <a:spAutoFit/>
          </a:bodyPr>
          <a:lstStyle/>
          <a:p>
            <a:pPr algn="ctr"/>
            <a:r>
              <a:rPr lang="en-US" sz="1400" dirty="0" err="1" smtClean="0"/>
              <a:t>isovolumetric</a:t>
            </a:r>
            <a:r>
              <a:rPr lang="en-US" sz="1400" dirty="0" smtClean="0"/>
              <a:t> relaxation </a:t>
            </a:r>
            <a:endParaRPr lang="en-US" sz="1400" dirty="0"/>
          </a:p>
        </p:txBody>
      </p:sp>
      <p:sp>
        <p:nvSpPr>
          <p:cNvPr id="65" name="TextBox 64"/>
          <p:cNvSpPr txBox="1"/>
          <p:nvPr/>
        </p:nvSpPr>
        <p:spPr>
          <a:xfrm>
            <a:off x="7848600" y="1752600"/>
            <a:ext cx="1600200" cy="523220"/>
          </a:xfrm>
          <a:prstGeom prst="rect">
            <a:avLst/>
          </a:prstGeom>
          <a:noFill/>
        </p:spPr>
        <p:txBody>
          <a:bodyPr wrap="square" rtlCol="0">
            <a:spAutoFit/>
          </a:bodyPr>
          <a:lstStyle/>
          <a:p>
            <a:pPr algn="ctr"/>
            <a:r>
              <a:rPr lang="en-US" sz="1400" dirty="0" err="1" smtClean="0"/>
              <a:t>isovolumetric</a:t>
            </a:r>
            <a:r>
              <a:rPr lang="en-US" sz="1400" dirty="0" smtClean="0"/>
              <a:t> contraction</a:t>
            </a:r>
            <a:endParaRPr lang="en-US" sz="1400" dirty="0"/>
          </a:p>
        </p:txBody>
      </p:sp>
      <p:sp>
        <p:nvSpPr>
          <p:cNvPr id="66" name="TextBox 65"/>
          <p:cNvSpPr txBox="1"/>
          <p:nvPr/>
        </p:nvSpPr>
        <p:spPr>
          <a:xfrm>
            <a:off x="6705600" y="1066800"/>
            <a:ext cx="1981200" cy="307777"/>
          </a:xfrm>
          <a:prstGeom prst="rect">
            <a:avLst/>
          </a:prstGeom>
          <a:noFill/>
        </p:spPr>
        <p:txBody>
          <a:bodyPr wrap="square" rtlCol="0">
            <a:spAutoFit/>
          </a:bodyPr>
          <a:lstStyle/>
          <a:p>
            <a:pPr algn="ctr"/>
            <a:r>
              <a:rPr lang="en-US" sz="1400" dirty="0" smtClean="0"/>
              <a:t>ejection</a:t>
            </a:r>
            <a:endParaRPr lang="en-US" sz="1400" dirty="0"/>
          </a:p>
        </p:txBody>
      </p:sp>
      <p:cxnSp>
        <p:nvCxnSpPr>
          <p:cNvPr id="69" name="Straight Arrow Connector 68"/>
          <p:cNvCxnSpPr/>
          <p:nvPr/>
        </p:nvCxnSpPr>
        <p:spPr>
          <a:xfrm flipH="1">
            <a:off x="7391400" y="1562100"/>
            <a:ext cx="6096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124200" y="1828800"/>
            <a:ext cx="917944" cy="369332"/>
          </a:xfrm>
          <a:prstGeom prst="rect">
            <a:avLst/>
          </a:prstGeom>
          <a:noFill/>
        </p:spPr>
        <p:txBody>
          <a:bodyPr wrap="none" rtlCol="0">
            <a:spAutoFit/>
          </a:bodyPr>
          <a:lstStyle/>
          <a:p>
            <a:r>
              <a:rPr lang="en-US" dirty="0" smtClean="0"/>
              <a:t>No flow</a:t>
            </a:r>
            <a:endParaRPr lang="en-US" dirty="0"/>
          </a:p>
        </p:txBody>
      </p:sp>
      <p:grpSp>
        <p:nvGrpSpPr>
          <p:cNvPr id="53" name="Group 52"/>
          <p:cNvGrpSpPr/>
          <p:nvPr/>
        </p:nvGrpSpPr>
        <p:grpSpPr>
          <a:xfrm>
            <a:off x="0" y="914400"/>
            <a:ext cx="4970573" cy="1390650"/>
            <a:chOff x="0" y="914400"/>
            <a:chExt cx="4970573" cy="1390650"/>
          </a:xfrm>
        </p:grpSpPr>
        <p:grpSp>
          <p:nvGrpSpPr>
            <p:cNvPr id="36" name="Group 35"/>
            <p:cNvGrpSpPr/>
            <p:nvPr/>
          </p:nvGrpSpPr>
          <p:grpSpPr>
            <a:xfrm>
              <a:off x="0" y="914400"/>
              <a:ext cx="4970573" cy="1390650"/>
              <a:chOff x="0" y="885825"/>
              <a:chExt cx="4970573" cy="1390650"/>
            </a:xfrm>
          </p:grpSpPr>
          <p:grpSp>
            <p:nvGrpSpPr>
              <p:cNvPr id="42" name="Group 31"/>
              <p:cNvGrpSpPr/>
              <p:nvPr/>
            </p:nvGrpSpPr>
            <p:grpSpPr>
              <a:xfrm>
                <a:off x="0" y="981075"/>
                <a:ext cx="1676400" cy="1295400"/>
                <a:chOff x="0" y="990600"/>
                <a:chExt cx="1676400" cy="1295400"/>
              </a:xfrm>
            </p:grpSpPr>
            <p:pic>
              <p:nvPicPr>
                <p:cNvPr id="50"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0" y="990600"/>
                  <a:ext cx="1619250" cy="1238250"/>
                </a:xfrm>
                <a:prstGeom prst="rect">
                  <a:avLst/>
                </a:prstGeom>
                <a:noFill/>
                <a:ln w="9525">
                  <a:noFill/>
                  <a:miter lim="800000"/>
                  <a:headEnd/>
                  <a:tailEnd/>
                </a:ln>
              </p:spPr>
            </p:pic>
            <p:sp>
              <p:nvSpPr>
                <p:cNvPr id="51" name="Rounded Rectangle 50"/>
                <p:cNvSpPr/>
                <p:nvPr/>
              </p:nvSpPr>
              <p:spPr>
                <a:xfrm>
                  <a:off x="457200" y="2209800"/>
                  <a:ext cx="1219200" cy="762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TextBox 43"/>
              <p:cNvSpPr txBox="1"/>
              <p:nvPr/>
            </p:nvSpPr>
            <p:spPr>
              <a:xfrm>
                <a:off x="333375" y="885825"/>
                <a:ext cx="428322" cy="369332"/>
              </a:xfrm>
              <a:prstGeom prst="rect">
                <a:avLst/>
              </a:prstGeom>
              <a:noFill/>
            </p:spPr>
            <p:txBody>
              <a:bodyPr wrap="none" rtlCol="0">
                <a:spAutoFit/>
              </a:bodyPr>
              <a:lstStyle/>
              <a:p>
                <a:r>
                  <a:rPr lang="en-US" i="1" dirty="0" smtClean="0"/>
                  <a:t>Rp</a:t>
                </a:r>
                <a:endParaRPr lang="en-GB" i="1" dirty="0"/>
              </a:p>
            </p:txBody>
          </p:sp>
          <p:sp>
            <p:nvSpPr>
              <p:cNvPr id="46" name="TextBox 45"/>
              <p:cNvSpPr txBox="1"/>
              <p:nvPr/>
            </p:nvSpPr>
            <p:spPr>
              <a:xfrm>
                <a:off x="381000" y="1688068"/>
                <a:ext cx="304892" cy="369332"/>
              </a:xfrm>
              <a:prstGeom prst="rect">
                <a:avLst/>
              </a:prstGeom>
              <a:noFill/>
            </p:spPr>
            <p:txBody>
              <a:bodyPr wrap="none" rtlCol="0">
                <a:spAutoFit/>
              </a:bodyPr>
              <a:lstStyle/>
              <a:p>
                <a:r>
                  <a:rPr lang="en-US" i="1" dirty="0" smtClean="0"/>
                  <a:t>C</a:t>
                </a:r>
                <a:endParaRPr lang="en-GB" i="1" dirty="0"/>
              </a:p>
            </p:txBody>
          </p:sp>
          <p:sp>
            <p:nvSpPr>
              <p:cNvPr id="48" name="Rectangle 47"/>
              <p:cNvSpPr/>
              <p:nvPr/>
            </p:nvSpPr>
            <p:spPr>
              <a:xfrm>
                <a:off x="1295400" y="1295400"/>
                <a:ext cx="3675173" cy="369332"/>
              </a:xfrm>
              <a:prstGeom prst="rect">
                <a:avLst/>
              </a:prstGeom>
            </p:spPr>
            <p:txBody>
              <a:bodyPr wrap="none">
                <a:spAutoFit/>
              </a:bodyPr>
              <a:lstStyle/>
              <a:p>
                <a:r>
                  <a:rPr lang="en-US" i="1" dirty="0" smtClean="0"/>
                  <a:t>P</a:t>
                </a:r>
                <a:r>
                  <a:rPr lang="en-US" i="1" baseline="30000" dirty="0" smtClean="0"/>
                  <a:t>Wk</a:t>
                </a:r>
                <a:r>
                  <a:rPr lang="en-US" i="1" dirty="0" smtClean="0"/>
                  <a:t>(t): initialized with 85mmHg (cuff)</a:t>
                </a:r>
              </a:p>
            </p:txBody>
          </p:sp>
        </p:grpSp>
        <p:sp>
          <p:nvSpPr>
            <p:cNvPr id="52" name="TextBox 51"/>
            <p:cNvSpPr txBox="1"/>
            <p:nvPr/>
          </p:nvSpPr>
          <p:spPr>
            <a:xfrm>
              <a:off x="1219200" y="1762125"/>
              <a:ext cx="407484" cy="369332"/>
            </a:xfrm>
            <a:prstGeom prst="rect">
              <a:avLst/>
            </a:prstGeom>
            <a:noFill/>
          </p:spPr>
          <p:txBody>
            <a:bodyPr wrap="none" rtlCol="0">
              <a:spAutoFit/>
            </a:bodyPr>
            <a:lstStyle/>
            <a:p>
              <a:r>
                <a:rPr lang="en-US" i="1" dirty="0" err="1" smtClean="0"/>
                <a:t>Rc</a:t>
              </a:r>
              <a:endParaRPr lang="en-GB" i="1" dirty="0"/>
            </a:p>
          </p:txBody>
        </p:sp>
      </p:grpSp>
      <p:grpSp>
        <p:nvGrpSpPr>
          <p:cNvPr id="54" name="Group 53"/>
          <p:cNvGrpSpPr/>
          <p:nvPr/>
        </p:nvGrpSpPr>
        <p:grpSpPr>
          <a:xfrm>
            <a:off x="5638800" y="2971800"/>
            <a:ext cx="1629959" cy="923330"/>
            <a:chOff x="5638800" y="3352800"/>
            <a:chExt cx="1629959" cy="923330"/>
          </a:xfrm>
        </p:grpSpPr>
        <p:sp>
          <p:nvSpPr>
            <p:cNvPr id="56" name="TextBox 55"/>
            <p:cNvSpPr txBox="1"/>
            <p:nvPr/>
          </p:nvSpPr>
          <p:spPr>
            <a:xfrm>
              <a:off x="5715000" y="3352800"/>
              <a:ext cx="1553759" cy="923330"/>
            </a:xfrm>
            <a:prstGeom prst="rect">
              <a:avLst/>
            </a:prstGeom>
            <a:noFill/>
          </p:spPr>
          <p:txBody>
            <a:bodyPr wrap="none" rtlCol="0">
              <a:spAutoFit/>
            </a:bodyPr>
            <a:lstStyle/>
            <a:p>
              <a:r>
                <a:rPr lang="en-US" i="1" dirty="0" smtClean="0">
                  <a:solidFill>
                    <a:srgbClr val="FF0000"/>
                  </a:solidFill>
                  <a:sym typeface="Wingdings" pitchFamily="2" charset="2"/>
                </a:rPr>
                <a:t>fully fixation</a:t>
              </a:r>
              <a:endParaRPr lang="en-US" i="1" dirty="0" smtClean="0">
                <a:solidFill>
                  <a:srgbClr val="FF0000"/>
                </a:solidFill>
              </a:endParaRPr>
            </a:p>
            <a:p>
              <a:r>
                <a:rPr lang="en-US" i="1" dirty="0" smtClean="0">
                  <a:solidFill>
                    <a:srgbClr val="FF0000"/>
                  </a:solidFill>
                </a:rPr>
                <a:t>          </a:t>
              </a:r>
            </a:p>
            <a:p>
              <a:r>
                <a:rPr lang="en-US" i="1" dirty="0" smtClean="0">
                  <a:solidFill>
                    <a:srgbClr val="FF0000"/>
                  </a:solidFill>
                </a:rPr>
                <a:t>Partial fixation</a:t>
              </a:r>
              <a:endParaRPr lang="en-US" i="1" dirty="0">
                <a:solidFill>
                  <a:srgbClr val="FF0000"/>
                </a:solidFill>
              </a:endParaRPr>
            </a:p>
          </p:txBody>
        </p:sp>
        <p:cxnSp>
          <p:nvCxnSpPr>
            <p:cNvPr id="57" name="Straight Arrow Connector 56"/>
            <p:cNvCxnSpPr/>
            <p:nvPr/>
          </p:nvCxnSpPr>
          <p:spPr>
            <a:xfrm flipV="1">
              <a:off x="5638800" y="3429000"/>
              <a:ext cx="0" cy="762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5105400" y="5334000"/>
            <a:ext cx="3048000" cy="707886"/>
          </a:xfrm>
          <a:prstGeom prst="rect">
            <a:avLst/>
          </a:prstGeom>
          <a:noFill/>
        </p:spPr>
        <p:txBody>
          <a:bodyPr wrap="square" rtlCol="0">
            <a:spAutoFit/>
          </a:bodyPr>
          <a:lstStyle/>
          <a:p>
            <a:r>
              <a:rPr lang="en-US" sz="2000" dirty="0" smtClean="0"/>
              <a:t>AV opens:  out flow rate &gt; 0</a:t>
            </a:r>
          </a:p>
          <a:p>
            <a:r>
              <a:rPr lang="en-US" sz="2000" dirty="0" smtClean="0"/>
              <a:t>AV closes:  out flow rate &lt; 0</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tags/tag1.xml><?xml version="1.0" encoding="utf-8"?>
<p:tagLst xmlns:a="http://schemas.openxmlformats.org/drawingml/2006/main" xmlns:r="http://schemas.openxmlformats.org/officeDocument/2006/relationships" xmlns:p="http://schemas.openxmlformats.org/presentationml/2006/main">
  <p:tag name="POWERPOINTLATEX_CACHECONTENT#5C7369676D615F65203D205C7369676D615F70202B205C7369676D615F61203D205C7369676D615F70202B20542866205C6F74696D6573206629" val="iVBORw0KGgoAAAANSUhEUgAAAnUAAAA0BAMAAAAeQtOHAAAAMFBMVEX///8AAACYmJhEREQiIiIQEBCqqqp2dnaIiIjc3NwyMjJUVFTMzMy6urru7u5mZmas1yZoAAAKL0lEQVR4AeVbXYhkRxWu/pn+me6+vZWZnl2zs5teJAEf1Gk2QXRBpzFxFaNM58eETQzdgkNADdPEEBCVadAHEWQaNw8LsvQgcTURnJYNmgehOxAkQrAbVHwRekjixqgwjfjig1h16qfr1P3p27d7AhPr4dY5p75zTtW5Vaeq7vQQ8v9Y8vMNOjuf+snW/sZ83U/uzqd/krWLT8zX++wj8+mfZO3xntH7wj0P1g02mJTg/k4w7D3R6lwzy3UxpviaObbxf//6qMkH0hKMLQRqnNzGCxSVMoykf2AMqLhC3qAGH0hqcMWcuYEqJ7dxn964a3v7Trpy1/aXvl+jdRjJfSNjQP01UqFhI6HBhx3DxHuTzNKP8oHF6Cle5USM0mc4o0r3PKElxUyrNTh92zToiW/P3AFD6NMNqMXabG+Z46JbpPm4KQiiNdgpjYJwi2hzjt0D6qXLXbID7S26C/UL8OwKBmiSkmEVHDzzT99XevFDhkCTBnh8pKXHRMi+H5N1l1mXu3YPMBUq6kucc+iIV7IU6Y4iZZ2u3fjgXz5c/Ykl5qwBbp/3aF+oKLa5UHPTjLncPS00VEL7KWfTK6aZpNw/tCz+8Lc5nR//XIs0YYCXUdLUiAUSMZRaFmjY25TL3acAl6dnBf6LvFpCp7uYvcdWygLroKUtZAY4sypEx/d0Deb4XHHLtrv8KfCXoXJXfB9nh2i19a2z3dWfgQp7pMQ+o1heG+CsTANm82JpezCLte6yZrtLHwEkQSFoJAuhHHdMvQtoBROnOtCt7u3ABNd2NPB4CHswx+NFW7XdFfegKcaOFrxkj/izCk9O8TI+LWr5TLyozyuZM64znAnudqTK+6twdSnVJR+2mqZnDwbsxu8W96QvhPWicZHc8aV2oE2QLC1PmL9d2z9zTd5yQfrM6KWebG4NGooUEgxunRLSprr07Qo+7HOqnlfs0srZzDtVJHdsLC0zXCkjUcmu7OjxOmskJyde5hzJbegGRljg4TlovEpLL9ToysWLvzax0+npeh6xy1bplecpvXjx0u50DwgRyR23gO6raWNzcP70JF3b/tpIuyl2CJETrzUgWREe2WqBD+HVsy18j2QoAmprAUQIPY/Y9enLfCYMAgx7N0Vzx22p4x3YzaHLa5x2QCofh6xbYuKxaUfIv8w2QhA4BtvwczCQFt5wpFa2plaYqM1rXJCeVHfHLlvjncq4b0KgsXB33Ko+3oGLJDqYFekRSOXjTl7DxGPTjiXKEed1QeAliFcVZtwSuqoovHP3vah8cqRa2IYVoCdR7tglxYyroUOWtrlwd9yyPt6BmxiaI8u0DFL5+ASvc+tMR4ytLuWiQuBl/g6K4qKcM3Io0vBjwui5YzcWO0SX9W+2Es0d96GOd8JfTN4xJIdHLa4c3R5p1Xl7Dk1K9imrx6WiJHje7ItJXLQvdgrkV4fRc8UuTzfB3lj00s+2hzySO7CjjnfCKI5d29g52GcCcYYurmdE99IbqCMIDLHriiNgDs9epOTJhNFzxU55kcqehr2FkdyBKXS8I4foqtVA2S8rM8l4XAfN+CZU6oHAORb1rPimSpZn3PoC9Xxzvnp1+5BPVKdC1NHcgWF0vLNi10QrWN5/SfK06FFqC/UMgXnsMvLQbXwjQAp+TKCeyvnVVbHT6C2mJfsqb5h+xt3yaO7ADjreWbGroAO6uPAS0qwMQDO+CZV6IDCPXUKu1TY69yi4fx1Kz7VmKyJBZOUN09+83RLNHVihaF3ifAcnJu1L5rv0uaJYFpkN3cQJBOb5bkl+wFIzAqEDmFB6rtjVRDZWsyjAvtUUzR03kqcow6HYORSflUTImgMyhomXOzB7gcHLbK7FWPx48c5AzsfQ8e7eHwswewbrSZgrdlOS66Ld8W5kKNrTl26XfeNVwZr/N7gwzSIoJt5SmfOqYDA/Yx+KtZqnHYn5Su2xnoIT36Rv63U/TW5V4Zu21mWEHTtH9rWvBvB29TKBVyy0FuwOjCbw3IIzrepj2vzCwoTf4Q1s2rFvU/yB7xUYzO8VMZENclQO4Q937N0SC4vb8S9YL7fT/d7lvUbHwtuxI/J41xWLg6QeGvzwPyhdWwY0G80dV49Jn9IUz/G6JMS9QPPtnph2cuLhn0thcIztxXzdstKX23K6xNRh6oLY/4H1niMXSnWSs8Pgit3+FreYV3+can2eZWCxffh7gpZo7rhqH19ZM3QEBuGxpGaMFCU25LSDice+SJkFg9usMQPvwal1BKzFL0uXTRUfGus9S1rMVly8h4mGK3bii+Fbcsmm+D7VDDPLrW6Gdcd70qL1SYd4ipMLjAsPzUAyPrsO2Y43sYzHv0gZBYMbLFBOrczaE3I0MCPiYUaD9e4n3U3+kWbEbBnFFbu3YJJVOgIDZ/zulqHgS0Zzx83tW50yl+lQJKyJ13+Pmiq0zcFQkaIdg5unmLTxBIt39UC0s59sOK88j3UmlhGF9MqkdsQ/rfYQxLVXkFRpRMhVdZgf87RXk66xpouL5I5ZyVIzwTHBvuHPdTBL/kpmYjaYtUdwJzC4ws2kSh/4x/hzEnZIaekXdazjwyE91kWmlbD/2Omad6TxwPXfrw6kSb7rOrTs4wCLo7m79vp3Kf3Wa9cNW03mVJWunaCztbpqI90NTQKBwaLbt6qrv1GoPjpHKql3beqJ5bpkvWL3vCPO1+lnB9JeimdxyHneDrA0iru2+nJrmGobn7+qBi0gr35cQfMPKkrWCFywMgHDNOwXYen7skWeMIcrVrt73pmADH93RXt/MRG+dEh3hW1RvmoYMn8NIY/qRqujE1aTvVhUEBj/MgNwwzUED8/ApwfIX6ZOcOwgPSbPkn+aKuHoKO6k5fhkf8h7fPpP317nQOcZ8XsMqcQqDF7SeVEjDkEU4d8PQLG2oQ0JwvXjGtQO2zL7e9OzSBqKieJOGZ5saDDxlVjVfy/98rUf/bnyqOJVjcHDTSXXdRLW7B9HWhCWaLCgZ/gmikriALEWAzljvE7ut+Qh2CjulNmW7hS6Y6hmkrpJ6ZVvalYRGFwpK7muC3xCZx7XfGhizM4dw1n19uskXTuf3wztRQMjuZPaSXF8TdUJyxfeZWSLbXBenocRrvky+e1je0gUiqne/MHbq7PqvfqZ/KXltXfqoTwgUCR30kJBRGz/NGm7kxbyMmFscMK1QTNs4Z7SjVlDwNQc+tRLV8oTX+Eo5+aVutN1ZZbpytHcKbvdHqMK7LNea0OJptQucONoisYMzQX7VDyDbgTofO7e3GQu43SdVHshfdtg56GQimFg6UintDCWPTHzucvyC4Bzdi/8D/1tcI7dYxdWlu1T8cIsexqa091wl1n98kcqdU/jXkIL3Ox5gSLKYlHvI9H8zemuADeAJ5+awTkCx712ihmMYegw9I6F9SJy87r7XUS/Uu2dCLupr8d8ZW2R5nz9yIZ32d207szX3qX0tvkszKT9Lrvz69v/ALcMOEvA1/SnAAAAAElFTkSuQmCC"/>
  <p:tag name="POWERPOINTLATEX_PIXELSPEREMHEIGHT#5C7369676D615F65203D205C7369676D615F70202B205C7369676D615F61203D205C7369676D615F70202B20542866205C6F74696D6573206629" val="59"/>
  <p:tag name="POWERPOINTLATEX_REFCOUNTER#5C7369676D615F65203D205C7369676D615F70202B205C7369676D615F61203D205C7369676D615F70202B20542866205C6F74696D6573206629" val="3"/>
  <p:tag name="POWERPOINTLATEX_CACHECONTENT#5C7369676D61203D205C7369676D615F70202B205C7369676D615F61203D205C7369676D615F70202B20542866205C6F74696D6573206629" val="iVBORw0KGgoAAAANSUhEUgAAAmUAAAA0BAMAAAA57FJvAAAAMFBMVEX///8AAACYmJhEREQiIiIQEBCqqqp2dnaIiIjc3NwyMjJUVFTMzMy6urru7u5mZmas1yZoAAAKAklEQVRoBeVaXWxjRxUex47tGzvXGRIvJbvbdVRaCYmHWFkhwUooFhXQFlDcbn+00MhB2kgIHmK2CPGAZKsCCfESi92H8LCyEVDUpzU/ggpV2EIV4qFq0j6DbJWqaEurWGpf9ok5M3PvnTNzfT32dSsF5uHOOTPfd87M+MxvQsj/U+rF66wTj34m2Zl2vGanGvH4Z5H9wSBeq52n4/HPILvwCbXRbzz5GVWNliW4fxANO9O17pGabou+bNSUPhUuvXe9oeiRogdeOBcJO9uVGxSlEvQmf17t02jTLa+oBVGyDy4fRsHOdl2HvvDQ/v6DdPWh/W/+tEpr0JvUrtKnPK0lKZqrSqUuBuBhW6/7n9Ed+lnoS4LySMpRHh31htK/HB0k6I5SECUG4MzHonBnui57iTe/Tzd5TuHrFLksP4kiyRR7akmEHIDd4iACF6vK/dAshzbLcJdqc1yTNnj+Inxz93FZfvZWVY3Lf7tcvfbbgVHMChTw6DQMMI8y2eZ5mLKxYbhr9TitTEV+BbTh/bxMfkYfVzWQv7f+3X+8/v56TS9nugJuISsh2JmLEtszU2chGu5uCCtUTsffgFoX81Tar+inhgefHkDVa+s9yHBSwEsoWjEsnpbYicefkm24+yI3kKfydPEsqNUaL5Qffc9Meov7OyGDooCza6qVecpGJ+Zp3LSlu8uvcEyWyoGAM8UyHSjEvNhR/RLn0UNP3jv1JC9XwY6c7l7d/HK9E/OzHGpJd5cR3fYOYA4MYWFdpS7IHdUr+9dFTyIFsef6OiEIXD1QauYp6p2Yp+0QW7q7wiEHeQcwB4YwhYaiQHHXP/eHnme32Sx5oswRuNuWpQ9U+FWjWJP6hGzhsriZPDUOp3eC4yayxlmbSAx1R0if3glMtrwFixW5Rz+nPzkaBJWZ3dw3pJa9mL4QVDBJAzdXRG3du5w1EHqckvHgIcul4IR1YjJrjL/JxDB3zFiTlgKTe8pIiP4qp41hjXiB1jwmvwtYTNLAJ2IW36TFF6t0dWvrTwg8TnEq9NqvKN3autIYBwnphAUr3JoFMcQd2CqLO5MwW5fxAdq7+026v/9PUQHfe+zIKwIty4akdRzUGOAhDxS2JR+SLA1WQZURIvfpS/AbIsMaLKQTFizNiFQtiCHugOwdz7ih7o60x7MNtCO40HcRaCzMSGFThRKCwAm+Lt7i3W+uqsBb3vST+W5Q6VTBQ1bbeIJ6kMxORLPm7g4a4R/PQCGVbZ7JzwjtCAswnjzQIMxIXjvrI/AiH6cKj7BFdH5582GcPh84TIkIq2qGAwCTzDGLZs3dHbTGP57xpuHfuKPsCIQkTwHS7bHpw8KMEG1vQ+AlONQWxEU2Z3tYG4mVv6usqeAHJXPMbFjIhKfYEE13wPaOZ8KSuoeyaYtan6gBJneBZM9x8F/41/8gcBIeSfriNlCgNR8UJeTpNq8eCfPhUKMTVqwwW1ZEwx235B3PhFk0Zg6+BgwPOWbUa9a4cENQ5BeD+Zh1RZjmaAkhxykeTtLCYUYnrFhhtqyIhjtuCR3PXMrnn3SRlj+8VFsDLhQuyTj4pCwXGQbnWJx5o7gUuREGRlr8AY+QDl8Fg3IuOVW8dxQHEhDJ0owgNZI41h03gY5neMwyKOpIX7qsHAjhOmoCBsOYZSU9oR5mEAcrTflWoNz1A4B7WWwdlTWRf2Eg6yJZAd+UIolj3XE76HiGxywpHyOlv5bIM6syDnCcYTCMWVLOyZZ8azKbjUvKYio7kY/pxmSxYmFHQrMiGu44l6JnGxRZi3hSyfWsfjw65sznUUswGNazRRlf3g+K4CFKFR5WgvAMQbAioxNWrDBbVkTDHVjKU3QGQ2M2pAPVWYIPVeYiKYhA+7NaSTB4icVWgo0bJLw+vflLMbnk99FNAWJfueNEL39GJyaw5u0OWpulaGevtqFQphM8qZYOoLzORk4E2uMejucYnGLROxT0PG2rwLEHc1fOyb64fOTWGu5z6w2VCrI+ZhqLkH9XvkT4jyuYc3bHjSYpOnV3toUr/q3LRVkWZaGOhRk7rMJHuwdgMNwDEmLW5/AMZ8wxSe7SXRHFf8zdd/MHaXR5A54+ZgSzSPrq8c/ujX0VUT1joq073gZJlda6K4rZMvbtwAkXwkwEWqYNkp8wOMGeQ2B+stRXXkZ8dJjQ2YHSvHizc3YW6FPs1tHQkMaYIRa7onyNvc+LzURj6ioiWrsDK310IiNNNer4lVlxtSXDTAQaexlSEwa32IzP8vXMRdNdZeiyeHN7S4RW5iBLa+ziz8dRQRpjhlgkDftOXWwmCitMRERrd2CpCS0L0omYGLzAxdOWvf70ZJjxQLsXsJikgeEdzq2WWEXSmF6Ipyhv8fAot3lRqpeDqb2h/oZQYYwZYpEh7Gj4cQZYYQkRrd2BpY62NyrTcRlPWxZdu3w1A1rm4rIyuqxAA9dXWNneLrsMVO4A3ialiwNCbso1dIEsQvfr6MbLCowxQywyglZVrVwiorU7Zt6h8kDAZEhLyrLvneNFDXwfE6sZiPXrB5D5SQOXodnp4qf+M/qqD5ko7D1++7W1Yw8G05uU9WlmjBlBLNh7XVrybETmiEhs3R29+iNKf/j324HpjHK8yNFGUMGlW9ANkXKrniR1DBbNfruy9jKGRWruc/Qxf8jEtKyuaAxzzFRWGlZnvqZptDBVJcpVYLK7lnftDSyqf5hMGe9e+ScGHvSVTU8SOQbjP5NipK02asOM19yYcxOZy9ISW0KU3x3VRiqW7pb3RfqOYqzT8BXvHO8XEHL3Walk0O2BFWJwRotCxYS1CE8BBeNsZ8aZajADP3PqPHlXLbSTZ3EnLW9s+y76IR2v/5pXv3215sOEgMGLeIPQsFaqC8MlnshVfGJb1XR5AXY09veb7+sVE/WZ3EmriWCjavK9H3tzu1//9NGrzxcbuJidWRD4ZFuvn1pPw5g12c6LU/IO1rHG14TRBfIVXGyhzeRO2s0GGye6E/huv12hxRd6vuoJGFwueeUz5wX2XLBc7E3J79RIpnp/fntKGqwCs7iTbiqHXNhnf4Ma85O6RoN0cN76HGuY8gtS57/8XvMRX7UUXnkkf2Xp3N2aJTyAzeZO8k/4SC3RA8dYfwMPWDLAyWCCY+QU2vDcO0/+Ygq8gLq/v1Zzu89MzSOzuZN+2N+VWDqhp9mQLSC8LQbY/EercGJU6Yl+mo0Cx6+L5c59GBqwQXsp62DRwe7V+H0g9Z05GLE3Ec9d65R5Gr5E6iVbjzo4Z+x2tpYUXGdTUT58MZ67Zbimp5+4EdyTJrVYB9d7kxgW9fguZkGIB4np7qTG3Kd/PLBvBAYvWE/qCA/L1jtQhBH7qrju8m17X2HIu4dhpVOW/ZV+a0pGLPhH7C5WW8eRc+z5oDSucv7lH7G7sR34L7mXKjBaYtgvAAAAAElFTkSuQmCC"/>
  <p:tag name="POWERPOINTLATEX_PIXELSPEREMHEIGHT#5C7369676D61203D205C7369676D615F70202B205C7369676D615F61203D205C7369676D615F70202B20542866205C6F74696D6573206629" val="59"/>
  <p:tag name="POWERPOINTLATEX_CACHECONTENT#5C667261637B645B5C746578747B43617D5D5F697D7B64747D203D205C667261637B5B5C746578747B43617D5D5F5C746578747B6D61787D202D205B5C746578747B43617D5D5F307D7B5C7461755F7B5B5C746578747B43617D5D7D207D655E7B28312E302D5C667261637B747D7B5C7461755F7B5B5C746578747B43617D5D7D7D297D202831202D205C667261637B747D7B5C7461755F7B5B5C746578747B43617D5D7D7D29" val="iVBORw0KGgoAAAANSUhEUgAAA7UAAAB4BAMAAADf6cjxAAAAMFBMVEX///8AAADu7u4iIiJUVFREREQyMjKIiIjMzMy6uroQEBBmZmbc3NyYmJiqqqp2dnbNQUZJAAAYV0lEQVR4Ae1dCYxkR3mueTPT1/Qc5TnAY/B2O+bQcnjbA/GVwDQrTERMvI1Zm5CEzGSNAznsaePIMpFxN1GMwYemHWKQhaLp9YGzgmQ6TjA4iuhJbGLwysxgE0OQoh5yWLHAmmYhwCph8/91vFfvrn7Tb3a2e0rqflV/Vf1V///VXfVeEWI3VUpfZqe4XJTSQy5iGCEFsZaCA0Xi68UyXIYBSqe9YvY2rfrA3FtCJDwyV4iA7ezcXCuYcSS+XizDZUjMzfUTtkaB0rMIqc57actBW4uA7ZSDh5czAl8vNjoyZPsK27cX6IQNW+O535v9/WVQ3j84FRgBg5SC7Rsurz/8ZeA5su5gHIGvgwNzKtj6ytBX2BIyjN2opZd0iV52849nWyTl6oAjYKBg++d08rHbSn8FaS05kInA18HBga2/DH2GbQIHOya22dLsjaCpC6Zzg93F9kn6uRwhRvvdpBA3tgEy9AK2Yy1WlHX+BmhFwXaDrrJI/3RhuavYjtJzGN/s3GtcA+du19sAGeLE9rCOtrsQpn22NpMahaCy3o5TGfGIe1IUAQOzTW7TZZ6jRCFubINkiBHb1Iy2yrcXsC4hCmdTxqGjxLYhISD7u4rtiFlmjHrc2AbJECO2yX3huu5GiCyOfTVNCdtege0ofaWMle4qtht0XTKuxYxtoAyh2GZbMp+dPoc9qxMOXrprRumCNkP6cggqsK0q8RjmNi7R2+QUtRqs4ZixDZQhFNsXKzaRO3AMnOUV+MNNL+p2aEN0Szd6ilVxge0ijquEqXZxLJVgBYgzTsWMbaAMYdimPSufVEnAMwlLpzTnDjBy1E3bHiWjYBTCKclWiTm2Y0r1It2cA20q7UHMc6BgGcKwXRNdx/cUrb3u0odaitPPWl719LnOk7oN4hqOffXMEKtGHNtBtY8d72K9tY2N20uOnEVo6x0cmFNHhjBs5zjjEXPYQcjYw5U3zOS8ErTTSi27W7jWvCH3DKtFZGNfrZCEV3Gulyp9hRUp3T1sYTeoaTGuxYptsAwh2I7j2IOQj9cVbGuHYDhywMq+n43mPH0ES0+/zonG8eOlfcePeydlY3dn4bIcr+Ic2zZVZDA4tl+7+fsyToT6xee343RS8oBnfgkd2U9/tIlPMBH48oj2fx0ZQrDNzyPLxQfLFrZGvQJL4HzhBT39TEoVUQlkWKNIhRrVCjs7aCZC4z85c+/TRzdweivGyYt0Xol0Pdrvu+xHBWYBewQMOLYJqmwZkEQLeKWPfOXgDFrARODLI9r/ObbBMoRg215GlueRqoVtEjFL0Rx6BJmkH/yNSlC0Dv0+8dIL9NyX/rsZFm0Me9ovFln15HqhYsHRijn0XkJG2WgLaBEw4NgOiAVHiy95e4UQXqwi8VU4mVYdGUKwPSaYKdgOMszYoMRMycsyfC4xvOhyeunpF4HIx75hETcR1QyfnTC9GNQ1dfoRMqmyqh0JA45tnjrXbMbngW9KFJoIZQaz5TQ6MgRjOybrnoLtGst6/ZAzNacbpreDOScR3RnPea9XSC2ae3nAI1qaaXact91MLzDkWbcHNOjFQBgRpTYCBhzbqrXcJfjnJytga/AuPQJfwcb20JEhGNuhcwVDBdtN1jwXVmxJeTjyB8hPPMiwhyqZevp2TGRbO2Gx9tMmBBENLtNLmtKWPVaadZRpusLIETDg2NaoU74a69lrs1H52rPJXToyBGNrVjEF2zLL+uKEV4oqLbPC2iKVxO2+HbE7qA6lqjO9LbIGiE9veafgrrccWwNP3YCR2J6EflrT+NVbjm2e5pCP5KvJ0y+YT721ySCwNR499n4PNnmJoIJtm2Mb2rCmjlzkwRFIaZ8BtHfoUKrO9DbFd2bEChbTS9Z9JrHxS5iYWDEUGGTVmVJIXji2a+qaCIsxMtmEp2hfuoltiAwC2xc/aGz8jjvrtQVBU7BtMGxLysTfHS+QYuhUtEAONs8S78dsNKdjmDe0YgWLYUvc42Qey44tKbSczHzdHFuPcTKLEQnbp+5QTdNKWkcGjm0aBode89GNQ4Kbgm2RY8sXNazEOrDxxqmDCIFBlZV533B5Pt8R8xCul7ptfsujpr57pO7A1pen24Njm7HNb0Wou794KaUVdHRUbxN89i7/rYmomGwEy8Cx3Y9INVYxbZspzwungq2ot9vBtmlLZHsOvrUTwmOD78Lz6a3QS4MuKLG+g/YLCg/ecsd2sR1R9yDI6DLwNU7MvuMz1QjYjl59nWrea2WYl89gGTi25QMQq+ruQtsSbgVb0d9Cm2ycJ42Vpo4NF7a6ZrSmt0XeDdR5geR6qYlBE8/JNfAYrb8F/reLLQzAc5wn/g8vwd+/TrZi6W9JsAwc2wJiOODuuMyqrGBbNsdSddlWUCSZDn/LBAQD01Vstaa3BbbOmRLTG45thuWa54gQOG5KGtAzbR9bUlcnV5kWTpkPAd9I/S1myNPoyMCwzbIlmgwTzcapPS+cCrYbfH4LOL1wszQ3QjB/SE0fgS1tCq7deAiVBbOqsylQUvSwXC9JtV80oBka50Pi7dZbUlY78jzI2p7E3MWBbbAMDNsxtkQzyCfXqpbKWODQKNjW+LrUAe4R5Z/mosTyiaM1veVLRcMg5jCkzbGF+mXlYxTEWeOdMmCbhLT4mOd2bE11DR9Lwcqm0rk9C5tAfAKG2C4Jvq/9ixvJM7c2Cbn7lhxyTz3P+ntYowVnDv/CjI4MDNska0US7rnJ5oJIQ8F2gNUBtWyG5cPh3905UBmb24wjCaezzvqRAWgwvg5eQi8bigwJ0HqbyW8AtgM5gUHqksEOzp0IbEfVBuF3sT2YgERJHrAF0FmZKdJXnH/DiSly+28/jh1h+hd/8vhfw7NGYZ9hPPwtQwiqIwPDdlxgm4NINlNdEU4F22FsurNqn2KLEu7wmmyFx/ILUcRm5I/8fAV9kSG0CeDdBBShlyHR+mKY++FXYk1nVsU2s5xgJRmDhBuBLSkCisKkV/A9FWgUAFQFW1I+G4ZthZ9eDIpcBthh0aS4AIPTP6XvJkb9C00MH2x0ZGDYjjCkht39oHmcTWD7xN9AIaM5QpLu9js4L4rv6JTi2La1gLB9PoQNG9sbdajiuD0r9EIWZ3My3hfAssiwHYUWdCAn6tdNXgNMCOptJLYJelQGyKwTkuDY4jxM1luyNgke7ckKlKhDsP8HBSjDuroSxHwoJ2MHPHVkYNgOCWwhKbtJyBapik0HiI+leHGJkE6aKhZT+RtXpuAphR7Nip3byKp33Kwk51FxieI0yU6ARerl1fRCESAxD5YGa5OHG68ka+BibeclZLOD9TeJrbE4mQMOaK6F3whvk3+DrmPqvB/PQzEjG5ir4gFCXnUx1G5WsganycghoIYaHRls9bbiZCmPj2cbMx9DvwJWuf0AeHHLGVTfPaio63/0o/mELIC+Xsx5ew4uCTo2M9m3JmbI8CpQpF5IcXaZBch+AB9rbLbwf7Up8i10HYK/dVI6gF56RmJLhuhf8hhfRSZZtqE7/h06PwpOgS3Cuok1pzHBg46wkpWtr36Yu0P+dWSw9bdNJ8MsFi8s0WCwXN0PHQMxitecxOlgVJNfMGN24UBr+ywy9ojJ0G7J4gCFmcYHUydbKXrvCXSZeoEpRAUJ5Xn8H8NF/ie2humV2MRzDAznJi8G9DMmtjAN+hUMlOS9zyZsCWevJKWpk03JN49tF2sTGLbZm+bqDFs4GmC258jB1+jIwLCV4+Sci1WJkQz8P8/0NF64xbRHsGy0zEiNpmmNahncl3284he5uiV80u+b+SEAV38buk29kNfRmZ8dv6coSurT9Tf9HQxxTkw1IRDHNklzYNc0FrZGg97w2af+Y7bFYmYfn/zVq1pkvHAFOEW9tWGbLZ3zWV5vYYt5SSs1HRkYtqN8fstLjo11TS8lW5wwx6VmgFE2NTGd0SwnJgE1H+OdgKUX8sYStEi/JmOnXvi2tAoMMp2M+yxsifGfwHeqJbndc2tFWr2wrU3loFdmIVLK4F1G8XrqyMCwTfN1KWx1HSax4iBs3zlmDaWUDH5z+4y9OJSaHlQlWUJe/5mcRxBZv2pnkzs8vb2ICrbQc33tY15hvOqtQRdwxMWC7/+WNXj3jC+IOjIwbAldhSgDHmU0xUbmQYlYfsY7oay6DgtZ/sKWWTBJl+ak1Ty8IwldeuYXPBjZ9OLhz0i8fhVXyPv9QrjoNmxdvoLgUW9ZszlE2Tc3biCLB/yiqnQdGTi2OMkia14tZLmicgy0f33yusnrrvvNwDDg2W7KENaLGmN84Uh6dO+pzrdMrjp6EfWrvmWsmPHCLFGxTeL6xSAl74KZ0CrZPx2WDvrryMCxrZ0FwcsrGMlhhi50EPydFxGizG78wikvj62tsEDGJ56jtj0Zv6gR6IZXC6ejF4EtXWabdHopd4DtGnZMG7jlCONk1iV+hOK6yvvwsCs2omFGRwaObeJlwKsApcdtLneTvCnpdZKeAK+02Jt+5ubvEcNkOUDRD8wnW+yBf8UlZk3SyZ/Fha3XgQOtMi+wLX3zb83shlr0sX19efpj5LXFff9Iniqc2yTlfbmnL6z//Gj2WSiK2fqUd09tS18fW6O+TIa8u9bxLRvPQMfIAninX34X/Bsfmf7KwSuG58HKTOrjAttflxRi0ByzZ+/KGbFhu4YtksPo6EVge/6xVUfkAKc+tkUYmMA+FJ2GE/Awq049Si8ifzLTLOMZLjxHkwtIhXvpyMDrLTl/+rZjrVCGYQEyqAhWecn92BI825g3o3Cy6QTLuNWxxIcta5HUVMGuoxeBrSNmsFMfWx8+hngTw/DxV8g6MghsyRtvXlZiRrRW1yEiA3F0tgnWFJ2Hf27c2GassVt82LK3l2QexFNHL6cFW0c+g5w6Mkhsg/ho+7UrEJSBWOOjqs15M64bWzaA4/7xYZulFTML0qKjlz1spbbEs4BPBmIdW2fYuJpnD/xzY9tYMD3jw5bUt8xUpKU6OffL0u7zjPS91BSdm8OWK8BE4uvFL1yG7n6Hle8sIIijoraMzJv5cmNb4PhjiBixLS6YWZCWavjJBhjPHJLBtZ9nxveTxw7OwmGQTk0Wd7hZBU2IrXv8gNG/HL4aC7ML26yyxRIjtmUoanvG0sBr6JfOu++o5e7IhiBm+N4gxhubJml0ubAdU3rCGLGFFeE9Y2kgxbbC2H61RdS2IYgD02ZwBLa85YHtuLLtFCO2eZyM7RmpAXbWg2xIZ4dPVm+VLaUcnN9b8MB2SLTbyD5GbPmxTEykCyZrHbeHHplSrxXNLiQTHwvxBvJGLloSiK3sb40K4PbdI4UDHtgOKvjHiK3HifpocmEs46o5m3lzLjqv0xKzSlmOD0ZMHLGV4+SxVVgMvz5X88JWabfjrLcJpQhFlKiHohXYwnLa2kLvTDbEloj57cgSSQA3b2yV7eIY6+2w0q13JkgPhk5StrxehioXyTBsxdHP/TlSW0Fs73SPk9WjAHvYRlJ1x5EGYdZufLp4SccRRQSGLV9PJr8Fh/lWYDv+wKfc2ObPsVJwYuv7urgVRdcG5xl0XkNjQyOfP2yIwo1P5N1DBhHWIDfHrv1puDA+IRi25EVs0u/bgvME+0jy4NmPdYSt7+viA/qakoDsYSt1BoCUadMHNT0yx9Y4Of3YwQ9hjBMP/2H62FZH2Pq+Lh4RW72M90Eo/upEdEE5toTcY333EplJssl4r781VbFjlqK1XhgpTReInIuLvEPYyql2JFmckYyrbdPbuahrd06+O+UuKXOTKGm6QORMXGRlzTnO+a26RBJFHFucM31dqqiMX22CaTpcIPJ4LrK6qOAcJ2smpROsq+tSOgnu5jBtiW0lWi5dIHI2LjIOYKWJEdsB7yN+MuX+etbEHg57nTGC6PIMqz2qeYbVJKuvUcWIreeJejMTfWbJiAVY7YPJDv0Yd+AZVqdJ3VFxkNJ4ml6YGLHdxAPee4ZrIMn3zL86H7dClLcRY8S2LRcx4hbnjODPXg66IP5uatEqPWn2anks2ilZqcTC/8xiOjRzb/a5B5uxZ7q9wpMwXnq+Qek1//b9WFJUTmV58zcK7KJyb8+eo36q/sC7cvFLtSZ6QvgKMDNRNxUDc5qmYZIY/KLyQC57nh1qwHyd4zymfv7fIY/Q4MqLKb5h2UXlvr57HhE0MLoTJyIyGscc2UXlcCKzFUGIvSjeGlAOsXoH6AIVj3yEmQGekbZGMQhjtecvNFCej18VpfXwNGp8hayD66/DefZ7CPUjYjHpQute9DJbievk+uuYcttDbNPb3HHSUMWwzqpUiR1P7+T6a42U+z1IsRK3BjZXNVLgn3Tq4PprDZ59H+QXNAY621KS8YBGdHGbRWYnhnYa2emRIFm5nRiXPEM6L6yJ2yzWlD3HuPLTT3zj+KSgqr92RXX52MVNbnxE5RNmj9yxBtLWJy86jqsRYVRnJMUuKte//loj2b0gTAO3x6qHVzfD2MuLymG/AM1EWPjY/P+LZ8DvIrnY0t1VjMcWhRa60VebF5XrXn8dlyqGJbQRPsUQV552nm9JaoEtOGwvffWicq37wbaXXEDsxcnDh0sfOHz48JXNgFA97pWgbz58eAaU8J7/3b6km7hoIS4q17ofbPtJenMYmWrCJ83g19emcQV8kkzjk6A6SrJdVC42DHTidT/MJq56txnf5KlT3vy/cern3h69QmUf1h7nQ57bTm15ipU9darl6eEk2i8qP43TW4Pdq8BfUsjAlx49TVW9UsozxBlO3I9wJg4xKeo+w1r4zNO8lpj8lP0umN6Oo0AGP6Fmfm7tmefhkFG2qUjyoGLvQeuPUaY8r69S1OwPPtok5Lgirakfhea22i8q5xsG7lA7QTEwEXG3gsg7XJn7nsXryeCSkr4UWCH1kjWHwmy08J8IUS8oPHT5TItcxGj8Tw9b+0XlmndAKKl02TrMRxEi7+VzKoT8+3yjj7Bl+iw12YNjm6RfguMwbxph+3SMbvuMpKB4PWwXlWtdf+3FpWu0gQnGimP7qtkKug4qZ7jNwsyC9eqfGGwwbI3SIyjmUKFzbG0XlZ/e6S2KsLmA/+LzpoufZw77xKzH22SUeEy8IMxETcw2mRZs3aVem1zkZYRfVG7XImO5w39FPopgeR8W79MY/VZv5cf3GbYlcYDN9mk/PWxtF5Wf1uktK0X1FnuwvG/KRbd2n/W38nvpiO2YXH+17qMBqh62dbYiLS4qr/rMKpm+d+IvRZssGZZ381jeWp9hWxXLUohtRr4MmO28v7VdVK51/XWcGMtPlyK2aboiksr0GbbyzTzEtmZ+8PNzQhv40Ky3bPN4AOoLXFSudf21kkTXrYNiFIF5H5GtERkCbMVl9H0xTi4scMUitg3ZMZF3gOvuW5eZlx62tovKC9hv88EpY7Hjf2tizxLzPqhe/yQvo+8HbLNScMS2oO7i/tkNfwwfsgKjh20b6628qBw/dOh3/TWyjN2UxatumPcBdXgsL6PvB2yT8q1LxJYq3awx2SRDrGXTw9Z2UXlhwv/669hxxQQWxSiCY7tupWldRo8C97ZJiAElW3NUr+0cxQrNrhXRw9Z2UXk74PrrndCnITc+XPXWuoy+97HNy9mKq95eVSH8fng9bIl6UXng9dc7AC7fS4aEMO+2/hYT55fj9j628js6rN7a+lvUQgPaVs3+ltguKg+6/hoZx2yMYxWeAmJrjZNTTdjnk5fR9z62+x/hSmDYWuPku4D6zwcvZU2bZr0VfHbXA/Oelg00GVon1mX0vY+tCQWKKl6vBBtcDPwk/XKzk3prctpNFlYuzXWpxDKpTeX6pk02gUBszXUp8iEo7W/rrE02Oe0mC8PWXE/Ow6cuF/qnvzWBQGzN9WRjguRx/tMb9VbuA5G/h2s9YD7EL6PvszaZyH0gWHfYwNl/cWJkXXcsZZaS3WThY4UCXyJLHyXKZfT9hu2g2L+9P0fKuGxYmIDhB9fPbkJMPy887+Lcxf0V6Gm2COGX0fcbtuLcRfoRGFfBQcFkfSLR6gFsSRvPSz0BUpmX0ffDmqNZBXgxHsfzUtl3giaS9IfZR/fvezHXC9gaJ2evXWTHluVl9H2ILbmg/vDls9BuEXJnYXIpVfgD7bULs5TsJovZnzzz/Lcd+eq3NhnEz/7g1opdC6Z+7OQzwhWQ9z7E1g1ZgH7cgXcZJSDve9gCVgH62WVIurMTkPc9bPewdReYM47iX4wDyv6ulzIg7/4C73qpOs2gv6gB+uk0kR0Pn3nrKe80v3Eq/s/oead8GqgP+L5/254/DdnpUpL9+/6tqkDt92//H68eJk8+gvA6AAAAAElFTkSuQmCC"/>
  <p:tag name="POWERPOINTLATEX_PIXELSPEREMHEIGHT#5C667261637B645B5C746578747B43617D5D5F697D7B64747D203D205C667261637B5B5C746578747B43617D5D5F5C746578747B6D61787D202D205B5C746578747B43617D5D5F307D7B5C7461755F7B5B5C746578747B43617D5D7D207D655E7B28312E302D5C667261637B747D7B5C7461755F7B5B5C746578747B43617D5D7D7D297D202831202D205C667261637B747D7B5C7461755F7B5B5C746578747B43617D5D7D7D29" val="59"/>
  <p:tag name="POWERPOINTLATEX_REFCOUNTER#5C667261637B645B5C746578747B43617D5D5F697D7B64747D203D205C667261637B5B5C746578747B43617D5D5F5C746578747B6D61787D202D205B5C746578747B43617D5D5F307D7B5C7461755F7B5B5C746578747B43617D5D7D207D655E7B28312E302D5C667261637B747D7B5C7461755F7B5B5C746578747B43617D5D7D7D297D202831202D205C667261637B747D7B5C7461755F7B5B5C746578747B43617D5D7D7D29" val="4"/>
  <p:tag name="POWERPOINTLATEX_CACHECONTENT#54203D205C746578747B66756E6374696F6E7D285C746578747B5B43615D7D5F692C205C6C616D6264612C205C5C202E2E2E205C667261637B645C6C616D6264617D7B64747D2C20545F5C746578747B7265667D2C2074696D6529" val="iVBORw0KGgoAAAANSUhEUgAAAgwAAACfBAMAAABnxZz4AAAAMFBMVEX///8AAADu7u7c3NyYmJgyMjJ2dnaqqqoQEBBERESIiIhUVFRmZmbMzMwiIiK6urozbWN1AAAU2ElEQVR4Ae1da4xkR3Wuvv2afm+tZ9a9jBnf9nrxmjh42psodmKTnkhgsxIwHRRjeWGZcSLLEciZDhsNWQsz7cTPAJ52gFjBkGnJjskawXSQrQVCNOPI0QpHyYxDAlGieDqOIQpmM21iWUsEyqlzqu6r76t359G97fpx63Wq6tR3T1Wdety6jA2gWRtAnree5cQ05JnjnC/55w0Ui/4UAx17Wgf2c8UzZ+b8q3HsTHv3YYjeWfyWP5vnGJu9SCTMjYdIXvaEofxgJUR6B8mBw1ajO2Ldvc3RA+1N96jzC51CIbDCcPnT9Xv/ATLNVhw5e8OgrU5MOogDvTFoZRYzGpgACLJ8LcM3wlBaaa76E6vP1S3rb4HhLJ/49p837mdsfcmRwhsGluqduTgf+635+eN1/pn5+SOn+MWOwly9tX0sz/e4RvkEtjm+ah8Klr8HY00YruMP6Yxps4+w9pIjoQ8MhXDVsGZY3o8CxDkGtrBtWuPd3O29IBDLbjFuYe+mQI3zFbdoa9jsEvoMGGL8EgyInnlr19DhAwOr77fmGsbdXBFUOU4JI2HecY5PM/Z6mMyR5j8lZb2rJs4sokUKMWCY5ZsUEm93JfaDYZXrzrwD/C9jfJq/Ce04VDDQpMNLgshrVGb4M3qzPtlniAljpMjySyW11o2hHwzrvOJTjEtU9M0YmOLSXnahcQYl+IwzyMevKRh8aGRUaS85lDRMmbXp9CQNeSGvvZjEIlJH+ALa8SW0/B/ZLpb86AvhYZglZpQ05PiYkXGqq0w/aUjwUH2ckTvLz6F7Xcr5yKYZ5enqDYZseBjqxIyCIS5FVDCS6wmGqGzjnlVwRqxTQFOKX2TSSeDi7w2GUmgYClyn0mSjqFlFu5cBk7H2hAvfPkEfobgGp/qXfUiNqN5gWA0NQ1a1AQmDbXSQY6nBBPNrFKwp62OS+7v+hqK5HKqu96em2J5gSPPQMOTVUEIwwDzTIpudJQdrvjCUeurFVc45HmYyo6gJhl9+/rOfhJB3Pn/sD8DSXjw+yXJHvqoroiuOfFQ4r24oGL575MMVitSOP7mGLkeisgKMYEhwq2SXlkSS6E+eVND4whCXXT4WE/rRwytjaZqBrE1xxK7NRa8sZiaVwsu3N9QLPcuPPvqHgI6crlRwDWEFGSpUH/twcQaczkQ1GrTVDDNuezfxOUhROPa3fz0mHGB8YYhZelciD/NM9TDA5E4+wW89eVJnlyOb2j+JtLmPtHnliTWW5ItYXkZ0uf/6EmMnT9bHT548Ca/w9RYp01rjEcbSxc3uRLN7JK8kDRGpSVsq8PU1xqakouwLg9ad1pKNl1OpDV7x9vCsnBy0sSXlCMIRfuMikDVQEdSqoqGwr4hHXYl6nJK9HQVmHUNtiVhrQdCDIRhKfB95jWdiWURKpH1hYA3Z2RlpwziU2mChvdYy+xZOmvshgYKhhTBoBEOKf0WH2Bq25zjOBVAkTBgomdaeFpkkkcKWiLU3RAwYgmFd9SoUCM/SBEgDWyWV2x+GmpqNGIlDOJTaYCG98ozdgCQr4wpDhkNXAMsCOFOdRcHtoE5mSAMly3BRFRjZBa62REy+ZgVDp2u6TBl26EX7w1Dqbd6DLDGlNpAv6OkBA04ISlwXHSNOiTrYChwwrMvuvynaRoabiRgzOPeSBoIBiwjoIrV27+shwEBPLckDBhR25DFNPGTGJqGqDhjUWLIu8MqQnigr5oCh3KURZ3FxLULy5CsNB3/QJUrASoDpTW2AJZcVzNDWN2RIpLFGcasW7IBB1a0k1qKsiUCGKFvVKFxGCiw2BAxadbLeiyaE+YIqoHpz8gc8PWBYFslKQvOLGO8VQuwwFFRRSJMhQkzUBcOITW+QPH3nuf/iwdJw8FI2K6StN9OL2gA5B8JQNt4rUNthiClhjQjp8YUha5lng661CXlpdxa/8dP1QBi0aoWVhebSm4n0tpIbCMM6nzEZsMOQVgtKWKYNBmcXWeDWF5pagixvmpgTsrYmcvfpGw5C95unRioow5p169sLThQIQzhpmHZIgxMGVrcuZY8AAFmsWjAM1UXQU2kQCq6NSdG0lieDrzxm0xtehpyVCYTBNmijNHwB0mKypHffwOoADBoaMGG2vCwDwCpNMjaLg60dhsRDJo10xSd0mISpgrqiPQMaHNI5TAgtctWqTFvl27YUiDD8CHJHGDRzpFhySkN1Q/IgYRixvtD3iJqhOiJggLSyUZSt01BKT5p8Va1eyEyDLduMNphcScMswpAkZdoKQ4L0BsbgDVIXacDAqnIg64ghxZqIsdYeWbaEIWYdKm5lTGZbAhhA65Iw5C92MhynvmPKulrhpHHz53qcjtlhSHfDEFXDgVCY22IwFjMtSlaTmhrq23YYmqhSAqWEgbWoQhDCCgtM7cmVbTCISLup0uhf4kv28CBfWnEdRCjjFQxNfLH5bhjYKglkbBpS4JxTvGdKFpf9UB2m5w5p6KhdCQVD3JzQjVQYi9OANgWzJlMaIBdhnniWbEE1g07ayEx/QFcRQXbc2gaDiCFewdDByv4erXDYXmyeBu2RNaAWTSe3YCSL1jfADR15BZ62RCwid2sMadCqorNDcxSeWWprj/FKFGCVjYKiY2a7rsr1iCTyNRVeFyirpkxZBj5TfBFp8lwHjeYl6vSkAr2OE1ytjS/2A4KsDHPOzBI4UtTxfw9lCHaDwdgSsTjGQLCSBoDpYUHG2C+KEqO4AJF4L1+OgdcGQ4ariXXKUOSRuqX0FMzG+xG94Sd1vu+nh3VvEntM9Pgq3//470JgTtTr7XOcP7YUPd7i4zdOFk60+X1PQtSVQjJ/BtHivS+zm3QWPQIUj4M/2v4gY1cJYXAmSqgJngEDjJnfwjwIoBo09+gzrDF+x6QDBlgZnBGEjHWKOtqwLsHB1exau5GxdiuqVlf22MO9fUlMgW/7uuIzz/2IgX8PnZKo5DFOpH2Nf/7RH1Amdxef/pRYZxFGhCTbP3y6eBs4nImiqkc0YdBW+c0/vuGu4hxmFT098VdfnGOJ9tfAi9KQq8pCVl9ZRhJ2EMoikxLIZCeeV35f+/V5Mmu+VNbIy8Cj6RhyxZH3Mvb4J65hTAReRsHCydgVRz6ONjy+I+TDYqInnqTSnImqS0RlwsC03wfwxgkFiPzu4wafCMO/b6pTN4VFSwlW51mrZyDcUxvEpgUGQPxXX3BlHmF4mFVXKDa57ErF2F0e4f0bHHkz8WaDwYtdAUN6mSntIDHjQXi7R3j/BqflUBEahvxmUumKqU2Pev2ZR3gfB7cnkbnQMMRYSk0pSrp7vbS97uH9HNqhBh4aBph4jsr6fNmjXukVj4g+Ds5Q59ADDGoeouH+kEvVDpGAucT0b5B2BnnrAYY6yQ/LSLurbt/sChmAgPKKYDI8DAW+mVsTSe4WDxeT3HAJ7PugAs6uwsOQKbLUnKjV+zyqFp/0iOjv4I6oVI6fOVPx51OeoB/Zxw75Ew5mbG4a+A7/PUXkUvang1nRLeU6NXrV8pZmOJiZaac+OZiMv8H1Gwi8gUCfIwAHQnBFOlr8TJ9zuq3saV+XB2Ou4i9ta0H9nrlaaG+oOXu/M7w9/MXlAlbHZUN7e0rsy1zlDjkb4Yt9yd8OMdXBbQOxKTaAC1Vbh1FT7vblej8RsXVM7H5OuNcs2Gj3fCJi95nfOg6Mw/azapV76/IenJxyxkZ2We15DA7zW8dp2hgg8uEPAWxd8f2SU8aQAXlup18Y21k+RtQ+OhzTxUMXO1t8P5T2b+1XdHEMRZqqOmChAobDvm7s1evvUR8tQZWnDMEYjvpTLZOiV3iupU5ciXPvK8NUf1nXmgBgxFAbxOmsheGDoYAjpXGUFQBIhjwvdkFhdQiVxpihNsDBGuux3Auqrj6VaeGXkKbawNjb6IyaT5oLLypHLcBUG5h2rDZ8Ky+yP7SoDQcvGqETrBfeO/eukRwdTbVBq24mhm/lRZxAB2OqDQdHz+VbFG+cByOmRUp0XR5CZJo4YdmWK1GDUYWt4JLWmnKGxhQXCDS5vhV5D1AedRwvzTusqv8BzJ/DZ4sDVGU3VmkBNgVH+VM6xMeLk+JpfIbgluRCDKtfLGoVAVXyWuGoYh8Ro0+FRMCQmCp+C1GDjvIpqHFcfOAh1Glzvin8F76ZFdKg1WFR/v3gqMqFp6HbyCyJisdb+5n4cCuuJli1nV95EX3S7pk0rLhFvx8fY6kV+DxQ7dRE+MxOs/TfO12gvbzVD+bumMvxV++ErzyNLx13YSPz2h0H3oZD4dGx2xj7lfpfQhdxy5qKauz46nRux0tUde3J1qw3Lx++pqe0oYin5kKR7TLRFH4zaDwq4dmJPWAImV+i1EV+sf0SV+U33zg/fxPff+P88adsd0p4cJhUbzfkvRia6p898uuL4Cj/Y8FHhHZ8MyF2vWdRMYM0U6STBVZjthJIsusEaZyCwb1ei8iKucflyVldwXDwPk8aW0TpHpu3Lz35aWSrKXd8fyOQyahxUiCQVBJkCemw5LtCV6ZuriHVy88HMhHreZYa5XpgrrtN8NvEgLoo7dZAfjK9K6LVpcBcd5uAvoU3LkqTNyn4cGVZ8vehskU1N2zePvTk9iBTxkVpwWO8Zck/bH3KakE0bIIdp0usYJHqojQxHQ0w6oBhAJk1Gj4Z63OTnUQGI3wB7egKWp4P0Lwb+w4f1j0JXCMyg6BACc5d7ld1rRB8liCMkJnXJlaQ5O6JJbiy49EJ8c389bfc+ywGisdd7XuXhC1uPCG7758u96u68vzi/Al+8fwnQIQS978Vj+THPpXdz5J/9GoBPiDOPPTCW8RlwsJozUteuPoWHd3wVS3aff8If7+qOmD4Hj2KunRpM8crd0A1O6PRV6Ce1Q2q7PfGdVj1WkSPZpzGo7i+fSq1IZhB+e8E+OMFXgHE3gVbgt8QeyCRsbdVwGriijhcbDMDntgeeIDhK2j1+8NQG4IZld8lZFegxYvKvR/Wtoo6OCL8c/BkUzQq0BZybK8IghvjSCrI079PQ23oZvGXvmoPW6fuDm40xEV/GGHlHZl4QyZcB4Yw5GjvPLNBiVVLsWfVdz6lNnQzlh2fnbaFSrXhHeJgnQ5iv6ju/VqnWUlrVJDnSePuVIQHloRl4yBf3z6V2tDNYLVSw3oZMQ3a8IFLnvDOvPQcHLZbE7FNUg7ogjTaM5aT+F2EgcZ316dRI9PhqTakx1iH+jxFbB4wpArD/jAdvm1ha5DTcHGC4OqnJjZlqtZuSYMrABSoKmSxPdWG/JtYrGIhhOFB1aggFU8mmwmdpKCTd+LyteK9z6CUiNS7BoOV9WC3p9oQsYuCUAgXZXbGhLuBrUaKAY2nzsP6AwKDeQ+jA7KSWnBT4eYvl+j2bAinXXJ5ABP7TXXno0o0IF2k9/2qXTCozxnNH2nIxiEPYE5hRylvnTdgqC4Yzj52eN+v2gWDVBugMlXZXhJ0ylCOF1VsIfLuTKPK7Q3D2ceOlHFQ8Ib/rWgnRM+WO/JuwXAXDDgsjkAM9gXT4JBHJ2g1JipyegTuA12BGNMMhhYpFUBgu80XblqF1xx74Nut/4E3Dj2+vZPEYfEvgFJcNZvcAIc4UAOGtGdx1gqulE0oGHIiCrqPGbT6/GFuP2mth3+9DGN+a5lpcFXlZeXRy3Qb823RZ4oryUQjSC2BoyPVBlSr8nAcOTsD0ww5njwGBEJy5tDe1kfsKL4OuxVQov1GYsu17LVP6/FRhn8i62xAoyBZMC82FkIP0ypSmko6OOgCZoZXKYNoAEDATn0DYuCS3Wm0knL1Hz3b9ajxDZG13QoobIrSSKoq1xV9bVy41sU7HwEICAbLxcbtPYx9TIdYITPPgM1IbZAHMCOwFCOudW3iImz0qCAQF4mTva3PFnVwdiugRNuNxKDzGeQ1fP2r8M5ZZp+CwbzYmM3uZUm8znbkEhbbEMmo9BiNF3lYiRJbdSkAiWmzM/AEk0Jsyb1tzynSau1WQGmWG4kPv/glzn/nH6+hFDV8jfXiA2DuUzCYFxuz/L7o6TVBmpw4cHoS7BzJVYbW2QrFA1/C6NaH9F849TXKk0XsszMZusVWFv8DBZcMY/nSspQBX5Nw3eIXTvNG4jLEoiGKmpADxveQT/UNxsXGjN05cRvFvSYdt2wKf/JBCv2XiWfRUThV/OGvURD0opip8u2S/XNftAi9wcNZ6SrIq5c/Tn6Coe6AgXlebGzk5+dQ/0P1o9mBuIZoqQ5zl8MvvQRDQ21eyZGCeV5s7J6LI7SOAuMI3HlvlZZK5q0l3271mG6CYQob8wnVN0BfP2OS9Owq9MnlOrRUkrDtFojdFRdDMOSRcdjlVdKQOp/3mdqJHtKlLo6gAvV4I1YYvG4krmFziMLeC8sumjCUdEeevXjXp3uh3jZauVRCkx9ZSnrFtbifb+3DkfPg2EevAN3nQHOcBtIvu1KHDGyshSTcXjK5VDKFSwGyqEOTrmWKPcpNEfN/9QfnxF8POJ8Bn+fFxoI0yCT75MyPXCqhNVPJ9DeDmLfFZ5Zt3t48hzZ6o98u6nXSlY2vz6Cc5AY8wpu7w5N2U57Su8N2I4SWjm0n2OLubcKLu/d5RYQIT/TLURf6FtNcUw7B+xaSTK1tYWbnk5VoDQcOX8d/czsOhgcxpp2PJAVlHjY+9/cTz4rWQL+bcZtbhM1pkOmijQ8dOH05rIjlXp9v8vn5Hw9yZc6d9xpMJrJH+ZLIQe6xnXtmA5sSL7mBH05iJyW3oge2MufOeAcn2LOkNphb0eee4UCm1Gi1mHYQzK3ogazLeTAt9452V204D/63KCn9oI+REm1uRW9R7gOTTQP3k6QSbW5FDwz/W8OoRr9DlQcP5Pxqa7IepFxidOWRPHgwtGpDRq29DbfaIH/wvE47zkOrNozwFdGGacd5eNWGCK8IGMSO8yNwgm0a3AsiYMjMCB2ugINq0QU4hjMDp/kWhwwCUd04rjEnoaOE/2rmhUccwBg6k0BpOAStIT4Hx1B0xv5u6DCACmu4xXAUFl3K4kg7LEffM4wwsOYC/AB7pjrN4CBWAqThY2tDCUN2bO2f74dzTG/ZgOq3Z643/j09ZGicrd+ss+ipcR3qnWh/X1gXrPl/M8scm3HmelUAAAAASUVORK5CYII="/>
  <p:tag name="POWERPOINTLATEX_PIXELSPEREMHEIGHT#54203D205C746578747B66756E6374696F6E7D285C746578747B5B43615D7D5F692C205C6C616D6264612C205C5C202E2E2E205C667261637B645C6C616D6264617D7B64747D2C20545F5C746578747B7265667D2C2074696D6529" val="59"/>
  <p:tag name="POWERPOINTLATEX_REFCOUNTER#54203D205C746578747B66756E6374696F6E7D285C746578747B5B43615D7D5F692C205C6C616D6264612C205C5C202E2E2E205C667261637B645C6C616D6264617D7B64747D2C20545F5C746578747B7265667D2C2074696D6529" val="5"/>
  <p:tag name="POWERPOINTLATEX_CACHECONTENT#54203D205C746578747B66756E6374696F6E7D285C746578747B5B43615D7D5F692C205C6C616D6264612C20202E2E2E205C667261637B645C6C616D6264617D7B64747D2C20545F5C746578747B7265667D2C2074696D6529" val="iVBORw0KGgoAAAANSUhEUgAAAyEAAABnBAMAAADlKVAsAAAAMFBMVEX///8AAADu7u7c3NyYmJgyMjJ2dnaqqqoQEBBERESIiIhUVFRmZmbMzMwiIiK6urozbWN1AAATgklEQVR4Ae1dfYwkx1Wv7fn+3rrcnec4sjfjy8V2sMKOT0i2ccwsSsjlEGSHSEmwndOugyJLCdZuuGgPRzg3BoIJTrwbBcUCJ8xKNhZnEnZwbDlAzA7IkcEgdpBRIgXhHTtO+LCPHUeWsVEi3kdVT/f0dE/33XDT8kz90V1d9erVq/frqnqvqnpGiGkgDRgdKfdBLFL8wlQjodCA8fWOnEVJrpbPh0KgqRAiJddJCxtzU2WEQwMx2SBBunIlHAJNvBQzcod0kFR9ZeIVMnYFdCWLkKUZfuziTAUQm4dYCTm5f6qNUGhg48eUGJ0DoZBnKoR8s9LBspyfaiMEGsixOwKSVJTRFQKhJlqEtGli5eXuRGsiLI3PmD0jLd8UFqEmWo6kckeEMOTBidZEGBr/r50XSxXljoA8tWIYhJpkGa478PINdy0odwQUsWB2l0nWyhjbnsAZ5MmmdkeEKMvtMYozrVqsIhZJ0x0RsAp8dqqWMWqgQGZv3HRHhEjII2OUZ1r1leSiR013BI2tw1O1jFEDzR/HynvuiBBvlz27a4yCTWrVOR6ieu6IME6tTjetxvg6qGnc4o4ce1NSbo1RokmvWpm6PXfEqO3Fp5tWY3wtFuQe1t5zR47tF5HpptUYEWnyLF7XuyNGbVuITs+BH6NoE1o17xjmTKcwhmBsytKEqiMEza6T8Zs25/LacyBURVZDINqEisBTRgogSJVABbEibunG5OKEqiMEza5fhkLMgON+LUZqNJ9Ep5tWqIzxhBqtYa3C/P4wCBDj4cqQvZXg8YgVolp3LrEsy9hHjDqcCPoARGpq+3AMh38jl7jhfquL4wCek9Lc9XYpCBTrLlnBksuIQax5SERmsYsopquXftMq3wgm+KWifqoENeWK58+veNd46nxnNIikYQs38r3YAZHaFmJDH56bkUve9Y8+N/Lpi+EZub34jYsp71o2S8dAcn5WwyuuiFR+t+pagTOj9aHcbSs5+fLtQhTkXSp/HId/20uq8qPHraGkUr1vm/uPdva8SS4sd4G6hhWRtzxa/+1/AmbZah9Hd0SM1tx8H7HHY+G+A7cK8dP1P4fp5IM7mnDDeR7lQhSl2fm5R8nqEyIKI7Il7PdTNit3MnLXD6WV5uovWp8GxhUUFkRek3N//8cbvyNEu9FXwh0R2Jbd7SMeweOFKEpVe+Kzvurf4PcoJg/8ytra6br8wtraycelwsmbw+pBkbfsgnoTm7md4bsOeR41eohcJz9Tgnd3+fOi0zAZccQDkYK/ZvQxHPIYXFFrimNO0rrAEP5w4mKRSCqHCBm1bdakcXxY2c4+kTWXHYYRi19gCkPK7WG0yw2iMBGJqrZEzr/NYXx5ICLq/w8rhYEVFedVZRyGfI08Is5km6SmnOQ2zMwOUxrk53CN4VUfhEzyXUVZdyi1n0VEHV0zEVnWjYp1HIW9EGnJUj/vi34OrKikFt744JKv2o1iCeleIOK0clJjoOuhobcsN5QUCfQL8qOhfTejPGWNSNY8FGI44fRCpM2uty/x/BIFVpRlW9JnHa1tIIzwvkBKHVdKbfkoHA9krBsakeGcy/uYRiOy0FNsN1AfyY9+pTC4oha0czO84Yqigu2Pr9PTjNofiDXo0fuSdWjHi77gH5FlFkYoRHKy16aUo06vPhIf/UphcEU1nQa0l54gL4ZjRH6FqNpqok7uDSmE2cEQyfpHpM7CaERilnOGuUCIREa/UhhcUea2pA+VMkkaP6Vvc3xTjQ8z8z6KB0Ok7BuRgixx7aqPrFrHniDWL2zLjvxnAgIrKhLcP4jgatrHWAcb6tu7ig9AAvaRlm9EsnqQUojY7CtlGPfk8xq1YFvWz6vVYzY8FlhRvY+2hjPXFPUlIf6WH6SyO2/QeV73QH0k7dMYhwrz2hhjRGAF2KLWbqNPJE9EyoGMjz7OAx8DKuro8evkh49fM5CVe2JzUeflAp10ZUSuf/r374HyP/f0qd+Em/Hs6XmRO/lnJc3yipO/htGf3NCIfOvkR6ucaZx+CHonhL5CFd2bGJG4tA495QaWiLz+kEbJE5GYslSwzCiDX0Xl1cIU1F2ovUgSJDr/Cff31P9jD5rx5N23lCgVLoknijep+OasTgzwIos0V7azIAnGjkS7Bhd9qoUXPrKhX/PX5M33/RboXElWpT2PbaqvULv/o8UliPYXWmVLHFxQWvuN2V6T2AqUKJz65hMHMALBE5GoxShg8tFc/Soq9+raplxb+wHUetvHN3ex8hM7rXVx5q9L/wONe/wrly/fi4kQ3ib/8fJX1Jpz1zyUnwpgLebOPShvOneuJN5CGjP+BcvmPtaR1Qd34KD/OlWTkVUhvvO8EOfO1Q+fO3duHpz8Jq+iGBufFyJd3HMWWp6lshqRGedy0Nd34AsotULiiYjhLKt4X9wtgKI2Wc7oc4L6vnFEtPfHAYaCrN64DZauGgByuOgsfpnFKpubydod8SduVi1QdehVzjGaSfnudSi+QTyNGo5k4qt4qeuxKMbFbqRu1KZUWyHRPIv0ELiPlGW/QR/fwkwFuiciYkNNjMRvdJcAimJNiMqOaKOeouuicvirJYjJX/ouXNNq3XWBGrkAKRBm9BAjtDvC6XS9Vo03+qb6FeZpRJqEiMGIpCRVt0rQx2hJhzpKDxEuZnQWkUeCKGyFRGcXcyAwIm09A3EiXMtz0EdEi18kb0RW9aKSWXgkkQGKcuOrxs1/gPN4qGcYdbu8ISYPLcFzlG0P9d3KQgmS4Esv1f/xDF+VUiyXq87bAww1OgxEJCNh2gD/Bg51CLFMnLvkdpp9hItl1A52ByG2FRLq5deIdB1r6sywy6+/NyJl/2vTKLDfMEBRLkXVb0gYMKTXcDwAv2KT3xI2WNRSVFuWkMETeOkNZTDWWO1MzvS4uiCyD4uUsQaDVwi7NEz1IdJW4ye9OBk+hE6FoDtvqUrd+ggjoqg9ETHUb/wphiO7uSsqcseerRbljkQXQRuomfeAltUoTwYMDyCiQ4OWXmlK0fuMfLQ7YuPp+uCCyCIWIHWl2V3NHJiHlD5EtDVGL0eGvfLBiFQcSyFZ2q1VP03micix7zs6mGtzgmS4K6r1mPZvmZ9aiEuvwIyBb9pDoAmCIs1tzlOHSfMrySv9+E2qEsavla3IXRBZx2xSru2QZh8iWs1lnNkyPFAxIoYyGPSoNcDWIgF8IGLU5uv0QiqJR3VzV1Rsf8I+8ispoWbWPTgh7CNleALhtfo8KMB4vfnfSsCMRsSvla3KuSCCbwIgMo9nNinO5HZECnq6JpoME1Ih6N3bXELN7EmyrlWSvj3z5L9Lnom8+sixI2JZlnQZr7s2XAbcBxRzV9TmYsG+ac0TKvJQ8x70lXV8VN/XsRFfgXrvvvlXMR2DiUgAKxvLDUWkYuoWqO2IRPVoMoPyeSKStSzGg22yB7yM24t/8cP2UESMWtXv8fYBSOgkbGpfcFdUpyHeaSNW7gik6VV5PO0NQW1ksXHct/5mIjIjd5HWbxiKSJs7JvOzI5LW24JUpw2R/pm9IK2veaoB7E7MrWAP3EHOHn3kGJibOB6MPLgryt5BoGLWOESUd8CnveGZOwdP96KlhykW1ZxH2tZ3mvO8rkMR8ddHFvv6SD8iom5tZhKwyJKWhyNSAzDUnOnVjuB5rooyHO6PuYxjfimvRq8muVNRnt+bdnMgpv3aTWvTlZxXnbL5Iy9Y3rihiNicAeojXwKuVCzhPo+IOmBEga1fsN+3VALcyvPg5pDlPBSR2FwJ51G9VtDjcdGxQYoipg5Eej9pF9PKXWZbgy0udQifDWJTrrxyDcAdKZmJOuLDZ28p+xqcIPvrbtvmJkReAgpCxPwOoCwb9kJC1HaBCoNCJMmmIaf9IiqZFuIQkYY5asU/w/mWKy/h1OyvnyX/wqODFEXcHIiwjXsWMnHeiCEROYrQiFl8qIDK4ROiprlsgok9n9227E1ZnhfdRxj0BK+iWKcE80dG4L3mmd1ERNSUVdpFo8xaCKZAkhWKKESiVmPrJjgTwI0pAyLgc6l5pKJfK1PkGM8zC4G8XrO0Z8RUVOTZd4orvoK0zzywA1cHImTjptchqwVKvxMpWU9qENsENXwber1GBJnAVEP+Iigg4EKpHRH1I3pW5Ua0QYUrJR0cPXDhkYutqqGSFlqshWCVAX1bDAoR0WTdYlLhLPpPuxit2BDJX4Zp1sDvItjhDWvqKOI9ReVlMXoPDkcn7nl4bg++coAAT71ATkhyHhJwlPoDuBe0O9JAqg6I/U2wjNVCVmobE0VFNSatFUipwy8aEcQZjRrHqCVaPGLAEoIyOmYhwsX0sFrHUnZEzN0BjUjMPKsuklXo+4wIfoHe6yPABcODf8N3pFqiKOOXvqWkM8S7HqGo/WbmDo70+EK+RVE/UXzlKNgZGVDB248I46j82cuRwKxtRpaEgFVG8gsNfNXUKbckd13s7vCaJlUPfxQIIOgdoph1vOYsz6tGpEt6/wRbFTbl5mUVOSR34IJjW+4sRLhYpL4LcZCvCldbITFDVggka0SMGs7RFG6Ga5ZHrftlNQLtUaMWZ0fN8UTU1GuXILkWGEWkSjCN/cbFXa8WvkBjUVSi+JyoVUVrEV5+0KrBPaRXWx5mjwQOERHEbQkiyh1p8xgBYmW3UA2oIvFTEMWwPMv3CreUH3xc9f9C5GUJZHme10XUykmbzECjQ3PwLcgMZ7ZMAyIpNp2+TT0LDnNDsBUSMcqBZI0IIHYvkoHI63CJ0IZJ/L1yCzYb7IhkpDY/U2xWAjlRN7X/g/CjvH03SPAKPb5IZVFUghqTo1rhUJNCpFdbHOo6s4OF6tsCrBJ0R0p4W+BGwvdIZ/B5Yx0ubyVl4NMWXCLveL0uD/7weAnivkLkdEseeuDjQJtDqW5ckfL+RuR0Ux5+93zhjo78NKypiatw6PgR8qfeeqIkIieB4gF4jnQ+hP+7UoVYX6G4tsZNRMAA/gbx4GaswtQQeQzWUG+b70MEtpqXkBDXLEp0hylVQmyTcKGUqCT+9puidbv1+PYpKkGdIotViOaSRsRSW2fphs8S19XnbqDtuzYPUE16V0X3ruspO3Pg5cjP/x40hwJpBeckDLMqcegtQeTE97riY0++JLAwbplLWeUNf2TxivzD+77PvO4sPgqVczFMSXT+69HirRDpL0THlZCih4jRku//wTs+WVzBZBF5au6vvrwi4p1H4ME2aonWi1tEIo6xHuAhhSBl557mdLi2XqKo/WbmDo6YfCPUQriwohI03CTl3RhMRCy1xTvfKxHLQo0jMe7uZ9YpNbfxImf/b/1zX+MYTv4Ye3WNww7E/QWcwowS0V5x8r1CPPCpa4TAxMs5GaNCXHHyN+gOl2ew11hC5I6HuLb+QrUGU/UQEcavgxIOr+jS3yJbk54IkVxNwS4K65qm7/5a37PrI+ypDJhQTb52RSVkCRjN6EUQNWoJ4bu2QWLEDw1KHWfawi7XbkEEwP+Zfx4oEyHyb3udPc5NbA2kEuKTLumOZPOvrGw5LnwZkaQDEd+12SpRD0ke0QZljSlt5s1csQ0RN1kIkXtFbZsJ4ksuhB9xSR+QrE0Wa5YLX0Ykpb1Qs48EqM1aC8e7u8608aakeQK3zCMe8iAi6S2h/cCU6iuOEn/kSHFNUH9llVixULjwZUSiOBWLREPP7EIEqM1SiYpuILdwhc48yeO7j+T3EvotLZcGN4W8s8FZjlS1hrlsHTzKJQcZJjAifHwGjs3rPhKkNgffHPvVjvRxJnS3qHbfiERFSjm94k9d5E5vu2QMSO7ytFC3IuLCV70J12Kv/juY7NQaSpDaHAKk1KDtyBhjQoZl8o0ILNLvZ3ENsvkHiH4ld7sBOc4k3vezfWbgwtf4jvxwCRgYtQ9c84ktYVwvH8FHEaQ2pLeF1W3bYygejPMkRgBE9OpkhnuXsxV/6UxyTeF9P7WZxFQufNHxop5UeLz4RVzfkeyJBqmtXwzjc/0pYXiubKMUARCpKyTudJE+seuSMShZr9At9TLd+PYorLHErvUpYDxzV8ACl4S8QIuN/hEpyL3cDkr2PhfxYgEGLbXvZ/kxZne+g6sLUpuDwzI1xJE87oTuCkiQk+fPV70lUb8dlCmKFJYYSVDHd9RhkZGwDMAkGsJ5HcXPLeIFhuUGPrkHoFiH3ORBcaU7UcAc9dvxvXM9ActfHPmx+YsrH5LSM0dof2400uBwZRw/vnHw+PHSaDhOIJfU/qu3RtJs/VdWsNqIYXYkTCeRifH4PSNptvlXVs+u3SEvW/vUG2MEGYlqxsPE+ldWF/LV83ikfiPXuopGt/orK+fvfbyRWx7Sttn+ykotN4ZU1AkRy/ZXVm29CzUhjQ9lM/ms53jdkVAqZlxC2f/KipcbxyXLtF7UgP2vrHi5caqZcWrA9ldWvc8MxinShNdt+yurqTsSgrehqTZzafF16o6EAJEOnThQf2U1dUdCgEidPqtRXxNM3ZEQICLp9IT6K6tN7DDJEEg1ySLY/sqqiV8O/MkkqyMEba/RqZJVmN8fhs/R8MHtqFEIhJ0IEWx/ZYXH47PbE9Hu8DayjAOV/iurDmwfnimFV9iJkMz2V1bL+0TC/ChoIpofxkZa/spK5A9GntoJo5ATJZPlr6yEuH3u1nE2/v8AT/sVSIaTxEUAAAAASUVORK5CYII="/>
  <p:tag name="POWERPOINTLATEX_PIXELSPEREMHEIGHT#54203D205C746578747B66756E6374696F6E7D285C746578747B5B43615D7D5F692C205C6C616D6264612C20202E2E2E205C667261637B645C6C616D6264617D7B64747D2C20545F5C746578747B7265667D2C2074696D6529" val="59"/>
  <p:tag name="POWERPOINTLATEX_REFCOUNTER#54203D205C746578747B66756E6374696F6E7D285C746578747B5B43615D7D5F692C205C6C616D6264612C20202E2E2E205C667261637B645C6C616D6264617D7B64747D2C20545F5C746578747B7265667D2C2074696D6529" val="5"/>
  <p:tag name="POWERPOINTLATEX_CACHECONTENT#76205C63646F74206E203D2030" val="iVBORw0KGgoAAAANSUhEUgAAALIAAAAiBAMAAAAJwp4YAAAAMFBMVEX///8AAAC6uroyMjIiIiJmZmZ2dnYQEBDu7u6YmJiqqqqIiIjc3NxUVFTMzMxERERW3kfnAAAC60lEQVRIDbVWvW/TUBC/fNh1EifttYHwUdogGBjrCVEGmqoDqgSk4h8AdejajAxFjkCq2BL1D6CVurG0G2IhnVgDK0s7MSE1gMTKfdiJnTzTxb3h+d7d735+vnd3CUDa4my2ntTTJhW+jXX/51zvEqjfXCHS27OXwOydE2kBT1OntpXTW0mduT0nlN3rqTN3bwpl8II06T29uwz20mQlLgfnhTGHRykzZ3FGGKexnzKzHTBbuELMd6pN5t9a4nVCDqtHVJ9/q98mPCZDGbfFLG+wV99VaVdEvdUxfPG1tQjFnXvZVn/MY9zmhszXAPZ8FzvcNrdM2N16BTtbdWrYGyb3uC0/ZF4Adx4qkm5vcRzG+/fg4vfHpGS0BUyYiG1K8gtg4yxYTTpuk5y7PEomZBmyWPPJnMGRz21hTAQg7pC5RMztHuQ4G2Cb8uzOAINI2hFm589aTJ75jGDJBGfmoD2AE/TJmB1NvkqP9iKFcwhK86wW2v73jDJ/AjiWu6to91Cc4w0vs7QPUzq9usZrGH9LmA0bF9jVkNMWt0OYjbgf6vRFetiBKVkjVKDFmV3tG7sf4sqIL0KdvkgPq4cYmc3aqOo4AyUpDcjxNYoUMPqTMJBRmw0KNcQkPGOdAnmsM67t8yqy9SrU6KnTy9LXR+xGtRzMDX2eaD19NkKpnCX/mehnmJFstZG6mmRaqi9I5LqYJhZb5+FBtOic37FyXns0jCoG8zkvURty6xU52hAyVLSN4OtVgA+hMbkHHW0rKtUjAg9k1pQ7YVz8Gfzu8FkexD3GXUMHl0YNpJx/GIE04yQNBcobdfrFcqzT52yOoRvCvJoQpQ1q0dfZzQRI1NzmWQ/wUkr1gPNcTgrTcrawDl96HHOBlAhI0lriNV/zAZ6zZhItowL24KHJPWHzmLOkNeo2njqH/QmIGiqUYBbv492mKBctb3maHUiC+fez9isx4H5dXFZjORESd8i/3NO4LZ2du9na2Seqf+KVe9+0RWUWAAAAAElFTkSuQmCC"/>
  <p:tag name="POWERPOINTLATEX_PIXELSPEREMHEIGHT#76205C63646F74206E203D2030" val="59"/>
  <p:tag name="POWERPOINTLATEX_REFCOUNTER#76205C63646F74206E203D2030" val="3"/>
  <p:tag name="POWERPOINTLATEX_CACHECONTENT#76205C63646F74205C746175203D2030" val="iVBORw0KGgoAAAANSUhEUgAAALAAAAAiBAMAAAANN04lAAAAMFBMVEX///8AAAC6uroyMjIiIiJmZmZ2dnYQEBDu7u6YmJiqqqqIiIjc3NxUVFTMzMxERERW3kfnAAACoElEQVRIDa2WvW4TQRCAx3+bs322M7HB/CTBiBfwPUHiKFUkwBYvEJQird2AKJDOAgnRJcoL2IIHwC0N5zcwDXVSUSHZgERpdmZvz/fnn0g3Um7nb79b7+7MBSBhMc56TxsJMxnXObF/VZ3kye/uSObjneTB1lQy83idNFkopHWYNLhfZeLl/aTBlw+Z6PITpFvq2FLoJAiVKAN3GZjBL8mC07jNwApOkgULF5zDQwl+UmsT/rxJz6h8Qlc4Kxr3e0rYZZNfII4+1qRVQHWg/jzSK5qL03Aoamc88D2AK9vEC6qWvWii9Fi1+Xx2MJ/Pfzix8YAz64H3wdyFMm+19SiQ4xq5PQfgRv5tJFu8twACdyDXlotty2kfqH1EZCh/DLwMus2etz2s1G0d1+CiBPcdyNBWgIjbY+MVzTnQE9Vo/D0OyHNbx1Puigl8BTBGiqQXva7s6EwxlZpxV5vrRj/4K8CIj62sioZAlneOBqHyD9YBdVxvhcB9crV4rYWuDgvEgdZprHiv9Hvj9CDYVOUiJjq1hHiqdRpT235rlb64brSWIl8KyFzoKXkMfgGGTR1ZNwYKBLLYoAl9m54s52+0xuP304C5wii5vUKNY+TUb0sn9AZLQ6GAQFnKUip87Uaq5E5CSZ5ZDndt40/gGh8vrnnB7cdZruUOV0a565FCilC/aOFdXnmGLAySLW70M76mJe/sFgSlZathz3K7pa68+jTN+C0/l2aPY5tIfPpI5d7wWjoMPorPlN7RLb7lfWrtsmvxlCHtcanNnriHtXHhUU00CNFr0jNbtwFekBYrhns3Y4MRp0XIoiows/XM+DyJpGhHepNvkk6G99S/hupuQP5f/bcXiSjG6+uIb4WD/4291YwVMH/IPOu9HUjHfwFWcCvQwlUlAAAAAElFTkSuQmCC"/>
  <p:tag name="POWERPOINTLATEX_PIXELSPEREMHEIGHT#76205C63646F74205C746175203D2030" val="59"/>
  <p:tag name="POWERPOINTLATEX_REFCOUNTER#76205C63646F74205C746175203D2030" val="5"/>
  <p:tag name="POWERPOINTLATEX_REFCOUNTER#5C7369676D61203D205C7369676D615F70202B205C7369676D615F61203D205C7369676D615F70202B20542866205C6F74696D6573206629" val="4"/>
  <p:tag name="POWERPOINTLATEX_CACHECONTENT#5C7369676D615F73203D205C7369676D615F70202B205C7369676D615F61203D205C7369676D615F70202B20542866205C6F74696D6573206629" val="iVBORw0KGgoAAAANSUhEUgAAAnUAAAA0BAMAAAAeQtOHAAAAMFBMVEX///8AAACYmJhEREQiIiIQEBCqqqp2dnaIiIjc3NwyMjJUVFTMzMy6urru7u5mZmas1yZoAAAKNklEQVR4AeVaTYxjRxFu2zO239jzvM2MZ5fs7OIVSqQgAWNtEAorgS0SAiKgNQlJWELwIDHKAaKxkigSAjSWyAEhoTFsDivQ4hEKCwmHMdoVcECyDzkECbAvUS5IHiUhP4A0FuLCAdHVf+7qfn5+++xZaUIfXldXf1XVXa+7uvrZhPw/lvxsk/ZmEz/e0t+abfgLO7PJH2fpwmOzjd57eDb54yw92jVGv/yRB+pGM5yU4N52OOxd0etfMctVMafkmjm30X//9ojZDqUlGGsIlTi+necoKiU+k96+MaHCCnmNGu1QUoPL5soNFTm+nXv02h1bW7fTlTu2vvaDGq3zmdw7NCbUWyNlGtUTGnzQNlS8O0mP3g0TS9ATUOWEjzKnoKFK5yyhRdWYVmtw5j3ToMe+P/s+PoUe3eC12Juti+a86EXSeNRkhNEa7BeHYbh59PlHbgGN0jG30Ob9TbrD6xf4syManCZp6VbR4s/8k/cWX/yQwdCkAR4dau4REXLsR6TdUeuYa3U5pkxFfQFaPh1CJUuBbitS1pnatQ/+9cPVX1hsaBrg1tmA/rmyEpW5qpumzDH3pJBQAe2X0MysmGoW5Pmheckvfhfo/OjXmqUJA7yEgqZGzJFIoNAyR8XBqhxzn+K4PD0t8F+BahFldwn7jC2XBNZHW1vwDHB2VbCO7ulM5uhMgWbbXP4Et5el8lR8LzQHaLf1rNzu8q+4CHukxTmjmlAbYE+GAbN7vrQ9mflqd7TZ5jKHHJKi3GnE464ctU25c2gHE7/a173ucWCCa9saeDSEPZmjsaK12uYKu7wrwVILKN4hPKv8CRSU0UlRy2fqRZ2vZE85OZwJ7rSlyPur/OpSrMt21GqanD0Zrjd5l7gnPRTVisbFMgdbbV+rIB4tjRtvX9k7dUXecjn36eGNruxu9jcVKTgY3DwhuA116dsR7ajPqXJBvssoYzd9UsUyx+bSNN2VNgKVHMq2nq+/RnJy4WXPkNyG7mCEBR6c4Z2XafGFGl05f/53JnY6PV0uwHdelV56ntLz5y/sTLeAELHMgQZ0X80Yh4P/yuN0beubQ22m0CZELrxmn3jCPbLXAh/wV8+O8F2SpQiotYUQEeQCfNejv4eV0A9RHNwVzxzoUukd15tDl9ckbXOufBywYYmFx5YdIf8y+whB4AQ/hp/jE2niA0dKeTW1w0RtXuPC5KS46zuvBoPKujchLjF3c6BVp3fcxAJKzAr0kHPl43ao+cJjy44FyiG0dUHgRe6vKl9xi+iqovD+Xfeg8smh6mEHVoicRLm+WxArroaSLK1z7uZAs07vuJkEWiNLtMS58vEJqHPrTEbMrS75okLgJXgHBXFRzhkxFElMakSRc303EidEh43v5ko8c2BDpXfCXkLeMWQLz1pcOTpd0qxDfw4tSvYpqwtcUVIQN3tiERfsi50CTaqjyDm+y9MK1zcSo5ykO4AfyxzXo9I7oRT7rmWcHOwzgcihC+tZMbzMBhoIAnPfdUQKmMOrFwkFNqLIOb5TVqRwoOJgZixzXBVK78gBumptoujnyUgyGtW5ZLLCK/VA4Bzzuie+qZKlmzz6QuUmxnz16vZ4PFGDilDHM8cVo/TO8l0D7WB5/yULJ8WI0hfRyBAYfJeVSbfxjQAJTGqEyqmYX10VJ40+YppyrPKGOUm5y49njutB6Z3luzJK0MWFl5BGuc8lkxVeqQcCg+9Scq+2UN6j4JPrSHLOni2LAOHJG+Zk9XZPPHNcC0X7Esc7njFpWzLeZc4UxLbIbuguIBAY4t2i/IClVgRChzQiyTm+q4lorFZRiH6rK545UJKnKMIh3/kU50rCZY0+GfGFl9s3R4HBS2ytJZj/oARHIP9jKL275+cCzJ7hchLm+G5KcJ23ORhGlqIzffE2OTaolq31fw2YGeZBsfAWS9BWBYMhxz4QezVP2xLzgdqXdxWcTAz6tlzn0+TNKv+mrWUZYfvOl2PtqQm8Vb2P8FcspOZsjitN4bXFc1o1xoz5hYUxvwcdbNmxb1PwwPcKDIZ7RUJEgxyVU3j9oeGPvgQqphQsl9vufP++3c22JWT7jsj0riOP2fSD/R//B4VrS4FuxjMH4glpU6qCGK9LStwLdLvVFctOLjz8dykMTrCzGPYtKz15LJMbQ5KMMhss9xw5V6yTnC3o+G7vIhjLqx+nmp9nEVgcH8APKfHMgcIevrJm6XBsZlGtGMlKbchlxxce+yJlFgxusc4sfw9+rS1geRZYE1Fmg+WeIU2mKynew9ig4zvxxfANuWXTcE41xPExFgqk4pkDVU1aNzUum+46MB3JUN46j3aAZxEPvkgZBYM32a3Sr5VYf0oFoCQj0nVDYhKJ5e4nnQp8pBliuOO7N/hrKbcFjOf4Hb4UsZzbimcO9OxZgzK36UAErLG5fw8bfdlq9AeKFBwMbpxg3M3HmL+r+1IiSb/6hCSnVEiuRGqH8Gm1i4Uc36WLQ0Iuq2R+BGGvpkxjUbsVyxxT4lEzwDHGnmHPScwWfisjMZvM2sN4DBhcBjXp4p3/GH1OwXz2we5u1QitsZwHOyNl/9jp+I5sfuHqX1b7UjGcuj4thZpRnfHMXfnTs5R+5+WrSgurG8yoKh07QHu1uuojnQ1NcgKDxbDfrK7+YYz6CaXF7rgZQiE5vl0XrVfs5CjMVU/Rz/al0jREcR7zQqzorjjmWurLrdZCSMv4/FU1aAF56eMKmn9AUbJG4GUrEghM/qkJH3UtVbhZgIA5WMHMAN+ZgCy8u4J9vpiIiXREc8tbonzDUGT+G0Km6kav/7x6sw32YlFBYPzPDI5Lwv1lVEEykRr80wOPXybc3bNmLw+PC6fJP01mNDqOOak5OT4f8gGrJHNbHYD+0+L/GFKIVRi8qOOiRhyA4t6GbkcmDnjYtwWdP9cgfXyfs9+bnkHcSI045pTi8YHGF75iq/rvxd+8/NNXy4+otqoxeFBRfF23IIc4V9ftyMQm810WDlFUUvuoaTV4zBitk/stfoRmHHNKbVMPCt0xVDdJX6f00rd1UxEYXC4pvq4TdXaq20FS94YQI5Z3DB4NAQR17dVJpnY2XwnqC+fFMidVLohknGWxLF4El6HNtsF5lQ8bwPTJP7/9rL3zjP6JZPX6D99a3Z3YHdzx0mfyF5bW3qkH94ZxY5mTCpeFx/ZOkpYbtCYYtcEp54Bmgj9DCcsETS7bp0/cuFRy+eEc//qlut9xIku4EPTGM6f0drqMWmaf9ZpRV4kD3jxUymavl+2seHaVYRpmM/d6helO0nVS7YYZMfpssP+g0TkrmYmVpcW2Ops5DxIx//Ru9D/62+Acu8fOrSzZWfHcNAcqmtHcYIdp/fpHy/VA5UFMC9zoBoFi8hL2xTCmnohiM5pbXgM7j0f86MHHhMDJoJMi4tBd2CDyieXKxuDMau6PMWwaIu/cbEJhyDpkvrw2T3WOfotxi81Z1ufc7FAKF5JbVW6xuUnT+h+1fjXaaxoAwgAAAABJRU5ErkJggg=="/>
  <p:tag name="POWERPOINTLATEX_PIXELSPEREMHEIGHT#5C7369676D615F73203D205C7369676D615F70202B205C7369676D615F61203D205C7369676D615F70202B20542866205C6F74696D6573206629" val="59"/>
  <p:tag name="POWERPOINTLATEX_REFCOUNTER#5C7369676D615F73203D205C7369676D615F70202B205C7369676D615F61203D205C7369676D615F70202B20542866205C6F74696D6573206629" val="3"/>
</p:tagLst>
</file>

<file path=ppt/tags/tag10.xml><?xml version="1.0" encoding="utf-8"?>
<p:tagLst xmlns:a="http://schemas.openxmlformats.org/drawingml/2006/main" xmlns:r="http://schemas.openxmlformats.org/officeDocument/2006/relationships" xmlns:p="http://schemas.openxmlformats.org/presentationml/2006/main">
  <p:tag name="POWERPOINTLATEX_ORIGINALWIDTH" val="71.59315"/>
  <p:tag name="POWERPOINTLATEX_ORIGINALHEIGHT" val="13.83047"/>
  <p:tag name="POWERPOINTLATEX_FONTSIZE" val="24"/>
  <p:tag name="POWERPOINTLATEX_TYPE" val="Equation"/>
  <p:tag name="POWERPOINTLATEX_CODE" val="v \cdot \tau = 0"/>
</p:tagLst>
</file>

<file path=ppt/tags/tag11.xml><?xml version="1.0" encoding="utf-8"?>
<p:tagLst xmlns:a="http://schemas.openxmlformats.org/drawingml/2006/main" xmlns:r="http://schemas.openxmlformats.org/officeDocument/2006/relationships" xmlns:p="http://schemas.openxmlformats.org/presentationml/2006/main">
  <p:tag name="POWERPOINTLATEX_ORIGINALWIDTH" val="71.59315"/>
  <p:tag name="POWERPOINTLATEX_ORIGINALHEIGHT" val="13.83047"/>
  <p:tag name="POWERPOINTLATEX_FONTSIZE" val="24"/>
  <p:tag name="POWERPOINTLATEX_TYPE" val="Equation"/>
  <p:tag name="POWERPOINTLATEX_CODE" val="v \cdot \tau = 0"/>
</p:tagLst>
</file>

<file path=ppt/tags/tag12.xml><?xml version="1.0" encoding="utf-8"?>
<p:tagLst xmlns:a="http://schemas.openxmlformats.org/drawingml/2006/main" xmlns:r="http://schemas.openxmlformats.org/officeDocument/2006/relationships" xmlns:p="http://schemas.openxmlformats.org/presentationml/2006/main">
  <p:tag name="POWERPOINTLATEX_ORIGINALWIDTH" val="434.4406"/>
  <p:tag name="POWERPOINTLATEX_ORIGINALHEIGHT" val="55.86433"/>
  <p:tag name="POWERPOINTLATEX_FONTSIZE" val="32"/>
  <p:tag name="POWERPOINTLATEX_TYPE" val="Equation"/>
  <p:tag name="POWERPOINTLATEX_CODE" val="T = \text{function}(\text{[Ca]}_i, \lambda,  ... \frac{d\lambda}{dt}, T_\text{ref}, time)"/>
</p:tagLst>
</file>

<file path=ppt/tags/tag13.xml><?xml version="1.0" encoding="utf-8"?>
<p:tagLst xmlns:a="http://schemas.openxmlformats.org/drawingml/2006/main" xmlns:r="http://schemas.openxmlformats.org/officeDocument/2006/relationships" xmlns:p="http://schemas.openxmlformats.org/presentationml/2006/main">
  <p:tag name="POWERPOINTLATEX_ORIGINALWIDTH" val="341.1525"/>
  <p:tag name="POWERPOINTLATEX_ORIGINALHEIGHT" val="28.20339"/>
  <p:tag name="POWERPOINTLATEX_FONTSIZE" val="32"/>
  <p:tag name="POWERPOINTLATEX_TYPE" val="Equation"/>
  <p:tag name="POWERPOINTLATEX_CODE" val="\sigma_s = \sigma_p + \sigma_a = \sigma_p + T(f \otimes f)"/>
</p:tagLst>
</file>

<file path=ppt/tags/tag2.xml><?xml version="1.0" encoding="utf-8"?>
<p:tagLst xmlns:a="http://schemas.openxmlformats.org/drawingml/2006/main" xmlns:r="http://schemas.openxmlformats.org/officeDocument/2006/relationships" xmlns:p="http://schemas.openxmlformats.org/presentationml/2006/main">
  <p:tag name="POWERPOINTLATEX_ORIGINALWIDTH" val="233.9661"/>
  <p:tag name="POWERPOINTLATEX_ORIGINALHEIGHT" val="23.25417"/>
  <p:tag name="POWERPOINTLATEX_FONTSIZE" val="28"/>
  <p:tag name="POWERPOINTLATEX_TYPE" val="Equation"/>
  <p:tag name="POWERPOINTLATEX_CODE" val="a, a_f, a_s, a_{fs}, b, b_f, b_s,b_{fs}"/>
</p:tagLst>
</file>

<file path=ppt/tags/tag3.xml><?xml version="1.0" encoding="utf-8"?>
<p:tagLst xmlns:a="http://schemas.openxmlformats.org/drawingml/2006/main" xmlns:r="http://schemas.openxmlformats.org/officeDocument/2006/relationships" xmlns:p="http://schemas.openxmlformats.org/presentationml/2006/main">
  <p:tag name="POWERPOINTLATEX_ORIGINALWIDTH" val="148.0677"/>
  <p:tag name="POWERPOINTLATEX_ORIGINALHEIGHT" val="42.71181"/>
  <p:tag name="POWERPOINTLATEX_FONTSIZE" val="28"/>
  <p:tag name="POWERPOINTLATEX_TYPE" val="Equation"/>
  <p:tag name="POWERPOINTLATEX_CODE" val="W=\frac{a}{2b}e^{b(I_1-3)} "/>
</p:tagLst>
</file>

<file path=ppt/tags/tag4.xml><?xml version="1.0" encoding="utf-8"?>
<p:tagLst xmlns:a="http://schemas.openxmlformats.org/drawingml/2006/main" xmlns:r="http://schemas.openxmlformats.org/officeDocument/2006/relationships" xmlns:p="http://schemas.openxmlformats.org/presentationml/2006/main">
  <p:tag name="POWERPOINTLATEX_ORIGINALWIDTH" val="145.6949"/>
  <p:tag name="POWERPOINTLATEX_ORIGINALHEIGHT" val="49.3559"/>
  <p:tag name="POWERPOINTLATEX_FONTSIZE" val="28"/>
  <p:tag name="POWERPOINTLATEX_TYPE" val="Equation"/>
  <p:tag name="POWERPOINTLATEX_CODE" val=" +   \frac{a_f}{2b_f}e^{b_f(I_{4f}-1)^2}  "/>
</p:tagLst>
</file>

<file path=ppt/tags/tag5.xml><?xml version="1.0" encoding="utf-8"?>
<p:tagLst xmlns:a="http://schemas.openxmlformats.org/drawingml/2006/main" xmlns:r="http://schemas.openxmlformats.org/officeDocument/2006/relationships" xmlns:p="http://schemas.openxmlformats.org/presentationml/2006/main">
  <p:tag name="POWERPOINTLATEX_ORIGINALWIDTH" val="140.9491"/>
  <p:tag name="POWERPOINTLATEX_ORIGINALHEIGHT" val="46.50843"/>
  <p:tag name="POWERPOINTLATEX_FONTSIZE" val="28"/>
  <p:tag name="POWERPOINTLATEX_TYPE" val="Equation"/>
  <p:tag name="POWERPOINTLATEX_CODE" val=" +\frac{a_s}{2b_s}e^{b_s(I_{4s}-1)^2} "/>
</p:tagLst>
</file>

<file path=ppt/tags/tag6.xml><?xml version="1.0" encoding="utf-8"?>
<p:tagLst xmlns:a="http://schemas.openxmlformats.org/drawingml/2006/main" xmlns:r="http://schemas.openxmlformats.org/officeDocument/2006/relationships" xmlns:p="http://schemas.openxmlformats.org/presentationml/2006/main">
  <p:tag name="POWERPOINTLATEX_ORIGINALWIDTH" val="167.5254"/>
  <p:tag name="POWERPOINTLATEX_ORIGINALHEIGHT" val="49.3559"/>
  <p:tag name="POWERPOINTLATEX_FONTSIZE" val="28"/>
  <p:tag name="POWERPOINTLATEX_TYPE" val="Equation"/>
  <p:tag name="POWERPOINTLATEX_CODE" val="+ \frac{a_{fs}}{2b_{fs}}e^{b_{fs}(I_{8fs}-1)^2}"/>
</p:tagLst>
</file>

<file path=ppt/tags/tag7.xml><?xml version="1.0" encoding="utf-8"?>
<p:tagLst xmlns:a="http://schemas.openxmlformats.org/drawingml/2006/main" xmlns:r="http://schemas.openxmlformats.org/officeDocument/2006/relationships" xmlns:p="http://schemas.openxmlformats.org/presentationml/2006/main">
  <p:tag name="POWERPOINTLATEX_ORIGINALWIDTH" val="332.4746"/>
  <p:tag name="POWERPOINTLATEX_ORIGINALHEIGHT" val="28.20339"/>
  <p:tag name="POWERPOINTLATEX_FONTSIZE" val="32"/>
  <p:tag name="POWERPOINTLATEX_TYPE" val="Equation"/>
  <p:tag name="POWERPOINTLATEX_CODE" val="\sigma = \sigma_p + \sigma_a = \sigma_p + T(f \otimes f)"/>
</p:tagLst>
</file>

<file path=ppt/tags/tag8.xml><?xml version="1.0" encoding="utf-8"?>
<p:tagLst xmlns:a="http://schemas.openxmlformats.org/drawingml/2006/main" xmlns:r="http://schemas.openxmlformats.org/officeDocument/2006/relationships" xmlns:p="http://schemas.openxmlformats.org/presentationml/2006/main">
  <p:tag name="POWERPOINTLATEX_ORIGINALWIDTH" val="386.0338"/>
  <p:tag name="POWERPOINTLATEX_ORIGINALHEIGHT" val="48.81354"/>
  <p:tag name="POWERPOINTLATEX_FONTSIZE" val="24"/>
  <p:tag name="POWERPOINTLATEX_TYPE" val="Equation"/>
  <p:tag name="POWERPOINTLATEX_CODE" val="\frac{d[\text{Ca}]_i}{dt} = \frac{[\text{Ca}]_\text{max} - [\text{Ca}]_0}{\tau_{[\text{Ca}]} }e^{(1.0-\frac{t}{\tau_{[\text{Ca}]}})} (1 - \frac{t}{\tau_{[\text{Ca}]}})"/>
</p:tagLst>
</file>

<file path=ppt/tags/tag9.xml><?xml version="1.0" encoding="utf-8"?>
<p:tagLst xmlns:a="http://schemas.openxmlformats.org/drawingml/2006/main" xmlns:r="http://schemas.openxmlformats.org/officeDocument/2006/relationships" xmlns:p="http://schemas.openxmlformats.org/presentationml/2006/main">
  <p:tag name="POWERPOINTLATEX_ORIGINALWIDTH" val="434.4406"/>
  <p:tag name="POWERPOINTLATEX_ORIGINALHEIGHT" val="55.86433"/>
  <p:tag name="POWERPOINTLATEX_FONTSIZE" val="32"/>
  <p:tag name="POWERPOINTLATEX_TYPE" val="Equation"/>
  <p:tag name="POWERPOINTLATEX_CODE" val="T = \text{function}(\text{[Ca]}_i, \lambda,  ... \frac{d\lambda}{dt}, T_\text{ref}, tim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7170</TotalTime>
  <Words>1827</Words>
  <Application>Microsoft Office PowerPoint</Application>
  <PresentationFormat>On-screen Show (4:3)</PresentationFormat>
  <Paragraphs>290</Paragraphs>
  <Slides>22</Slides>
  <Notes>21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Fluid structure interaction of left ventricle modelling from diastole to systole based on in-vivo CMR</vt:lpstr>
      <vt:lpstr>Challenges in LV Modelling</vt:lpstr>
      <vt:lpstr>Image Derived LV Model</vt:lpstr>
      <vt:lpstr>Image Derived LV Model</vt:lpstr>
      <vt:lpstr>Myofibre-enforced Structure</vt:lpstr>
      <vt:lpstr>Active Tension Model</vt:lpstr>
      <vt:lpstr>Boundary Conditions (1)</vt:lpstr>
      <vt:lpstr>Boundary Conditions (2)</vt:lpstr>
      <vt:lpstr>Boundary Conditions (3)</vt:lpstr>
      <vt:lpstr>Boundary Conditions (4)</vt:lpstr>
      <vt:lpstr>Material Parameter Optimization</vt:lpstr>
      <vt:lpstr>Results: Pressure-Volume Loop</vt:lpstr>
      <vt:lpstr>Slide 13</vt:lpstr>
      <vt:lpstr>Flow Patterns</vt:lpstr>
      <vt:lpstr>Aortic Flow Rates</vt:lpstr>
      <vt:lpstr>Validation: Strain Comparison</vt:lpstr>
      <vt:lpstr>Ongoing Work</vt:lpstr>
      <vt:lpstr>Discussion &amp; Conclusion</vt:lpstr>
      <vt:lpstr>Acknowledgement</vt:lpstr>
      <vt:lpstr>Active Tension T</vt:lpstr>
      <vt:lpstr>Peak Systolic Active Tension</vt:lpstr>
      <vt:lpstr>Brief Introduction of IBM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Hao Gao</dc:creator>
  <cp:lastModifiedBy>HaoGao</cp:lastModifiedBy>
  <cp:revision>671</cp:revision>
  <dcterms:created xsi:type="dcterms:W3CDTF">2006-08-16T00:00:00Z</dcterms:created>
  <dcterms:modified xsi:type="dcterms:W3CDTF">2014-04-15T04:31:17Z</dcterms:modified>
</cp:coreProperties>
</file>