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wmf" ContentType="image/x-wmf"/>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Default Extension="bin" ContentType="application/vnd.openxmlformats-officedocument.oleObject"/>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68" r:id="rId1"/>
  </p:sldMasterIdLst>
  <p:notesMasterIdLst>
    <p:notesMasterId r:id="rId37"/>
  </p:notesMasterIdLst>
  <p:sldIdLst>
    <p:sldId id="256" r:id="rId2"/>
    <p:sldId id="412" r:id="rId3"/>
    <p:sldId id="379" r:id="rId4"/>
    <p:sldId id="453" r:id="rId5"/>
    <p:sldId id="460" r:id="rId6"/>
    <p:sldId id="454" r:id="rId7"/>
    <p:sldId id="455" r:id="rId8"/>
    <p:sldId id="456" r:id="rId9"/>
    <p:sldId id="382" r:id="rId10"/>
    <p:sldId id="351" r:id="rId11"/>
    <p:sldId id="457" r:id="rId12"/>
    <p:sldId id="349" r:id="rId13"/>
    <p:sldId id="360" r:id="rId14"/>
    <p:sldId id="415" r:id="rId15"/>
    <p:sldId id="458" r:id="rId16"/>
    <p:sldId id="361" r:id="rId17"/>
    <p:sldId id="374" r:id="rId18"/>
    <p:sldId id="375" r:id="rId19"/>
    <p:sldId id="386" r:id="rId20"/>
    <p:sldId id="431" r:id="rId21"/>
    <p:sldId id="422" r:id="rId22"/>
    <p:sldId id="401" r:id="rId23"/>
    <p:sldId id="390" r:id="rId24"/>
    <p:sldId id="423" r:id="rId25"/>
    <p:sldId id="391" r:id="rId26"/>
    <p:sldId id="419" r:id="rId27"/>
    <p:sldId id="392" r:id="rId28"/>
    <p:sldId id="421" r:id="rId29"/>
    <p:sldId id="393" r:id="rId30"/>
    <p:sldId id="420" r:id="rId31"/>
    <p:sldId id="394" r:id="rId32"/>
    <p:sldId id="395" r:id="rId33"/>
    <p:sldId id="337" r:id="rId34"/>
    <p:sldId id="383" r:id="rId35"/>
    <p:sldId id="438" r:id="rId36"/>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781D"/>
    <a:srgbClr val="FF6600"/>
    <a:srgbClr val="FF0000"/>
    <a:srgbClr val="AE9CC4"/>
    <a:srgbClr val="9F89B9"/>
    <a:srgbClr val="49385E"/>
    <a:srgbClr val="00FF00"/>
    <a:srgbClr val="A43D3A"/>
    <a:srgbClr val="00C800"/>
    <a:srgbClr val="510F23"/>
  </p:clrMru>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368" autoAdjust="0"/>
    <p:restoredTop sz="93837" autoAdjust="0"/>
  </p:normalViewPr>
  <p:slideViewPr>
    <p:cSldViewPr>
      <p:cViewPr varScale="1">
        <p:scale>
          <a:sx n="65" d="100"/>
          <a:sy n="65" d="100"/>
        </p:scale>
        <p:origin x="-1458" y="-96"/>
      </p:cViewPr>
      <p:guideLst>
        <p:guide orient="horz" pos="935"/>
        <p:guide pos="5511"/>
      </p:guideLst>
    </p:cSldViewPr>
  </p:slideViewPr>
  <p:outlineViewPr>
    <p:cViewPr>
      <p:scale>
        <a:sx n="33" d="100"/>
        <a:sy n="33" d="100"/>
      </p:scale>
      <p:origin x="42" y="0"/>
    </p:cViewPr>
  </p:outlin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notesMaster" Target="notesMasters/notesMaster1.xml"/><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drawings/_rels/vmlDrawing1.vml.rels><?xml version="1.0" encoding="UTF-8" standalone="yes"?>
<Relationships xmlns="http://schemas.openxmlformats.org/package/2006/relationships"><Relationship Id="rId3" Type="http://schemas.openxmlformats.org/officeDocument/2006/relationships/image" Target="../media/image16.wmf"/><Relationship Id="rId2" Type="http://schemas.openxmlformats.org/officeDocument/2006/relationships/image" Target="../media/image15.wmf"/><Relationship Id="rId1" Type="http://schemas.openxmlformats.org/officeDocument/2006/relationships/image" Target="../media/image14.wmf"/></Relationships>
</file>

<file path=ppt/drawings/_rels/vmlDrawing2.vml.rels><?xml version="1.0" encoding="UTF-8" standalone="yes"?>
<Relationships xmlns="http://schemas.openxmlformats.org/package/2006/relationships"><Relationship Id="rId2" Type="http://schemas.openxmlformats.org/officeDocument/2006/relationships/image" Target="../media/image23.wmf"/><Relationship Id="rId1" Type="http://schemas.openxmlformats.org/officeDocument/2006/relationships/image" Target="../media/image22.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24.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E0C5A8D-BABC-4362-881E-69518DC22B93}" type="datetimeFigureOut">
              <a:rPr lang="ru-RU" smtClean="0"/>
              <a:pPr/>
              <a:t>02.11.2016</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8B63C8A-647B-4232-9C19-0086C3F9901B}" type="slidenum">
              <a:rPr lang="ru-RU" smtClean="0"/>
              <a:pPr/>
              <a:t>‹#›</a:t>
            </a:fld>
            <a:endParaRPr lang="ru-RU"/>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E8B63C8A-647B-4232-9C19-0086C3F9901B}" type="slidenum">
              <a:rPr lang="ru-RU" smtClean="0"/>
              <a:pPr/>
              <a:t>3</a:t>
            </a:fld>
            <a:endParaRPr lang="ru-RU"/>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E8B63C8A-647B-4232-9C19-0086C3F9901B}" type="slidenum">
              <a:rPr lang="ru-RU" smtClean="0"/>
              <a:pPr/>
              <a:t>5</a:t>
            </a:fld>
            <a:endParaRPr lang="ru-RU"/>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E8B63C8A-647B-4232-9C19-0086C3F9901B}" type="slidenum">
              <a:rPr lang="ru-RU" smtClean="0"/>
              <a:pPr/>
              <a:t>19</a:t>
            </a:fld>
            <a:endParaRPr lang="ru-RU"/>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E8B63C8A-647B-4232-9C19-0086C3F9901B}" type="slidenum">
              <a:rPr lang="ru-RU" smtClean="0"/>
              <a:pPr/>
              <a:t>20</a:t>
            </a:fld>
            <a:endParaRPr lang="ru-RU"/>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E8B63C8A-647B-4232-9C19-0086C3F9901B}" type="slidenum">
              <a:rPr lang="ru-RU" smtClean="0"/>
              <a:pPr/>
              <a:t>33</a:t>
            </a:fld>
            <a:endParaRPr lang="ru-RU"/>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BA7CFB96-AEF5-47BC-8EA3-17C73855A8AD}" type="datetimeFigureOut">
              <a:rPr lang="ru-RU" smtClean="0"/>
              <a:pPr/>
              <a:t>02.11.2016</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A5F02B37-691C-4719-97AB-9D844B17B8A3}" type="slidenum">
              <a:rPr lang="ru-RU" smtClean="0"/>
              <a:pPr/>
              <a:t>‹#›</a:t>
            </a:fld>
            <a:endParaRPr lang="ru-RU"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BA7CFB96-AEF5-47BC-8EA3-17C73855A8AD}" type="datetimeFigureOut">
              <a:rPr lang="ru-RU" smtClean="0"/>
              <a:pPr/>
              <a:t>02.11.2016</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A5F02B37-691C-4719-97AB-9D844B17B8A3}" type="slidenum">
              <a:rPr lang="ru-RU" smtClean="0"/>
              <a:pPr/>
              <a:t>‹#›</a:t>
            </a:fld>
            <a:endParaRPr lang="ru-RU"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BA7CFB96-AEF5-47BC-8EA3-17C73855A8AD}" type="datetimeFigureOut">
              <a:rPr lang="ru-RU" smtClean="0"/>
              <a:pPr/>
              <a:t>02.11.2016</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A5F02B37-691C-4719-97AB-9D844B17B8A3}" type="slidenum">
              <a:rPr lang="ru-RU" smtClean="0"/>
              <a:pPr/>
              <a:t>‹#›</a:t>
            </a:fld>
            <a:endParaRPr lang="ru-RU"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BA7CFB96-AEF5-47BC-8EA3-17C73855A8AD}" type="datetimeFigureOut">
              <a:rPr lang="ru-RU" smtClean="0"/>
              <a:pPr/>
              <a:t>02.11.2016</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A5F02B37-691C-4719-97AB-9D844B17B8A3}" type="slidenum">
              <a:rPr lang="ru-RU" smtClean="0"/>
              <a:pPr/>
              <a:t>‹#›</a:t>
            </a:fld>
            <a:endParaRPr lang="ru-RU"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BA7CFB96-AEF5-47BC-8EA3-17C73855A8AD}" type="datetimeFigureOut">
              <a:rPr lang="ru-RU" smtClean="0"/>
              <a:pPr/>
              <a:t>02.11.2016</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A5F02B37-691C-4719-97AB-9D844B17B8A3}" type="slidenum">
              <a:rPr lang="ru-RU" smtClean="0"/>
              <a:pPr/>
              <a:t>‹#›</a:t>
            </a:fld>
            <a:endParaRPr lang="ru-RU"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BA7CFB96-AEF5-47BC-8EA3-17C73855A8AD}" type="datetimeFigureOut">
              <a:rPr lang="ru-RU" smtClean="0"/>
              <a:pPr/>
              <a:t>02.11.2016</a:t>
            </a:fld>
            <a:endParaRPr lang="ru-RU" dirty="0"/>
          </a:p>
        </p:txBody>
      </p:sp>
      <p:sp>
        <p:nvSpPr>
          <p:cNvPr id="6" name="Нижний колонтитул 5"/>
          <p:cNvSpPr>
            <a:spLocks noGrp="1"/>
          </p:cNvSpPr>
          <p:nvPr>
            <p:ph type="ftr" sz="quarter" idx="11"/>
          </p:nvPr>
        </p:nvSpPr>
        <p:spPr/>
        <p:txBody>
          <a:bodyPr/>
          <a:lstStyle/>
          <a:p>
            <a:endParaRPr lang="ru-RU" dirty="0"/>
          </a:p>
        </p:txBody>
      </p:sp>
      <p:sp>
        <p:nvSpPr>
          <p:cNvPr id="7" name="Номер слайда 6"/>
          <p:cNvSpPr>
            <a:spLocks noGrp="1"/>
          </p:cNvSpPr>
          <p:nvPr>
            <p:ph type="sldNum" sz="quarter" idx="12"/>
          </p:nvPr>
        </p:nvSpPr>
        <p:spPr/>
        <p:txBody>
          <a:bodyPr/>
          <a:lstStyle/>
          <a:p>
            <a:fld id="{A5F02B37-691C-4719-97AB-9D844B17B8A3}" type="slidenum">
              <a:rPr lang="ru-RU" smtClean="0"/>
              <a:pPr/>
              <a:t>‹#›</a:t>
            </a:fld>
            <a:endParaRPr lang="ru-RU"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BA7CFB96-AEF5-47BC-8EA3-17C73855A8AD}" type="datetimeFigureOut">
              <a:rPr lang="ru-RU" smtClean="0"/>
              <a:pPr/>
              <a:t>02.11.2016</a:t>
            </a:fld>
            <a:endParaRPr lang="ru-RU" dirty="0"/>
          </a:p>
        </p:txBody>
      </p:sp>
      <p:sp>
        <p:nvSpPr>
          <p:cNvPr id="8" name="Нижний колонтитул 7"/>
          <p:cNvSpPr>
            <a:spLocks noGrp="1"/>
          </p:cNvSpPr>
          <p:nvPr>
            <p:ph type="ftr" sz="quarter" idx="11"/>
          </p:nvPr>
        </p:nvSpPr>
        <p:spPr/>
        <p:txBody>
          <a:bodyPr/>
          <a:lstStyle/>
          <a:p>
            <a:endParaRPr lang="ru-RU" dirty="0"/>
          </a:p>
        </p:txBody>
      </p:sp>
      <p:sp>
        <p:nvSpPr>
          <p:cNvPr id="9" name="Номер слайда 8"/>
          <p:cNvSpPr>
            <a:spLocks noGrp="1"/>
          </p:cNvSpPr>
          <p:nvPr>
            <p:ph type="sldNum" sz="quarter" idx="12"/>
          </p:nvPr>
        </p:nvSpPr>
        <p:spPr/>
        <p:txBody>
          <a:bodyPr/>
          <a:lstStyle/>
          <a:p>
            <a:fld id="{A5F02B37-691C-4719-97AB-9D844B17B8A3}" type="slidenum">
              <a:rPr lang="ru-RU" smtClean="0"/>
              <a:pPr/>
              <a:t>‹#›</a:t>
            </a:fld>
            <a:endParaRPr lang="ru-RU"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BA7CFB96-AEF5-47BC-8EA3-17C73855A8AD}" type="datetimeFigureOut">
              <a:rPr lang="ru-RU" smtClean="0"/>
              <a:pPr/>
              <a:t>02.11.2016</a:t>
            </a:fld>
            <a:endParaRPr lang="ru-RU" dirty="0"/>
          </a:p>
        </p:txBody>
      </p:sp>
      <p:sp>
        <p:nvSpPr>
          <p:cNvPr id="4" name="Нижний колонтитул 3"/>
          <p:cNvSpPr>
            <a:spLocks noGrp="1"/>
          </p:cNvSpPr>
          <p:nvPr>
            <p:ph type="ftr" sz="quarter" idx="11"/>
          </p:nvPr>
        </p:nvSpPr>
        <p:spPr/>
        <p:txBody>
          <a:bodyPr/>
          <a:lstStyle/>
          <a:p>
            <a:endParaRPr lang="ru-RU" dirty="0"/>
          </a:p>
        </p:txBody>
      </p:sp>
      <p:sp>
        <p:nvSpPr>
          <p:cNvPr id="5" name="Номер слайда 4"/>
          <p:cNvSpPr>
            <a:spLocks noGrp="1"/>
          </p:cNvSpPr>
          <p:nvPr>
            <p:ph type="sldNum" sz="quarter" idx="12"/>
          </p:nvPr>
        </p:nvSpPr>
        <p:spPr/>
        <p:txBody>
          <a:bodyPr/>
          <a:lstStyle/>
          <a:p>
            <a:fld id="{A5F02B37-691C-4719-97AB-9D844B17B8A3}" type="slidenum">
              <a:rPr lang="ru-RU" smtClean="0"/>
              <a:pPr/>
              <a:t>‹#›</a:t>
            </a:fld>
            <a:endParaRPr lang="ru-RU"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BA7CFB96-AEF5-47BC-8EA3-17C73855A8AD}" type="datetimeFigureOut">
              <a:rPr lang="ru-RU" smtClean="0"/>
              <a:pPr/>
              <a:t>02.11.2016</a:t>
            </a:fld>
            <a:endParaRPr lang="ru-RU" dirty="0"/>
          </a:p>
        </p:txBody>
      </p:sp>
      <p:sp>
        <p:nvSpPr>
          <p:cNvPr id="3" name="Нижний колонтитул 2"/>
          <p:cNvSpPr>
            <a:spLocks noGrp="1"/>
          </p:cNvSpPr>
          <p:nvPr>
            <p:ph type="ftr" sz="quarter" idx="11"/>
          </p:nvPr>
        </p:nvSpPr>
        <p:spPr/>
        <p:txBody>
          <a:bodyPr/>
          <a:lstStyle/>
          <a:p>
            <a:endParaRPr lang="ru-RU" dirty="0"/>
          </a:p>
        </p:txBody>
      </p:sp>
      <p:sp>
        <p:nvSpPr>
          <p:cNvPr id="4" name="Номер слайда 3"/>
          <p:cNvSpPr>
            <a:spLocks noGrp="1"/>
          </p:cNvSpPr>
          <p:nvPr>
            <p:ph type="sldNum" sz="quarter" idx="12"/>
          </p:nvPr>
        </p:nvSpPr>
        <p:spPr/>
        <p:txBody>
          <a:bodyPr/>
          <a:lstStyle/>
          <a:p>
            <a:fld id="{A5F02B37-691C-4719-97AB-9D844B17B8A3}" type="slidenum">
              <a:rPr lang="ru-RU" smtClean="0"/>
              <a:pPr/>
              <a:t>‹#›</a:t>
            </a:fld>
            <a:endParaRPr lang="ru-RU"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BA7CFB96-AEF5-47BC-8EA3-17C73855A8AD}" type="datetimeFigureOut">
              <a:rPr lang="ru-RU" smtClean="0"/>
              <a:pPr/>
              <a:t>02.11.2016</a:t>
            </a:fld>
            <a:endParaRPr lang="ru-RU" dirty="0"/>
          </a:p>
        </p:txBody>
      </p:sp>
      <p:sp>
        <p:nvSpPr>
          <p:cNvPr id="6" name="Нижний колонтитул 5"/>
          <p:cNvSpPr>
            <a:spLocks noGrp="1"/>
          </p:cNvSpPr>
          <p:nvPr>
            <p:ph type="ftr" sz="quarter" idx="11"/>
          </p:nvPr>
        </p:nvSpPr>
        <p:spPr/>
        <p:txBody>
          <a:bodyPr/>
          <a:lstStyle/>
          <a:p>
            <a:endParaRPr lang="ru-RU" dirty="0"/>
          </a:p>
        </p:txBody>
      </p:sp>
      <p:sp>
        <p:nvSpPr>
          <p:cNvPr id="7" name="Номер слайда 6"/>
          <p:cNvSpPr>
            <a:spLocks noGrp="1"/>
          </p:cNvSpPr>
          <p:nvPr>
            <p:ph type="sldNum" sz="quarter" idx="12"/>
          </p:nvPr>
        </p:nvSpPr>
        <p:spPr/>
        <p:txBody>
          <a:bodyPr/>
          <a:lstStyle/>
          <a:p>
            <a:fld id="{A5F02B37-691C-4719-97AB-9D844B17B8A3}" type="slidenum">
              <a:rPr lang="ru-RU" smtClean="0"/>
              <a:pPr/>
              <a:t>‹#›</a:t>
            </a:fld>
            <a:endParaRPr lang="ru-RU"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BA7CFB96-AEF5-47BC-8EA3-17C73855A8AD}" type="datetimeFigureOut">
              <a:rPr lang="ru-RU" smtClean="0"/>
              <a:pPr/>
              <a:t>02.11.2016</a:t>
            </a:fld>
            <a:endParaRPr lang="ru-RU" dirty="0"/>
          </a:p>
        </p:txBody>
      </p:sp>
      <p:sp>
        <p:nvSpPr>
          <p:cNvPr id="6" name="Нижний колонтитул 5"/>
          <p:cNvSpPr>
            <a:spLocks noGrp="1"/>
          </p:cNvSpPr>
          <p:nvPr>
            <p:ph type="ftr" sz="quarter" idx="11"/>
          </p:nvPr>
        </p:nvSpPr>
        <p:spPr/>
        <p:txBody>
          <a:bodyPr/>
          <a:lstStyle/>
          <a:p>
            <a:endParaRPr lang="ru-RU" dirty="0"/>
          </a:p>
        </p:txBody>
      </p:sp>
      <p:sp>
        <p:nvSpPr>
          <p:cNvPr id="7" name="Номер слайда 6"/>
          <p:cNvSpPr>
            <a:spLocks noGrp="1"/>
          </p:cNvSpPr>
          <p:nvPr>
            <p:ph type="sldNum" sz="quarter" idx="12"/>
          </p:nvPr>
        </p:nvSpPr>
        <p:spPr/>
        <p:txBody>
          <a:bodyPr/>
          <a:lstStyle/>
          <a:p>
            <a:fld id="{A5F02B37-691C-4719-97AB-9D844B17B8A3}" type="slidenum">
              <a:rPr lang="ru-RU" smtClean="0"/>
              <a:pPr/>
              <a:t>‹#›</a:t>
            </a:fld>
            <a:endParaRPr lang="ru-RU"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A7CFB96-AEF5-47BC-8EA3-17C73855A8AD}" type="datetimeFigureOut">
              <a:rPr lang="ru-RU" smtClean="0"/>
              <a:pPr/>
              <a:t>02.11.2016</a:t>
            </a:fld>
            <a:endParaRPr lang="ru-RU" dirty="0"/>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dirty="0"/>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5F02B37-691C-4719-97AB-9D844B17B8A3}" type="slidenum">
              <a:rPr lang="ru-RU" smtClean="0"/>
              <a:pPr/>
              <a:t>‹#›</a:t>
            </a:fld>
            <a:endParaRPr lang="ru-RU" dirty="0"/>
          </a:p>
        </p:txBody>
      </p:sp>
    </p:spTree>
  </p:cSld>
  <p:clrMap bg1="lt1" tx1="dk1" bg2="lt2" tx2="dk2" accent1="accent1" accent2="accent2" accent3="accent3" accent4="accent4" accent5="accent5" accent6="accent6" hlink="hlink" folHlink="folHlink"/>
  <p:sldLayoutIdLst>
    <p:sldLayoutId id="2147483769" r:id="rId1"/>
    <p:sldLayoutId id="2147483770" r:id="rId2"/>
    <p:sldLayoutId id="2147483771" r:id="rId3"/>
    <p:sldLayoutId id="2147483772" r:id="rId4"/>
    <p:sldLayoutId id="2147483773" r:id="rId5"/>
    <p:sldLayoutId id="2147483774" r:id="rId6"/>
    <p:sldLayoutId id="2147483775" r:id="rId7"/>
    <p:sldLayoutId id="2147483776" r:id="rId8"/>
    <p:sldLayoutId id="2147483777" r:id="rId9"/>
    <p:sldLayoutId id="2147483778" r:id="rId10"/>
    <p:sldLayoutId id="214748377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2.xml"/><Relationship Id="rId4" Type="http://schemas.openxmlformats.org/officeDocument/2006/relationships/image" Target="../media/image19.png"/></Relationships>
</file>

<file path=ppt/slides/_rels/slide11.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7.png"/><Relationship Id="rId1" Type="http://schemas.openxmlformats.org/officeDocument/2006/relationships/slideLayout" Target="../slideLayouts/slideLayout2.xml"/><Relationship Id="rId4" Type="http://schemas.openxmlformats.org/officeDocument/2006/relationships/image" Target="../media/image21.png"/></Relationships>
</file>

<file path=ppt/slides/_rels/slide12.xml.rels><?xml version="1.0" encoding="UTF-8" standalone="yes"?>
<Relationships xmlns="http://schemas.openxmlformats.org/package/2006/relationships"><Relationship Id="rId3" Type="http://schemas.openxmlformats.org/officeDocument/2006/relationships/oleObject" Target="../embeddings/oleObject4.bin"/><Relationship Id="rId2" Type="http://schemas.openxmlformats.org/officeDocument/2006/relationships/slideLayout" Target="../slideLayouts/slideLayout2.xml"/><Relationship Id="rId1" Type="http://schemas.openxmlformats.org/officeDocument/2006/relationships/vmlDrawing" Target="../drawings/vmlDrawing2.vml"/><Relationship Id="rId4" Type="http://schemas.openxmlformats.org/officeDocument/2006/relationships/oleObject" Target="../embeddings/oleObject5.bin"/></Relationships>
</file>

<file path=ppt/slides/_rels/slide13.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slideLayout" Target="../slideLayouts/slideLayout4.xml"/><Relationship Id="rId1" Type="http://schemas.openxmlformats.org/officeDocument/2006/relationships/vmlDrawing" Target="../drawings/vmlDrawing3.vml"/><Relationship Id="rId4" Type="http://schemas.openxmlformats.org/officeDocument/2006/relationships/oleObject" Target="../embeddings/oleObject6.bin"/></Relationships>
</file>

<file path=ppt/slides/_rels/slide14.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9.png"/><Relationship Id="rId1" Type="http://schemas.openxmlformats.org/officeDocument/2006/relationships/slideLayout" Target="../slideLayouts/slideLayout7.xml"/><Relationship Id="rId6" Type="http://schemas.openxmlformats.org/officeDocument/2006/relationships/image" Target="../media/image31.png"/><Relationship Id="rId5" Type="http://schemas.openxmlformats.org/officeDocument/2006/relationships/image" Target="../media/image28.png"/><Relationship Id="rId4" Type="http://schemas.openxmlformats.org/officeDocument/2006/relationships/image" Target="../media/image30.png"/></Relationships>
</file>

<file path=ppt/slides/_rels/slide18.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Layout" Target="../slideLayouts/slideLayout7.xml"/><Relationship Id="rId6" Type="http://schemas.openxmlformats.org/officeDocument/2006/relationships/image" Target="../media/image36.png"/><Relationship Id="rId5" Type="http://schemas.openxmlformats.org/officeDocument/2006/relationships/image" Target="../media/image35.png"/><Relationship Id="rId4" Type="http://schemas.openxmlformats.org/officeDocument/2006/relationships/image" Target="../media/image34.png"/></Relationships>
</file>

<file path=ppt/slides/_rels/slide19.xml.rels><?xml version="1.0" encoding="UTF-8" standalone="yes"?>
<Relationships xmlns="http://schemas.openxmlformats.org/package/2006/relationships"><Relationship Id="rId8" Type="http://schemas.openxmlformats.org/officeDocument/2006/relationships/image" Target="../media/image42.png"/><Relationship Id="rId3" Type="http://schemas.openxmlformats.org/officeDocument/2006/relationships/image" Target="../media/image37.png"/><Relationship Id="rId7" Type="http://schemas.openxmlformats.org/officeDocument/2006/relationships/image" Target="../media/image41.pn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40.png"/><Relationship Id="rId5" Type="http://schemas.openxmlformats.org/officeDocument/2006/relationships/image" Target="../media/image39.png"/><Relationship Id="rId10" Type="http://schemas.openxmlformats.org/officeDocument/2006/relationships/image" Target="../media/image44.png"/><Relationship Id="rId4" Type="http://schemas.openxmlformats.org/officeDocument/2006/relationships/image" Target="../media/image38.png"/><Relationship Id="rId9" Type="http://schemas.openxmlformats.org/officeDocument/2006/relationships/image" Target="../media/image43.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30.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2.xml"/><Relationship Id="rId1" Type="http://schemas.openxmlformats.org/officeDocument/2006/relationships/slideLayout" Target="../slideLayouts/slideLayout7.xml"/><Relationship Id="rId6" Type="http://schemas.openxmlformats.org/officeDocument/2006/relationships/image" Target="../media/image9.png"/><Relationship Id="rId5" Type="http://schemas.openxmlformats.org/officeDocument/2006/relationships/image" Target="../media/image8.jpeg"/><Relationship Id="rId4" Type="http://schemas.openxmlformats.org/officeDocument/2006/relationships/image" Target="../media/image7.png"/></Relationships>
</file>

<file path=ppt/slides/_rels/slide6.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 Id="rId5" Type="http://schemas.openxmlformats.org/officeDocument/2006/relationships/oleObject" Target="../embeddings/oleObject3.bin"/><Relationship Id="rId4" Type="http://schemas.openxmlformats.org/officeDocument/2006/relationships/oleObject" Target="../embeddings/oleObject2.bin"/></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9" descr="C:\Users\Elizaveta\гидродинамика\__Curves\G1\2__0_75.png"/>
          <p:cNvPicPr>
            <a:picLocks noChangeAspect="1" noChangeArrowheads="1"/>
          </p:cNvPicPr>
          <p:nvPr/>
        </p:nvPicPr>
        <p:blipFill>
          <a:blip r:embed="rId2" cstate="print">
            <a:lum bright="5000"/>
          </a:blip>
          <a:srcRect t="25705"/>
          <a:stretch>
            <a:fillRect/>
          </a:stretch>
        </p:blipFill>
        <p:spPr bwMode="auto">
          <a:xfrm>
            <a:off x="1259632" y="0"/>
            <a:ext cx="6624736" cy="4966437"/>
          </a:xfrm>
          <a:prstGeom prst="rect">
            <a:avLst/>
          </a:prstGeom>
          <a:noFill/>
          <a:ln>
            <a:solidFill>
              <a:schemeClr val="bg1"/>
            </a:solidFill>
          </a:ln>
        </p:spPr>
      </p:pic>
      <p:sp>
        <p:nvSpPr>
          <p:cNvPr id="2" name="Заголовок 1"/>
          <p:cNvSpPr>
            <a:spLocks noGrp="1"/>
          </p:cNvSpPr>
          <p:nvPr>
            <p:ph type="ctrTitle"/>
          </p:nvPr>
        </p:nvSpPr>
        <p:spPr>
          <a:xfrm>
            <a:off x="685800" y="2693987"/>
            <a:ext cx="7772400" cy="1470025"/>
          </a:xfrm>
        </p:spPr>
        <p:txBody>
          <a:bodyPr>
            <a:normAutofit fontScale="90000"/>
          </a:bodyPr>
          <a:lstStyle/>
          <a:p>
            <a:r>
              <a:rPr lang="en-US" dirty="0" smtClean="0"/>
              <a:t>Nyquist diagram bifurcations for generalized Van </a:t>
            </a:r>
            <a:r>
              <a:rPr lang="en-US" dirty="0" err="1" smtClean="0"/>
              <a:t>der</a:t>
            </a:r>
            <a:r>
              <a:rPr lang="en-US" dirty="0" smtClean="0"/>
              <a:t> </a:t>
            </a:r>
            <a:r>
              <a:rPr lang="en-US" dirty="0" err="1" smtClean="0"/>
              <a:t>Pol</a:t>
            </a:r>
            <a:r>
              <a:rPr lang="en-US" dirty="0" smtClean="0"/>
              <a:t> </a:t>
            </a:r>
            <a:r>
              <a:rPr lang="en-US" dirty="0" err="1" smtClean="0"/>
              <a:t>Duffing</a:t>
            </a:r>
            <a:r>
              <a:rPr lang="en-US" dirty="0" smtClean="0"/>
              <a:t> equation describing local cerebral </a:t>
            </a:r>
            <a:r>
              <a:rPr lang="en-US" dirty="0" err="1" smtClean="0"/>
              <a:t>hemodynamics</a:t>
            </a:r>
            <a:endParaRPr lang="ru-RU" dirty="0"/>
          </a:p>
        </p:txBody>
      </p:sp>
      <p:sp>
        <p:nvSpPr>
          <p:cNvPr id="5" name="TextBox 4"/>
          <p:cNvSpPr txBox="1"/>
          <p:nvPr/>
        </p:nvSpPr>
        <p:spPr>
          <a:xfrm>
            <a:off x="683568" y="5517232"/>
            <a:ext cx="8244408" cy="830997"/>
          </a:xfrm>
          <a:prstGeom prst="rect">
            <a:avLst/>
          </a:prstGeom>
          <a:noFill/>
        </p:spPr>
        <p:txBody>
          <a:bodyPr wrap="square" rtlCol="0">
            <a:spAutoFit/>
          </a:bodyPr>
          <a:lstStyle/>
          <a:p>
            <a:r>
              <a:rPr lang="en-US" sz="2400" dirty="0" smtClean="0"/>
              <a:t>Bord E. E</a:t>
            </a:r>
            <a:r>
              <a:rPr lang="ru-RU" sz="2400" dirty="0" smtClean="0"/>
              <a:t>. </a:t>
            </a:r>
            <a:r>
              <a:rPr lang="en-US" sz="2400" dirty="0" smtClean="0"/>
              <a:t>Novosibirsk State University</a:t>
            </a:r>
            <a:r>
              <a:rPr lang="ru-RU" sz="2400" dirty="0" smtClean="0"/>
              <a:t>,</a:t>
            </a:r>
          </a:p>
          <a:p>
            <a:r>
              <a:rPr lang="en-US" sz="2400" dirty="0" err="1" smtClean="0"/>
              <a:t>Cherevko</a:t>
            </a:r>
            <a:r>
              <a:rPr lang="en-US" sz="2400" dirty="0" smtClean="0"/>
              <a:t> A. A. </a:t>
            </a:r>
            <a:r>
              <a:rPr lang="en-US" sz="2400" dirty="0" err="1" smtClean="0"/>
              <a:t>Lavrentyev</a:t>
            </a:r>
            <a:r>
              <a:rPr lang="en-US" sz="2400" dirty="0" smtClean="0"/>
              <a:t> Institute of Hydrodynamics of SB RAS</a:t>
            </a:r>
            <a:endParaRPr lang="ru-RU" sz="2400" dirty="0" smtClean="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67544" y="1468078"/>
            <a:ext cx="8229600" cy="1944216"/>
          </a:xfrm>
        </p:spPr>
        <p:txBody>
          <a:bodyPr>
            <a:normAutofit fontScale="92500"/>
          </a:bodyPr>
          <a:lstStyle/>
          <a:p>
            <a:pPr algn="just"/>
            <a:r>
              <a:rPr lang="en-US" sz="2400" dirty="0" smtClean="0"/>
              <a:t>The model was confirmed experimentally with large amount of clinical data obtained during surgeries in Novosibirsk Research Institute Of Blood Circulation Pathology E. N. Meshalkin.</a:t>
            </a:r>
            <a:endParaRPr lang="ru-RU" sz="2400" dirty="0" smtClean="0"/>
          </a:p>
          <a:p>
            <a:pPr algn="just"/>
            <a:r>
              <a:rPr lang="en-US" sz="2400" dirty="0" smtClean="0"/>
              <a:t>It is shown that the equation reproduces the clinical data well enough. </a:t>
            </a:r>
            <a:endParaRPr lang="ru-RU" sz="2400" dirty="0" smtClean="0"/>
          </a:p>
          <a:p>
            <a:pPr algn="just"/>
            <a:endParaRPr lang="ru-RU" sz="2400" dirty="0" smtClean="0"/>
          </a:p>
        </p:txBody>
      </p:sp>
      <p:grpSp>
        <p:nvGrpSpPr>
          <p:cNvPr id="15" name="Группа 14"/>
          <p:cNvGrpSpPr/>
          <p:nvPr/>
        </p:nvGrpSpPr>
        <p:grpSpPr>
          <a:xfrm>
            <a:off x="0" y="3933056"/>
            <a:ext cx="9144000" cy="2408238"/>
            <a:chOff x="0" y="4449762"/>
            <a:chExt cx="9144000" cy="2408238"/>
          </a:xfrm>
        </p:grpSpPr>
        <p:pic>
          <p:nvPicPr>
            <p:cNvPr id="7" name="Picture 7" descr="C:\Ucheba\RAW-Data_files\2012-01-26_AVM-Tyulyush\Model\PV_newkoeff.png"/>
            <p:cNvPicPr>
              <a:picLocks noChangeAspect="1" noChangeArrowheads="1"/>
            </p:cNvPicPr>
            <p:nvPr/>
          </p:nvPicPr>
          <p:blipFill>
            <a:blip r:embed="rId2" cstate="print"/>
            <a:srcRect/>
            <a:stretch>
              <a:fillRect/>
            </a:stretch>
          </p:blipFill>
          <p:spPr bwMode="auto">
            <a:xfrm>
              <a:off x="2987824" y="4451350"/>
              <a:ext cx="3214688" cy="2406650"/>
            </a:xfrm>
            <a:prstGeom prst="rect">
              <a:avLst/>
            </a:prstGeom>
            <a:noFill/>
            <a:ln w="9525">
              <a:noFill/>
              <a:miter lim="800000"/>
              <a:headEnd/>
              <a:tailEnd/>
            </a:ln>
          </p:spPr>
        </p:pic>
        <p:grpSp>
          <p:nvGrpSpPr>
            <p:cNvPr id="14" name="Группа 13"/>
            <p:cNvGrpSpPr/>
            <p:nvPr/>
          </p:nvGrpSpPr>
          <p:grpSpPr>
            <a:xfrm>
              <a:off x="0" y="4449762"/>
              <a:ext cx="9144000" cy="2408238"/>
              <a:chOff x="0" y="4449762"/>
              <a:chExt cx="9144000" cy="2408238"/>
            </a:xfrm>
          </p:grpSpPr>
          <p:pic>
            <p:nvPicPr>
              <p:cNvPr id="5" name="Picture 5" descr="Orig"/>
              <p:cNvPicPr>
                <a:picLocks noChangeAspect="1" noChangeArrowheads="1"/>
              </p:cNvPicPr>
              <p:nvPr/>
            </p:nvPicPr>
            <p:blipFill>
              <a:blip r:embed="rId3" cstate="print"/>
              <a:srcRect/>
              <a:stretch>
                <a:fillRect/>
              </a:stretch>
            </p:blipFill>
            <p:spPr bwMode="auto">
              <a:xfrm>
                <a:off x="5929313" y="4449762"/>
                <a:ext cx="3214687" cy="2408238"/>
              </a:xfrm>
              <a:prstGeom prst="rect">
                <a:avLst/>
              </a:prstGeom>
              <a:noFill/>
              <a:ln w="9525">
                <a:noFill/>
                <a:miter lim="800000"/>
                <a:headEnd/>
                <a:tailEnd/>
              </a:ln>
            </p:spPr>
          </p:pic>
          <p:pic>
            <p:nvPicPr>
              <p:cNvPr id="6" name="Picture 6" descr="C:\Ucheba\RAW-Data_files\2012-03-26_AVM-Shakshin\Model\qu.png"/>
              <p:cNvPicPr>
                <a:picLocks noChangeAspect="1" noChangeArrowheads="1"/>
              </p:cNvPicPr>
              <p:nvPr/>
            </p:nvPicPr>
            <p:blipFill>
              <a:blip r:embed="rId4" cstate="print"/>
              <a:srcRect/>
              <a:stretch>
                <a:fillRect/>
              </a:stretch>
            </p:blipFill>
            <p:spPr bwMode="auto">
              <a:xfrm>
                <a:off x="0" y="4495800"/>
                <a:ext cx="3000375" cy="2362200"/>
              </a:xfrm>
              <a:prstGeom prst="rect">
                <a:avLst/>
              </a:prstGeom>
              <a:noFill/>
              <a:ln w="9525">
                <a:noFill/>
                <a:miter lim="800000"/>
                <a:headEnd/>
                <a:tailEnd/>
              </a:ln>
            </p:spPr>
          </p:pic>
          <p:cxnSp>
            <p:nvCxnSpPr>
              <p:cNvPr id="9" name="Прямая со стрелкой 8"/>
              <p:cNvCxnSpPr/>
              <p:nvPr/>
            </p:nvCxnSpPr>
            <p:spPr>
              <a:xfrm>
                <a:off x="3563888" y="5013176"/>
                <a:ext cx="864096" cy="504056"/>
              </a:xfrm>
              <a:prstGeom prst="straightConnector1">
                <a:avLst/>
              </a:prstGeom>
              <a:ln>
                <a:tailEnd type="arrow"/>
              </a:ln>
            </p:spPr>
            <p:style>
              <a:lnRef idx="2">
                <a:schemeClr val="accent2"/>
              </a:lnRef>
              <a:fillRef idx="0">
                <a:schemeClr val="accent2"/>
              </a:fillRef>
              <a:effectRef idx="1">
                <a:schemeClr val="accent2"/>
              </a:effectRef>
              <a:fontRef idx="minor">
                <a:schemeClr val="tx1"/>
              </a:fontRef>
            </p:style>
          </p:cxnSp>
          <p:cxnSp>
            <p:nvCxnSpPr>
              <p:cNvPr id="10" name="Прямая со стрелкой 9"/>
              <p:cNvCxnSpPr/>
              <p:nvPr/>
            </p:nvCxnSpPr>
            <p:spPr>
              <a:xfrm flipH="1" flipV="1">
                <a:off x="4788024" y="6237312"/>
                <a:ext cx="1008112" cy="12650"/>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sp>
            <p:nvSpPr>
              <p:cNvPr id="11" name="TextBox 10"/>
              <p:cNvSpPr txBox="1"/>
              <p:nvPr/>
            </p:nvSpPr>
            <p:spPr>
              <a:xfrm>
                <a:off x="2987824" y="4581128"/>
                <a:ext cx="1224136" cy="369332"/>
              </a:xfrm>
              <a:prstGeom prst="rect">
                <a:avLst/>
              </a:prstGeom>
              <a:noFill/>
            </p:spPr>
            <p:txBody>
              <a:bodyPr wrap="square" rtlCol="0">
                <a:spAutoFit/>
              </a:bodyPr>
              <a:lstStyle/>
              <a:p>
                <a:r>
                  <a:rPr lang="en-US" b="1" dirty="0" smtClean="0">
                    <a:solidFill>
                      <a:srgbClr val="A43D3A"/>
                    </a:solidFill>
                  </a:rPr>
                  <a:t>computed</a:t>
                </a:r>
                <a:endParaRPr lang="ru-RU" b="1" dirty="0">
                  <a:solidFill>
                    <a:srgbClr val="A43D3A"/>
                  </a:solidFill>
                </a:endParaRPr>
              </a:p>
            </p:txBody>
          </p:sp>
          <p:sp>
            <p:nvSpPr>
              <p:cNvPr id="12" name="TextBox 11"/>
              <p:cNvSpPr txBox="1"/>
              <p:nvPr/>
            </p:nvSpPr>
            <p:spPr>
              <a:xfrm>
                <a:off x="5724128" y="6024646"/>
                <a:ext cx="792088" cy="369332"/>
              </a:xfrm>
              <a:prstGeom prst="rect">
                <a:avLst/>
              </a:prstGeom>
              <a:noFill/>
            </p:spPr>
            <p:txBody>
              <a:bodyPr wrap="square" rtlCol="0">
                <a:spAutoFit/>
              </a:bodyPr>
              <a:lstStyle/>
              <a:p>
                <a:r>
                  <a:rPr lang="en-US" b="1" dirty="0" smtClean="0"/>
                  <a:t>initial</a:t>
                </a:r>
                <a:endParaRPr lang="ru-RU" b="1" dirty="0"/>
              </a:p>
            </p:txBody>
          </p:sp>
        </p:grpSp>
      </p:grpSp>
      <p:sp>
        <p:nvSpPr>
          <p:cNvPr id="13" name="TextBox 7"/>
          <p:cNvSpPr txBox="1">
            <a:spLocks noChangeArrowheads="1"/>
          </p:cNvSpPr>
          <p:nvPr/>
        </p:nvSpPr>
        <p:spPr bwMode="auto">
          <a:xfrm>
            <a:off x="2048685" y="243206"/>
            <a:ext cx="5019147" cy="1077218"/>
          </a:xfrm>
          <a:prstGeom prst="rect">
            <a:avLst/>
          </a:prstGeom>
          <a:noFill/>
          <a:ln w="9525">
            <a:noFill/>
            <a:miter lim="800000"/>
            <a:headEnd/>
            <a:tailEnd/>
          </a:ln>
        </p:spPr>
        <p:txBody>
          <a:bodyPr wrap="square">
            <a:spAutoFit/>
          </a:bodyPr>
          <a:lstStyle/>
          <a:p>
            <a:pPr algn="ctr"/>
            <a:r>
              <a:rPr lang="en-US" sz="3200" dirty="0" smtClean="0"/>
              <a:t>Experimental confirmation of the model </a:t>
            </a:r>
            <a:endParaRPr lang="ru-RU" sz="3200" dirty="0"/>
          </a:p>
        </p:txBody>
      </p:sp>
      <p:sp>
        <p:nvSpPr>
          <p:cNvPr id="16" name="TextBox 15"/>
          <p:cNvSpPr txBox="1"/>
          <p:nvPr/>
        </p:nvSpPr>
        <p:spPr>
          <a:xfrm>
            <a:off x="1446160" y="5949280"/>
            <a:ext cx="389536" cy="461665"/>
          </a:xfrm>
          <a:prstGeom prst="rect">
            <a:avLst/>
          </a:prstGeom>
          <a:solidFill>
            <a:schemeClr val="bg1"/>
          </a:solidFill>
        </p:spPr>
        <p:txBody>
          <a:bodyPr wrap="square" rtlCol="0">
            <a:spAutoFit/>
          </a:bodyPr>
          <a:lstStyle/>
          <a:p>
            <a:r>
              <a:rPr lang="en-US" sz="2400" b="1" dirty="0" smtClean="0"/>
              <a:t>q</a:t>
            </a:r>
            <a:endParaRPr lang="ru-RU" sz="2400" b="1" dirty="0"/>
          </a:p>
        </p:txBody>
      </p:sp>
      <p:sp>
        <p:nvSpPr>
          <p:cNvPr id="17" name="TextBox 16"/>
          <p:cNvSpPr txBox="1"/>
          <p:nvPr/>
        </p:nvSpPr>
        <p:spPr>
          <a:xfrm>
            <a:off x="29496" y="4867307"/>
            <a:ext cx="366040" cy="461665"/>
          </a:xfrm>
          <a:prstGeom prst="rect">
            <a:avLst/>
          </a:prstGeom>
          <a:solidFill>
            <a:schemeClr val="bg1"/>
          </a:solidFill>
        </p:spPr>
        <p:txBody>
          <a:bodyPr wrap="square" rtlCol="0">
            <a:spAutoFit/>
          </a:bodyPr>
          <a:lstStyle/>
          <a:p>
            <a:r>
              <a:rPr lang="en-US" sz="2400" b="1" dirty="0" smtClean="0"/>
              <a:t>u</a:t>
            </a:r>
            <a:endParaRPr lang="ru-RU" sz="2400" b="1" dirty="0"/>
          </a:p>
        </p:txBody>
      </p:sp>
      <p:sp>
        <p:nvSpPr>
          <p:cNvPr id="19" name="TextBox 18"/>
          <p:cNvSpPr txBox="1"/>
          <p:nvPr/>
        </p:nvSpPr>
        <p:spPr>
          <a:xfrm>
            <a:off x="4470496" y="5951133"/>
            <a:ext cx="389536" cy="461665"/>
          </a:xfrm>
          <a:prstGeom prst="rect">
            <a:avLst/>
          </a:prstGeom>
          <a:solidFill>
            <a:schemeClr val="bg1"/>
          </a:solidFill>
        </p:spPr>
        <p:txBody>
          <a:bodyPr wrap="square" rtlCol="0">
            <a:spAutoFit/>
          </a:bodyPr>
          <a:lstStyle/>
          <a:p>
            <a:r>
              <a:rPr lang="en-US" sz="2400" b="1" dirty="0" smtClean="0"/>
              <a:t>q</a:t>
            </a:r>
            <a:endParaRPr lang="ru-RU" sz="2400" b="1" dirty="0"/>
          </a:p>
        </p:txBody>
      </p:sp>
      <p:sp>
        <p:nvSpPr>
          <p:cNvPr id="20" name="TextBox 19"/>
          <p:cNvSpPr txBox="1"/>
          <p:nvPr/>
        </p:nvSpPr>
        <p:spPr>
          <a:xfrm>
            <a:off x="3053832" y="4869160"/>
            <a:ext cx="366040" cy="461665"/>
          </a:xfrm>
          <a:prstGeom prst="rect">
            <a:avLst/>
          </a:prstGeom>
          <a:solidFill>
            <a:schemeClr val="bg1"/>
          </a:solidFill>
        </p:spPr>
        <p:txBody>
          <a:bodyPr wrap="square" rtlCol="0">
            <a:spAutoFit/>
          </a:bodyPr>
          <a:lstStyle/>
          <a:p>
            <a:r>
              <a:rPr lang="en-US" sz="2400" b="1" dirty="0" smtClean="0"/>
              <a:t>u</a:t>
            </a:r>
            <a:endParaRPr lang="ru-RU" sz="2400" b="1" dirty="0"/>
          </a:p>
        </p:txBody>
      </p:sp>
      <p:sp>
        <p:nvSpPr>
          <p:cNvPr id="21" name="TextBox 20"/>
          <p:cNvSpPr txBox="1"/>
          <p:nvPr/>
        </p:nvSpPr>
        <p:spPr>
          <a:xfrm>
            <a:off x="7422824" y="5919663"/>
            <a:ext cx="389536" cy="461665"/>
          </a:xfrm>
          <a:prstGeom prst="rect">
            <a:avLst/>
          </a:prstGeom>
          <a:solidFill>
            <a:schemeClr val="bg1"/>
          </a:solidFill>
        </p:spPr>
        <p:txBody>
          <a:bodyPr wrap="square" rtlCol="0">
            <a:spAutoFit/>
          </a:bodyPr>
          <a:lstStyle/>
          <a:p>
            <a:r>
              <a:rPr lang="en-US" sz="2400" b="1" dirty="0" smtClean="0"/>
              <a:t>q</a:t>
            </a:r>
            <a:endParaRPr lang="ru-RU" sz="2400" b="1" dirty="0"/>
          </a:p>
        </p:txBody>
      </p:sp>
      <p:sp>
        <p:nvSpPr>
          <p:cNvPr id="22" name="TextBox 21"/>
          <p:cNvSpPr txBox="1"/>
          <p:nvPr/>
        </p:nvSpPr>
        <p:spPr>
          <a:xfrm>
            <a:off x="6006160" y="4837690"/>
            <a:ext cx="366040" cy="461665"/>
          </a:xfrm>
          <a:prstGeom prst="rect">
            <a:avLst/>
          </a:prstGeom>
          <a:solidFill>
            <a:schemeClr val="bg1"/>
          </a:solidFill>
        </p:spPr>
        <p:txBody>
          <a:bodyPr wrap="square" rtlCol="0">
            <a:spAutoFit/>
          </a:bodyPr>
          <a:lstStyle/>
          <a:p>
            <a:r>
              <a:rPr lang="en-US" sz="2400" b="1" dirty="0" smtClean="0"/>
              <a:t>u</a:t>
            </a:r>
            <a:endParaRPr lang="ru-RU" sz="2400" b="1"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67544" y="1468078"/>
            <a:ext cx="3168352" cy="4697226"/>
          </a:xfrm>
        </p:spPr>
        <p:txBody>
          <a:bodyPr>
            <a:normAutofit fontScale="92500" lnSpcReduction="10000"/>
          </a:bodyPr>
          <a:lstStyle/>
          <a:p>
            <a:pPr algn="just"/>
            <a:r>
              <a:rPr lang="en-US" sz="2200" dirty="0" smtClean="0"/>
              <a:t>The equation is </a:t>
            </a:r>
            <a:r>
              <a:rPr lang="en-US" sz="2200" dirty="0" smtClean="0"/>
              <a:t>built for the concrete point of vessel network  </a:t>
            </a:r>
            <a:r>
              <a:rPr lang="en-US" sz="2200" dirty="0" smtClean="0"/>
              <a:t>based on  clinical data for 5 cardiac cycles. </a:t>
            </a:r>
            <a:endParaRPr lang="ru-RU" sz="2200" dirty="0" smtClean="0"/>
          </a:p>
          <a:p>
            <a:pPr algn="just"/>
            <a:r>
              <a:rPr lang="en-US" sz="2200" dirty="0" smtClean="0"/>
              <a:t>Pressure </a:t>
            </a:r>
            <a:r>
              <a:rPr lang="en-US" sz="2200" b="1" i="1" dirty="0" smtClean="0">
                <a:solidFill>
                  <a:srgbClr val="FF0000"/>
                </a:solidFill>
              </a:rPr>
              <a:t>q(t)</a:t>
            </a:r>
            <a:r>
              <a:rPr lang="en-US" sz="2200" dirty="0" smtClean="0"/>
              <a:t> is reproduced quite good. </a:t>
            </a:r>
            <a:r>
              <a:rPr lang="ru-RU" sz="2200" dirty="0" smtClean="0"/>
              <a:t> </a:t>
            </a:r>
          </a:p>
          <a:p>
            <a:pPr algn="just"/>
            <a:r>
              <a:rPr lang="en-US" sz="2200" dirty="0" smtClean="0"/>
              <a:t>Equation connecting dimensionless values </a:t>
            </a:r>
            <a:r>
              <a:rPr lang="en-US" sz="2200" b="1" i="1" dirty="0" smtClean="0">
                <a:solidFill>
                  <a:srgbClr val="FF0000"/>
                </a:solidFill>
              </a:rPr>
              <a:t>q</a:t>
            </a:r>
            <a:r>
              <a:rPr lang="en-US" sz="2200" dirty="0" smtClean="0"/>
              <a:t> and</a:t>
            </a:r>
            <a:r>
              <a:rPr lang="ru-RU" sz="2200" dirty="0" smtClean="0"/>
              <a:t> </a:t>
            </a:r>
            <a:r>
              <a:rPr lang="en-US" sz="2200" b="1" i="1" dirty="0" smtClean="0">
                <a:solidFill>
                  <a:srgbClr val="FF0000"/>
                </a:solidFill>
              </a:rPr>
              <a:t>u</a:t>
            </a:r>
            <a:r>
              <a:rPr lang="en-US" sz="2200" dirty="0" smtClean="0"/>
              <a:t> does not </a:t>
            </a:r>
            <a:r>
              <a:rPr lang="en-US" sz="2200" dirty="0" smtClean="0"/>
              <a:t>change in this point</a:t>
            </a:r>
            <a:r>
              <a:rPr lang="ru-RU" sz="2200" dirty="0" smtClean="0"/>
              <a:t>.</a:t>
            </a:r>
            <a:r>
              <a:rPr lang="en-US" sz="2200" dirty="0" smtClean="0"/>
              <a:t> </a:t>
            </a:r>
            <a:r>
              <a:rPr lang="en-US" sz="2200" dirty="0" smtClean="0"/>
              <a:t>So</a:t>
            </a:r>
            <a:r>
              <a:rPr lang="ru-RU" sz="2200" dirty="0" smtClean="0"/>
              <a:t> </a:t>
            </a:r>
            <a:r>
              <a:rPr lang="en-US" sz="2200" dirty="0" smtClean="0"/>
              <a:t>it is possible to predict solution behaviour during surgery within several dozens of minutes</a:t>
            </a:r>
            <a:endParaRPr lang="ru-RU" sz="2200" dirty="0" smtClean="0"/>
          </a:p>
          <a:p>
            <a:pPr algn="just">
              <a:buNone/>
            </a:pPr>
            <a:endParaRPr lang="ru-RU" sz="2400" dirty="0" smtClean="0"/>
          </a:p>
        </p:txBody>
      </p:sp>
      <p:sp>
        <p:nvSpPr>
          <p:cNvPr id="13" name="TextBox 7"/>
          <p:cNvSpPr txBox="1">
            <a:spLocks noChangeArrowheads="1"/>
          </p:cNvSpPr>
          <p:nvPr/>
        </p:nvSpPr>
        <p:spPr bwMode="auto">
          <a:xfrm>
            <a:off x="1374151" y="243206"/>
            <a:ext cx="6408713" cy="1077218"/>
          </a:xfrm>
          <a:prstGeom prst="rect">
            <a:avLst/>
          </a:prstGeom>
          <a:noFill/>
          <a:ln w="9525">
            <a:noFill/>
            <a:miter lim="800000"/>
            <a:headEnd/>
            <a:tailEnd/>
          </a:ln>
        </p:spPr>
        <p:txBody>
          <a:bodyPr wrap="square">
            <a:spAutoFit/>
          </a:bodyPr>
          <a:lstStyle/>
          <a:p>
            <a:pPr algn="ctr"/>
            <a:r>
              <a:rPr lang="en-US" sz="3200" dirty="0" smtClean="0"/>
              <a:t>Prediction of blood flow parameters behaviour during surgery </a:t>
            </a:r>
            <a:endParaRPr lang="ru-RU" sz="3200" dirty="0"/>
          </a:p>
        </p:txBody>
      </p:sp>
      <p:pic>
        <p:nvPicPr>
          <p:cNvPr id="24" name="Picture 7" descr="C:\Ucheba\RAW-Data_files\2012-01-26_AVM-Tyulyush\Model\PV_newkoeff.png"/>
          <p:cNvPicPr>
            <a:picLocks noChangeAspect="1" noChangeArrowheads="1"/>
          </p:cNvPicPr>
          <p:nvPr/>
        </p:nvPicPr>
        <p:blipFill>
          <a:blip r:embed="rId2" cstate="print"/>
          <a:srcRect/>
          <a:stretch>
            <a:fillRect/>
          </a:stretch>
        </p:blipFill>
        <p:spPr bwMode="auto">
          <a:xfrm>
            <a:off x="6156176" y="3051252"/>
            <a:ext cx="2736304" cy="2048512"/>
          </a:xfrm>
          <a:prstGeom prst="rect">
            <a:avLst/>
          </a:prstGeom>
          <a:noFill/>
          <a:ln w="9525">
            <a:noFill/>
            <a:miter lim="800000"/>
            <a:headEnd/>
            <a:tailEnd/>
          </a:ln>
        </p:spPr>
      </p:pic>
      <p:pic>
        <p:nvPicPr>
          <p:cNvPr id="25" name="Picture 4"/>
          <p:cNvPicPr>
            <a:picLocks noChangeAspect="1" noChangeArrowheads="1"/>
          </p:cNvPicPr>
          <p:nvPr/>
        </p:nvPicPr>
        <p:blipFill>
          <a:blip r:embed="rId3" cstate="print"/>
          <a:srcRect/>
          <a:stretch>
            <a:fillRect/>
          </a:stretch>
        </p:blipFill>
        <p:spPr bwMode="auto">
          <a:xfrm>
            <a:off x="3563887" y="4365104"/>
            <a:ext cx="3009595" cy="2348880"/>
          </a:xfrm>
          <a:prstGeom prst="rect">
            <a:avLst/>
          </a:prstGeom>
          <a:noFill/>
          <a:ln w="9525">
            <a:noFill/>
            <a:miter lim="800000"/>
            <a:headEnd/>
            <a:tailEnd/>
          </a:ln>
        </p:spPr>
      </p:pic>
      <p:pic>
        <p:nvPicPr>
          <p:cNvPr id="23" name="Picture 32"/>
          <p:cNvPicPr>
            <a:picLocks noChangeAspect="1" noChangeArrowheads="1"/>
          </p:cNvPicPr>
          <p:nvPr/>
        </p:nvPicPr>
        <p:blipFill>
          <a:blip r:embed="rId4" cstate="print"/>
          <a:srcRect/>
          <a:stretch>
            <a:fillRect/>
          </a:stretch>
        </p:blipFill>
        <p:spPr bwMode="auto">
          <a:xfrm>
            <a:off x="3923928" y="1412776"/>
            <a:ext cx="2676989" cy="196153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Содержимое 18"/>
          <p:cNvSpPr>
            <a:spLocks noGrp="1"/>
          </p:cNvSpPr>
          <p:nvPr>
            <p:ph idx="1"/>
          </p:nvPr>
        </p:nvSpPr>
        <p:spPr>
          <a:xfrm>
            <a:off x="460723" y="2630090"/>
            <a:ext cx="5623445" cy="3888730"/>
          </a:xfrm>
        </p:spPr>
        <p:txBody>
          <a:bodyPr>
            <a:normAutofit fontScale="92500"/>
          </a:bodyPr>
          <a:lstStyle/>
          <a:p>
            <a:pPr algn="just"/>
            <a:r>
              <a:rPr lang="en-US" sz="2400" dirty="0" smtClean="0"/>
              <a:t>From the medical point of view it seems important to know how would the vessels react to the bloodstream changing. </a:t>
            </a:r>
            <a:endParaRPr lang="ru-RU" sz="2400" dirty="0" smtClean="0"/>
          </a:p>
          <a:p>
            <a:pPr algn="just"/>
            <a:r>
              <a:rPr lang="en-US" sz="2400" dirty="0" smtClean="0"/>
              <a:t>Variation of the right side amplitude and frequency helps to define the dependence of solution behavior from these two parameters. </a:t>
            </a:r>
          </a:p>
          <a:p>
            <a:pPr algn="just"/>
            <a:r>
              <a:rPr lang="en-US" sz="2400" dirty="0" smtClean="0"/>
              <a:t>We suppose that easy dynamics corresponds to health vessels</a:t>
            </a:r>
            <a:r>
              <a:rPr lang="ru-RU" sz="2400" dirty="0" smtClean="0"/>
              <a:t>,</a:t>
            </a:r>
            <a:r>
              <a:rPr lang="en-US" sz="2400" dirty="0" smtClean="0"/>
              <a:t> whereas complicated dynamics corresponds to sick vessels</a:t>
            </a:r>
            <a:r>
              <a:rPr lang="ru-RU" sz="2400" dirty="0" smtClean="0"/>
              <a:t>.</a:t>
            </a:r>
            <a:endParaRPr lang="en-US" sz="2400" dirty="0" smtClean="0"/>
          </a:p>
          <a:p>
            <a:pPr algn="just"/>
            <a:endParaRPr lang="ru-RU" dirty="0"/>
          </a:p>
        </p:txBody>
      </p:sp>
      <p:grpSp>
        <p:nvGrpSpPr>
          <p:cNvPr id="9" name="Группа 8"/>
          <p:cNvGrpSpPr/>
          <p:nvPr/>
        </p:nvGrpSpPr>
        <p:grpSpPr>
          <a:xfrm>
            <a:off x="642938" y="1637744"/>
            <a:ext cx="7788275" cy="792088"/>
            <a:chOff x="642938" y="1700808"/>
            <a:chExt cx="7788275" cy="792088"/>
          </a:xfrm>
        </p:grpSpPr>
        <p:sp>
          <p:nvSpPr>
            <p:cNvPr id="6" name="Скругленный прямоугольник 5"/>
            <p:cNvSpPr/>
            <p:nvPr/>
          </p:nvSpPr>
          <p:spPr>
            <a:xfrm>
              <a:off x="683568" y="1700808"/>
              <a:ext cx="7704856" cy="792088"/>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ru-RU"/>
            </a:p>
          </p:txBody>
        </p:sp>
        <p:graphicFrame>
          <p:nvGraphicFramePr>
            <p:cNvPr id="40963" name="Object 3"/>
            <p:cNvGraphicFramePr>
              <a:graphicFrameLocks noChangeAspect="1"/>
            </p:cNvGraphicFramePr>
            <p:nvPr/>
          </p:nvGraphicFramePr>
          <p:xfrm>
            <a:off x="642938" y="1801377"/>
            <a:ext cx="7788275" cy="625475"/>
          </p:xfrm>
          <a:graphic>
            <a:graphicData uri="http://schemas.openxmlformats.org/presentationml/2006/ole">
              <p:oleObj spid="_x0000_s40963" name="Equation" r:id="rId3" imgW="3479760" imgH="279360" progId="">
                <p:embed/>
              </p:oleObj>
            </a:graphicData>
          </a:graphic>
        </p:graphicFrame>
      </p:grpSp>
      <p:sp>
        <p:nvSpPr>
          <p:cNvPr id="7" name="TextBox 7"/>
          <p:cNvSpPr txBox="1">
            <a:spLocks noChangeArrowheads="1"/>
          </p:cNvSpPr>
          <p:nvPr/>
        </p:nvSpPr>
        <p:spPr bwMode="auto">
          <a:xfrm>
            <a:off x="1954414" y="243505"/>
            <a:ext cx="5235171" cy="1077218"/>
          </a:xfrm>
          <a:prstGeom prst="rect">
            <a:avLst/>
          </a:prstGeom>
          <a:noFill/>
          <a:ln w="9525">
            <a:noFill/>
            <a:miter lim="800000"/>
            <a:headEnd/>
            <a:tailEnd/>
          </a:ln>
        </p:spPr>
        <p:txBody>
          <a:bodyPr wrap="square">
            <a:spAutoFit/>
          </a:bodyPr>
          <a:lstStyle/>
          <a:p>
            <a:pPr algn="ctr"/>
            <a:r>
              <a:rPr lang="en-US" sz="3200" dirty="0" smtClean="0"/>
              <a:t>“Sounding”</a:t>
            </a:r>
            <a:r>
              <a:rPr lang="ru-RU" sz="3200" dirty="0" smtClean="0"/>
              <a:t> </a:t>
            </a:r>
            <a:r>
              <a:rPr lang="en-US" sz="3200" dirty="0" smtClean="0"/>
              <a:t>of the system with harmonic signal</a:t>
            </a:r>
            <a:endParaRPr lang="ru-RU" sz="3200" dirty="0"/>
          </a:p>
        </p:txBody>
      </p:sp>
      <p:grpSp>
        <p:nvGrpSpPr>
          <p:cNvPr id="11" name="Группа 10"/>
          <p:cNvGrpSpPr/>
          <p:nvPr/>
        </p:nvGrpSpPr>
        <p:grpSpPr>
          <a:xfrm>
            <a:off x="6394787" y="3077902"/>
            <a:ext cx="2209660" cy="816798"/>
            <a:chOff x="6228184" y="3076049"/>
            <a:chExt cx="2176077" cy="857007"/>
          </a:xfrm>
        </p:grpSpPr>
        <p:sp>
          <p:nvSpPr>
            <p:cNvPr id="8" name="Скругленный прямоугольник 7"/>
            <p:cNvSpPr/>
            <p:nvPr/>
          </p:nvSpPr>
          <p:spPr>
            <a:xfrm>
              <a:off x="6228184" y="3076049"/>
              <a:ext cx="2176077" cy="857007"/>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ru-RU" sz="2400" b="1" dirty="0">
                <a:solidFill>
                  <a:schemeClr val="tx1"/>
                </a:solidFill>
              </a:endParaRPr>
            </a:p>
          </p:txBody>
        </p:sp>
        <p:graphicFrame>
          <p:nvGraphicFramePr>
            <p:cNvPr id="10" name="Объект 9"/>
            <p:cNvGraphicFramePr>
              <a:graphicFrameLocks noChangeAspect="1"/>
            </p:cNvGraphicFramePr>
            <p:nvPr/>
          </p:nvGraphicFramePr>
          <p:xfrm>
            <a:off x="6345106" y="3267872"/>
            <a:ext cx="1952652" cy="481373"/>
          </p:xfrm>
          <a:graphic>
            <a:graphicData uri="http://schemas.openxmlformats.org/presentationml/2006/ole">
              <p:oleObj spid="_x0000_s40964" name="Формула" r:id="rId4" imgW="876240" imgH="215640" progId="Equation.3">
                <p:embed/>
              </p:oleObj>
            </a:graphicData>
          </a:graphic>
        </p:graphicFrame>
      </p:gr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sz="half" idx="1"/>
          </p:nvPr>
        </p:nvSpPr>
        <p:spPr>
          <a:xfrm>
            <a:off x="467544" y="1469018"/>
            <a:ext cx="4104456" cy="5056326"/>
          </a:xfrm>
        </p:spPr>
        <p:txBody>
          <a:bodyPr>
            <a:normAutofit fontScale="85000" lnSpcReduction="10000"/>
          </a:bodyPr>
          <a:lstStyle/>
          <a:p>
            <a:pPr algn="just"/>
            <a:r>
              <a:rPr lang="en-US" dirty="0" smtClean="0"/>
              <a:t>To analyse how the solution behaviour depends on the right side amplitude and frequency we use nonlinear generalization of Nyquist diagrams (ND)</a:t>
            </a:r>
            <a:r>
              <a:rPr lang="ru-RU" dirty="0" smtClean="0"/>
              <a:t> </a:t>
            </a:r>
            <a:r>
              <a:rPr lang="en-US" dirty="0" smtClean="0"/>
              <a:t>[</a:t>
            </a:r>
            <a:r>
              <a:rPr lang="en-US" i="1" dirty="0" smtClean="0"/>
              <a:t>Journal of Physics: Conference Series</a:t>
            </a:r>
            <a:r>
              <a:rPr lang="en-US" dirty="0" smtClean="0"/>
              <a:t>]</a:t>
            </a:r>
            <a:r>
              <a:rPr lang="ru-RU" dirty="0" smtClean="0"/>
              <a:t>.</a:t>
            </a:r>
          </a:p>
          <a:p>
            <a:pPr algn="just"/>
            <a:r>
              <a:rPr lang="en-US" dirty="0" smtClean="0"/>
              <a:t>In the nonlinear case maximum and minimum of solution do not necessarily coincide. The blue and red curves represent solution minimum and maximum modulus respectively.</a:t>
            </a:r>
            <a:endParaRPr lang="ru-RU" dirty="0" smtClean="0"/>
          </a:p>
          <a:p>
            <a:pPr algn="just"/>
            <a:endParaRPr lang="ru-RU" dirty="0" smtClean="0"/>
          </a:p>
          <a:p>
            <a:pPr algn="just"/>
            <a:endParaRPr lang="ru-RU" dirty="0"/>
          </a:p>
        </p:txBody>
      </p:sp>
      <p:grpSp>
        <p:nvGrpSpPr>
          <p:cNvPr id="19" name="Группа 18"/>
          <p:cNvGrpSpPr/>
          <p:nvPr/>
        </p:nvGrpSpPr>
        <p:grpSpPr>
          <a:xfrm>
            <a:off x="4740726" y="3068960"/>
            <a:ext cx="4295770" cy="2880345"/>
            <a:chOff x="2843808" y="1628775"/>
            <a:chExt cx="4434583" cy="2880345"/>
          </a:xfrm>
        </p:grpSpPr>
        <p:grpSp>
          <p:nvGrpSpPr>
            <p:cNvPr id="18" name="Группа 17"/>
            <p:cNvGrpSpPr/>
            <p:nvPr/>
          </p:nvGrpSpPr>
          <p:grpSpPr>
            <a:xfrm>
              <a:off x="2843808" y="1628775"/>
              <a:ext cx="4434583" cy="2880345"/>
              <a:chOff x="4139952" y="1628774"/>
              <a:chExt cx="4434583" cy="2880345"/>
            </a:xfrm>
          </p:grpSpPr>
          <p:grpSp>
            <p:nvGrpSpPr>
              <p:cNvPr id="5" name="Группа 4"/>
              <p:cNvGrpSpPr/>
              <p:nvPr/>
            </p:nvGrpSpPr>
            <p:grpSpPr>
              <a:xfrm>
                <a:off x="4139952" y="1628774"/>
                <a:ext cx="4434582" cy="2880345"/>
                <a:chOff x="4437864" y="1412776"/>
                <a:chExt cx="4528277" cy="2616200"/>
              </a:xfrm>
            </p:grpSpPr>
            <p:pic>
              <p:nvPicPr>
                <p:cNvPr id="6" name="Picture 2" descr="C:\Users\Elizaveta\Hydro\__Curves\aphfrch.png"/>
                <p:cNvPicPr>
                  <a:picLocks noChangeAspect="1" noChangeArrowheads="1"/>
                </p:cNvPicPr>
                <p:nvPr/>
              </p:nvPicPr>
              <p:blipFill>
                <a:blip r:embed="rId3" cstate="print"/>
                <a:srcRect r="3890"/>
                <a:stretch>
                  <a:fillRect/>
                </a:stretch>
              </p:blipFill>
              <p:spPr bwMode="auto">
                <a:xfrm>
                  <a:off x="4572000" y="1412776"/>
                  <a:ext cx="4394141" cy="2616200"/>
                </a:xfrm>
                <a:prstGeom prst="rect">
                  <a:avLst/>
                </a:prstGeom>
                <a:noFill/>
              </p:spPr>
            </p:pic>
            <p:sp>
              <p:nvSpPr>
                <p:cNvPr id="7" name="TextBox 6"/>
                <p:cNvSpPr txBox="1"/>
                <p:nvPr/>
              </p:nvSpPr>
              <p:spPr>
                <a:xfrm>
                  <a:off x="5364088" y="3429000"/>
                  <a:ext cx="792088" cy="369332"/>
                </a:xfrm>
                <a:prstGeom prst="rect">
                  <a:avLst/>
                </a:prstGeom>
                <a:noFill/>
              </p:spPr>
              <p:txBody>
                <a:bodyPr wrap="square" rtlCol="0">
                  <a:spAutoFit/>
                </a:bodyPr>
                <a:lstStyle/>
                <a:p>
                  <a:r>
                    <a:rPr lang="ru-RU" b="1" dirty="0" smtClean="0"/>
                    <a:t>50 Гц</a:t>
                  </a:r>
                  <a:endParaRPr lang="ru-RU" b="1" dirty="0"/>
                </a:p>
              </p:txBody>
            </p:sp>
            <p:sp>
              <p:nvSpPr>
                <p:cNvPr id="8" name="TextBox 7"/>
                <p:cNvSpPr txBox="1"/>
                <p:nvPr/>
              </p:nvSpPr>
              <p:spPr>
                <a:xfrm>
                  <a:off x="7596336" y="3429000"/>
                  <a:ext cx="1008112" cy="369332"/>
                </a:xfrm>
                <a:prstGeom prst="rect">
                  <a:avLst/>
                </a:prstGeom>
                <a:noFill/>
              </p:spPr>
              <p:txBody>
                <a:bodyPr wrap="square" rtlCol="0">
                  <a:spAutoFit/>
                </a:bodyPr>
                <a:lstStyle/>
                <a:p>
                  <a:r>
                    <a:rPr lang="ru-RU" b="1" dirty="0" smtClean="0"/>
                    <a:t>0.01 Гц</a:t>
                  </a:r>
                  <a:endParaRPr lang="ru-RU" b="1" dirty="0"/>
                </a:p>
              </p:txBody>
            </p:sp>
            <p:sp>
              <p:nvSpPr>
                <p:cNvPr id="9" name="TextBox 8"/>
                <p:cNvSpPr txBox="1"/>
                <p:nvPr/>
              </p:nvSpPr>
              <p:spPr>
                <a:xfrm>
                  <a:off x="4437864" y="3250740"/>
                  <a:ext cx="792088" cy="369332"/>
                </a:xfrm>
                <a:prstGeom prst="rect">
                  <a:avLst/>
                </a:prstGeom>
                <a:noFill/>
              </p:spPr>
              <p:txBody>
                <a:bodyPr wrap="square" rtlCol="0">
                  <a:spAutoFit/>
                </a:bodyPr>
                <a:lstStyle/>
                <a:p>
                  <a:r>
                    <a:rPr lang="ru-RU" b="1" dirty="0" smtClean="0"/>
                    <a:t>10 Гц</a:t>
                  </a:r>
                  <a:endParaRPr lang="ru-RU" b="1" dirty="0"/>
                </a:p>
              </p:txBody>
            </p:sp>
            <p:sp>
              <p:nvSpPr>
                <p:cNvPr id="10" name="TextBox 9"/>
                <p:cNvSpPr txBox="1"/>
                <p:nvPr/>
              </p:nvSpPr>
              <p:spPr>
                <a:xfrm>
                  <a:off x="4465160" y="2273104"/>
                  <a:ext cx="792088" cy="369332"/>
                </a:xfrm>
                <a:prstGeom prst="rect">
                  <a:avLst/>
                </a:prstGeom>
                <a:noFill/>
              </p:spPr>
              <p:txBody>
                <a:bodyPr wrap="square" rtlCol="0">
                  <a:spAutoFit/>
                </a:bodyPr>
                <a:lstStyle/>
                <a:p>
                  <a:r>
                    <a:rPr lang="ru-RU" b="1" dirty="0" smtClean="0"/>
                    <a:t>3.5 Гц</a:t>
                  </a:r>
                  <a:endParaRPr lang="ru-RU" b="1" dirty="0"/>
                </a:p>
              </p:txBody>
            </p:sp>
            <p:sp>
              <p:nvSpPr>
                <p:cNvPr id="11" name="TextBox 10"/>
                <p:cNvSpPr txBox="1"/>
                <p:nvPr/>
              </p:nvSpPr>
              <p:spPr>
                <a:xfrm>
                  <a:off x="8172400" y="2204864"/>
                  <a:ext cx="792088" cy="369332"/>
                </a:xfrm>
                <a:prstGeom prst="rect">
                  <a:avLst/>
                </a:prstGeom>
                <a:noFill/>
              </p:spPr>
              <p:txBody>
                <a:bodyPr wrap="square" rtlCol="0">
                  <a:spAutoFit/>
                </a:bodyPr>
                <a:lstStyle/>
                <a:p>
                  <a:r>
                    <a:rPr lang="ru-RU" b="1" dirty="0" smtClean="0"/>
                    <a:t>0.5 Гц</a:t>
                  </a:r>
                  <a:endParaRPr lang="ru-RU" b="1" dirty="0"/>
                </a:p>
              </p:txBody>
            </p:sp>
            <p:sp>
              <p:nvSpPr>
                <p:cNvPr id="12" name="TextBox 11"/>
                <p:cNvSpPr txBox="1"/>
                <p:nvPr/>
              </p:nvSpPr>
              <p:spPr>
                <a:xfrm>
                  <a:off x="6948264" y="1628800"/>
                  <a:ext cx="792088" cy="369332"/>
                </a:xfrm>
                <a:prstGeom prst="rect">
                  <a:avLst/>
                </a:prstGeom>
                <a:noFill/>
              </p:spPr>
              <p:txBody>
                <a:bodyPr wrap="square" rtlCol="0">
                  <a:spAutoFit/>
                </a:bodyPr>
                <a:lstStyle/>
                <a:p>
                  <a:r>
                    <a:rPr lang="ru-RU" b="1" dirty="0" smtClean="0"/>
                    <a:t>1.8 Гц</a:t>
                  </a:r>
                  <a:endParaRPr lang="ru-RU" b="1" dirty="0"/>
                </a:p>
              </p:txBody>
            </p:sp>
          </p:grpSp>
          <p:sp>
            <p:nvSpPr>
              <p:cNvPr id="15" name="TextBox 14"/>
              <p:cNvSpPr txBox="1"/>
              <p:nvPr/>
            </p:nvSpPr>
            <p:spPr>
              <a:xfrm>
                <a:off x="5322541" y="2361628"/>
                <a:ext cx="2880320" cy="923330"/>
              </a:xfrm>
              <a:prstGeom prst="rect">
                <a:avLst/>
              </a:prstGeom>
              <a:noFill/>
            </p:spPr>
            <p:txBody>
              <a:bodyPr wrap="square" rtlCol="0">
                <a:spAutoFit/>
              </a:bodyPr>
              <a:lstStyle/>
              <a:p>
                <a:r>
                  <a:rPr lang="en-US" b="1" dirty="0" smtClean="0"/>
                  <a:t>Right side frequency </a:t>
                </a:r>
              </a:p>
              <a:p>
                <a:r>
                  <a:rPr lang="en-US" b="1" dirty="0" smtClean="0"/>
                  <a:t>is the parameter </a:t>
                </a:r>
              </a:p>
              <a:p>
                <a:r>
                  <a:rPr lang="en-US" b="1" dirty="0" smtClean="0"/>
                  <a:t>along the curve. </a:t>
                </a:r>
                <a:endParaRPr lang="ru-RU" b="1" dirty="0" smtClean="0"/>
              </a:p>
            </p:txBody>
          </p:sp>
          <p:sp>
            <p:nvSpPr>
              <p:cNvPr id="16" name="TextBox 15"/>
              <p:cNvSpPr txBox="1"/>
              <p:nvPr/>
            </p:nvSpPr>
            <p:spPr>
              <a:xfrm>
                <a:off x="5297663" y="3153716"/>
                <a:ext cx="3276872" cy="923330"/>
              </a:xfrm>
              <a:prstGeom prst="rect">
                <a:avLst/>
              </a:prstGeom>
              <a:noFill/>
            </p:spPr>
            <p:txBody>
              <a:bodyPr wrap="square" rtlCol="0">
                <a:spAutoFit/>
              </a:bodyPr>
              <a:lstStyle/>
              <a:p>
                <a:r>
                  <a:rPr lang="en-US" b="1" dirty="0" smtClean="0"/>
                  <a:t>Polar coordinates</a:t>
                </a:r>
              </a:p>
              <a:p>
                <a:r>
                  <a:rPr lang="en-US" b="1" dirty="0" smtClean="0"/>
                  <a:t>mean phase shift and solution amplitude. </a:t>
                </a:r>
                <a:endParaRPr lang="ru-RU" b="1" dirty="0"/>
              </a:p>
            </p:txBody>
          </p:sp>
        </p:grpSp>
        <p:graphicFrame>
          <p:nvGraphicFramePr>
            <p:cNvPr id="13" name="Объект 12"/>
            <p:cNvGraphicFramePr>
              <a:graphicFrameLocks noChangeAspect="1"/>
            </p:cNvGraphicFramePr>
            <p:nvPr/>
          </p:nvGraphicFramePr>
          <p:xfrm>
            <a:off x="5801039" y="3177155"/>
            <a:ext cx="593008" cy="360040"/>
          </p:xfrm>
          <a:graphic>
            <a:graphicData uri="http://schemas.openxmlformats.org/presentationml/2006/ole">
              <p:oleObj spid="_x0000_s59394" name="Формула" r:id="rId4" imgW="355320" imgH="215640" progId="Equation.3">
                <p:embed/>
              </p:oleObj>
            </a:graphicData>
          </a:graphic>
        </p:graphicFrame>
      </p:grpSp>
      <p:sp>
        <p:nvSpPr>
          <p:cNvPr id="20" name="TextBox 7"/>
          <p:cNvSpPr txBox="1">
            <a:spLocks noChangeArrowheads="1"/>
          </p:cNvSpPr>
          <p:nvPr/>
        </p:nvSpPr>
        <p:spPr bwMode="auto">
          <a:xfrm>
            <a:off x="2550004" y="311745"/>
            <a:ext cx="4110228" cy="584775"/>
          </a:xfrm>
          <a:prstGeom prst="rect">
            <a:avLst/>
          </a:prstGeom>
          <a:noFill/>
          <a:ln w="9525">
            <a:noFill/>
            <a:miter lim="800000"/>
            <a:headEnd/>
            <a:tailEnd/>
          </a:ln>
        </p:spPr>
        <p:txBody>
          <a:bodyPr wrap="none">
            <a:spAutoFit/>
          </a:bodyPr>
          <a:lstStyle/>
          <a:p>
            <a:r>
              <a:rPr lang="en-US" sz="3200" dirty="0" smtClean="0"/>
              <a:t>Nyquist diagram</a:t>
            </a:r>
            <a:r>
              <a:rPr lang="ru-RU" sz="3200" dirty="0" smtClean="0"/>
              <a:t> (</a:t>
            </a:r>
            <a:r>
              <a:rPr lang="en-US" sz="3200" dirty="0" smtClean="0"/>
              <a:t>APFR</a:t>
            </a:r>
            <a:r>
              <a:rPr lang="ru-RU" sz="3200" dirty="0" smtClean="0"/>
              <a:t>)</a:t>
            </a:r>
            <a:endParaRPr lang="ru-RU" sz="3200" dirty="0"/>
          </a:p>
        </p:txBody>
      </p:sp>
      <p:sp>
        <p:nvSpPr>
          <p:cNvPr id="22" name="Содержимое 2"/>
          <p:cNvSpPr>
            <a:spLocks noGrp="1"/>
          </p:cNvSpPr>
          <p:nvPr>
            <p:ph sz="half" idx="1"/>
          </p:nvPr>
        </p:nvSpPr>
        <p:spPr>
          <a:xfrm>
            <a:off x="4788024" y="1467566"/>
            <a:ext cx="3528392" cy="1169346"/>
          </a:xfrm>
        </p:spPr>
        <p:txBody>
          <a:bodyPr>
            <a:normAutofit fontScale="92500" lnSpcReduction="10000"/>
          </a:bodyPr>
          <a:lstStyle/>
          <a:p>
            <a:pPr algn="just"/>
            <a:r>
              <a:rPr lang="en-US" sz="2600" dirty="0" smtClean="0"/>
              <a:t>The solution plot is represented in polar coordinates. </a:t>
            </a:r>
            <a:endParaRPr lang="ru-RU" sz="2600" dirty="0" smtClean="0"/>
          </a:p>
          <a:p>
            <a:pPr algn="just"/>
            <a:endParaRPr lang="ru-RU" dirty="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8" name="Группа 27"/>
          <p:cNvGrpSpPr/>
          <p:nvPr/>
        </p:nvGrpSpPr>
        <p:grpSpPr>
          <a:xfrm>
            <a:off x="2339752" y="3977655"/>
            <a:ext cx="4464496" cy="2880345"/>
            <a:chOff x="4437864" y="1412776"/>
            <a:chExt cx="4706136" cy="2616200"/>
          </a:xfrm>
        </p:grpSpPr>
        <p:pic>
          <p:nvPicPr>
            <p:cNvPr id="31" name="Picture 2" descr="C:\Users\Elizaveta\Hydro\__Curves\aphfrch.png"/>
            <p:cNvPicPr>
              <a:picLocks noChangeAspect="1" noChangeArrowheads="1"/>
            </p:cNvPicPr>
            <p:nvPr/>
          </p:nvPicPr>
          <p:blipFill>
            <a:blip r:embed="rId2" cstate="print"/>
            <a:srcRect/>
            <a:stretch>
              <a:fillRect/>
            </a:stretch>
          </p:blipFill>
          <p:spPr bwMode="auto">
            <a:xfrm>
              <a:off x="4572000" y="1412776"/>
              <a:ext cx="4572000" cy="2616200"/>
            </a:xfrm>
            <a:prstGeom prst="rect">
              <a:avLst/>
            </a:prstGeom>
            <a:noFill/>
          </p:spPr>
        </p:pic>
        <p:sp>
          <p:nvSpPr>
            <p:cNvPr id="32" name="TextBox 31"/>
            <p:cNvSpPr txBox="1"/>
            <p:nvPr/>
          </p:nvSpPr>
          <p:spPr>
            <a:xfrm>
              <a:off x="5364088" y="3429000"/>
              <a:ext cx="792088" cy="369332"/>
            </a:xfrm>
            <a:prstGeom prst="rect">
              <a:avLst/>
            </a:prstGeom>
            <a:noFill/>
          </p:spPr>
          <p:txBody>
            <a:bodyPr wrap="square" rtlCol="0">
              <a:spAutoFit/>
            </a:bodyPr>
            <a:lstStyle/>
            <a:p>
              <a:r>
                <a:rPr lang="ru-RU" b="1" dirty="0" smtClean="0"/>
                <a:t>50 Гц</a:t>
              </a:r>
              <a:endParaRPr lang="ru-RU" b="1" dirty="0"/>
            </a:p>
          </p:txBody>
        </p:sp>
        <p:sp>
          <p:nvSpPr>
            <p:cNvPr id="33" name="TextBox 32"/>
            <p:cNvSpPr txBox="1"/>
            <p:nvPr/>
          </p:nvSpPr>
          <p:spPr>
            <a:xfrm>
              <a:off x="7596336" y="3429000"/>
              <a:ext cx="1008112" cy="369332"/>
            </a:xfrm>
            <a:prstGeom prst="rect">
              <a:avLst/>
            </a:prstGeom>
            <a:noFill/>
          </p:spPr>
          <p:txBody>
            <a:bodyPr wrap="square" rtlCol="0">
              <a:spAutoFit/>
            </a:bodyPr>
            <a:lstStyle/>
            <a:p>
              <a:r>
                <a:rPr lang="ru-RU" b="1" dirty="0" smtClean="0"/>
                <a:t>0.01 Гц</a:t>
              </a:r>
              <a:endParaRPr lang="ru-RU" b="1" dirty="0"/>
            </a:p>
          </p:txBody>
        </p:sp>
        <p:sp>
          <p:nvSpPr>
            <p:cNvPr id="34" name="TextBox 33"/>
            <p:cNvSpPr txBox="1"/>
            <p:nvPr/>
          </p:nvSpPr>
          <p:spPr>
            <a:xfrm>
              <a:off x="4437864" y="3250740"/>
              <a:ext cx="792088" cy="369332"/>
            </a:xfrm>
            <a:prstGeom prst="rect">
              <a:avLst/>
            </a:prstGeom>
            <a:noFill/>
          </p:spPr>
          <p:txBody>
            <a:bodyPr wrap="square" rtlCol="0">
              <a:spAutoFit/>
            </a:bodyPr>
            <a:lstStyle/>
            <a:p>
              <a:r>
                <a:rPr lang="ru-RU" b="1" dirty="0" smtClean="0"/>
                <a:t>10 Гц</a:t>
              </a:r>
              <a:endParaRPr lang="ru-RU" b="1" dirty="0"/>
            </a:p>
          </p:txBody>
        </p:sp>
        <p:sp>
          <p:nvSpPr>
            <p:cNvPr id="35" name="TextBox 34"/>
            <p:cNvSpPr txBox="1"/>
            <p:nvPr/>
          </p:nvSpPr>
          <p:spPr>
            <a:xfrm>
              <a:off x="4465160" y="2273104"/>
              <a:ext cx="792088" cy="369332"/>
            </a:xfrm>
            <a:prstGeom prst="rect">
              <a:avLst/>
            </a:prstGeom>
            <a:noFill/>
          </p:spPr>
          <p:txBody>
            <a:bodyPr wrap="square" rtlCol="0">
              <a:spAutoFit/>
            </a:bodyPr>
            <a:lstStyle/>
            <a:p>
              <a:r>
                <a:rPr lang="ru-RU" b="1" dirty="0" smtClean="0"/>
                <a:t>3.5 Гц</a:t>
              </a:r>
              <a:endParaRPr lang="ru-RU" b="1" dirty="0"/>
            </a:p>
          </p:txBody>
        </p:sp>
        <p:sp>
          <p:nvSpPr>
            <p:cNvPr id="36" name="TextBox 35"/>
            <p:cNvSpPr txBox="1"/>
            <p:nvPr/>
          </p:nvSpPr>
          <p:spPr>
            <a:xfrm>
              <a:off x="8172400" y="2204864"/>
              <a:ext cx="792088" cy="369332"/>
            </a:xfrm>
            <a:prstGeom prst="rect">
              <a:avLst/>
            </a:prstGeom>
            <a:noFill/>
          </p:spPr>
          <p:txBody>
            <a:bodyPr wrap="square" rtlCol="0">
              <a:spAutoFit/>
            </a:bodyPr>
            <a:lstStyle/>
            <a:p>
              <a:r>
                <a:rPr lang="ru-RU" b="1" dirty="0" smtClean="0"/>
                <a:t>0.5 Гц</a:t>
              </a:r>
              <a:endParaRPr lang="ru-RU" b="1" dirty="0"/>
            </a:p>
          </p:txBody>
        </p:sp>
        <p:sp>
          <p:nvSpPr>
            <p:cNvPr id="37" name="TextBox 36"/>
            <p:cNvSpPr txBox="1"/>
            <p:nvPr/>
          </p:nvSpPr>
          <p:spPr>
            <a:xfrm>
              <a:off x="6948264" y="1628800"/>
              <a:ext cx="792088" cy="369332"/>
            </a:xfrm>
            <a:prstGeom prst="rect">
              <a:avLst/>
            </a:prstGeom>
            <a:noFill/>
          </p:spPr>
          <p:txBody>
            <a:bodyPr wrap="square" rtlCol="0">
              <a:spAutoFit/>
            </a:bodyPr>
            <a:lstStyle/>
            <a:p>
              <a:r>
                <a:rPr lang="ru-RU" b="1" dirty="0" smtClean="0"/>
                <a:t>1.8 Гц</a:t>
              </a:r>
              <a:endParaRPr lang="ru-RU" b="1" dirty="0"/>
            </a:p>
          </p:txBody>
        </p:sp>
      </p:grpSp>
      <p:sp>
        <p:nvSpPr>
          <p:cNvPr id="23" name="Стрелка вправо 22"/>
          <p:cNvSpPr/>
          <p:nvPr/>
        </p:nvSpPr>
        <p:spPr bwMode="auto">
          <a:xfrm rot="17261756">
            <a:off x="5673651" y="4814778"/>
            <a:ext cx="2082217" cy="279352"/>
          </a:xfrm>
          <a:prstGeom prst="rightArrow">
            <a:avLst/>
          </a:pr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a:p>
        </p:txBody>
      </p:sp>
      <p:sp>
        <p:nvSpPr>
          <p:cNvPr id="24" name="Овал 23"/>
          <p:cNvSpPr/>
          <p:nvPr/>
        </p:nvSpPr>
        <p:spPr bwMode="auto">
          <a:xfrm rot="21084849">
            <a:off x="5805378" y="5924356"/>
            <a:ext cx="643691" cy="172118"/>
          </a:xfrm>
          <a:prstGeom prst="ellipse">
            <a:avLst/>
          </a:prstGeom>
          <a:solidFill>
            <a:srgbClr val="FFFF00">
              <a:alpha val="38039"/>
            </a:srgb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a:p>
        </p:txBody>
      </p:sp>
      <p:sp>
        <p:nvSpPr>
          <p:cNvPr id="3" name="Содержимое 2"/>
          <p:cNvSpPr>
            <a:spLocks noGrp="1"/>
          </p:cNvSpPr>
          <p:nvPr>
            <p:ph sz="half" idx="1"/>
          </p:nvPr>
        </p:nvSpPr>
        <p:spPr>
          <a:xfrm>
            <a:off x="457200" y="1469134"/>
            <a:ext cx="4258816" cy="2245776"/>
          </a:xfrm>
        </p:spPr>
        <p:txBody>
          <a:bodyPr>
            <a:normAutofit fontScale="85000" lnSpcReduction="10000"/>
          </a:bodyPr>
          <a:lstStyle/>
          <a:p>
            <a:pPr algn="just"/>
            <a:r>
              <a:rPr lang="en-US" dirty="0" smtClean="0"/>
              <a:t>In the farthest points of  solution maximum and minimum we find frequencies and build the graphs of solution (in yellow) and right side (in blue). </a:t>
            </a:r>
            <a:endParaRPr lang="ru-RU" dirty="0" smtClean="0"/>
          </a:p>
          <a:p>
            <a:pPr algn="just"/>
            <a:endParaRPr lang="ru-RU" dirty="0" smtClean="0"/>
          </a:p>
          <a:p>
            <a:pPr algn="just"/>
            <a:endParaRPr lang="ru-RU" dirty="0"/>
          </a:p>
        </p:txBody>
      </p:sp>
      <p:pic>
        <p:nvPicPr>
          <p:cNvPr id="17" name="Picture 3" descr="D:\Distr\Suzdal-2015\Suzdal-2015\doklad\sinus_only_good..png"/>
          <p:cNvPicPr>
            <a:picLocks noGrp="1" noChangeAspect="1" noChangeArrowheads="1"/>
          </p:cNvPicPr>
          <p:nvPr>
            <p:ph sz="half" idx="2"/>
          </p:nvPr>
        </p:nvPicPr>
        <p:blipFill>
          <a:blip r:embed="rId3" cstate="print"/>
          <a:srcRect/>
          <a:stretch>
            <a:fillRect/>
          </a:stretch>
        </p:blipFill>
        <p:spPr bwMode="auto">
          <a:xfrm>
            <a:off x="5148064" y="1628800"/>
            <a:ext cx="3509511" cy="2304256"/>
          </a:xfrm>
          <a:prstGeom prst="rect">
            <a:avLst/>
          </a:prstGeom>
          <a:noFill/>
          <a:ln w="9525">
            <a:solidFill>
              <a:schemeClr val="tx1"/>
            </a:solidFill>
            <a:miter lim="800000"/>
            <a:headEnd/>
            <a:tailEnd/>
          </a:ln>
        </p:spPr>
      </p:pic>
      <p:sp>
        <p:nvSpPr>
          <p:cNvPr id="15" name="TextBox 7"/>
          <p:cNvSpPr txBox="1">
            <a:spLocks noChangeArrowheads="1"/>
          </p:cNvSpPr>
          <p:nvPr/>
        </p:nvSpPr>
        <p:spPr bwMode="auto">
          <a:xfrm>
            <a:off x="2550004" y="311745"/>
            <a:ext cx="4110228" cy="584775"/>
          </a:xfrm>
          <a:prstGeom prst="rect">
            <a:avLst/>
          </a:prstGeom>
          <a:noFill/>
          <a:ln w="9525">
            <a:noFill/>
            <a:miter lim="800000"/>
            <a:headEnd/>
            <a:tailEnd/>
          </a:ln>
        </p:spPr>
        <p:txBody>
          <a:bodyPr wrap="none">
            <a:spAutoFit/>
          </a:bodyPr>
          <a:lstStyle/>
          <a:p>
            <a:r>
              <a:rPr lang="en-US" sz="3200" dirty="0" smtClean="0"/>
              <a:t>Nyquist diagram</a:t>
            </a:r>
            <a:r>
              <a:rPr lang="ru-RU" sz="3200" dirty="0" smtClean="0"/>
              <a:t> (</a:t>
            </a:r>
            <a:r>
              <a:rPr lang="en-US" sz="3200" dirty="0" smtClean="0"/>
              <a:t>APFR</a:t>
            </a:r>
            <a:r>
              <a:rPr lang="ru-RU" sz="3200" dirty="0" smtClean="0"/>
              <a:t>)</a:t>
            </a:r>
            <a:endParaRPr lang="ru-RU" sz="3200" dirty="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Группа 13"/>
          <p:cNvGrpSpPr/>
          <p:nvPr/>
        </p:nvGrpSpPr>
        <p:grpSpPr>
          <a:xfrm>
            <a:off x="-2736185" y="1137760"/>
            <a:ext cx="7452201" cy="6336704"/>
            <a:chOff x="-2736304" y="849728"/>
            <a:chExt cx="7452201" cy="6336704"/>
          </a:xfrm>
        </p:grpSpPr>
        <p:pic>
          <p:nvPicPr>
            <p:cNvPr id="5" name="Picture 5" descr="divergent"/>
            <p:cNvPicPr>
              <a:picLocks noChangeAspect="1" noChangeArrowheads="1"/>
            </p:cNvPicPr>
            <p:nvPr/>
          </p:nvPicPr>
          <p:blipFill>
            <a:blip r:embed="rId2" cstate="print"/>
            <a:srcRect/>
            <a:stretch>
              <a:fillRect/>
            </a:stretch>
          </p:blipFill>
          <p:spPr bwMode="auto">
            <a:xfrm>
              <a:off x="0" y="1484313"/>
              <a:ext cx="4715897" cy="2753940"/>
            </a:xfrm>
            <a:prstGeom prst="rect">
              <a:avLst/>
            </a:prstGeom>
            <a:noFill/>
          </p:spPr>
        </p:pic>
        <p:sp>
          <p:nvSpPr>
            <p:cNvPr id="12" name="Пирог 11"/>
            <p:cNvSpPr/>
            <p:nvPr/>
          </p:nvSpPr>
          <p:spPr>
            <a:xfrm rot="5400000">
              <a:off x="-2214500" y="327924"/>
              <a:ext cx="6336704" cy="7380312"/>
            </a:xfrm>
            <a:prstGeom prst="pie">
              <a:avLst>
                <a:gd name="adj1" fmla="val 13866928"/>
                <a:gd name="adj2" fmla="val 15453165"/>
              </a:avLst>
            </a:prstGeom>
            <a:solidFill>
              <a:srgbClr val="FF0000">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chemeClr val="tx1"/>
                </a:solidFill>
              </a:endParaRPr>
            </a:p>
          </p:txBody>
        </p:sp>
      </p:grpSp>
      <p:sp>
        <p:nvSpPr>
          <p:cNvPr id="13" name="TextBox 12"/>
          <p:cNvSpPr txBox="1"/>
          <p:nvPr/>
        </p:nvSpPr>
        <p:spPr>
          <a:xfrm>
            <a:off x="2411760" y="260648"/>
            <a:ext cx="4248472" cy="1077218"/>
          </a:xfrm>
          <a:prstGeom prst="rect">
            <a:avLst/>
          </a:prstGeom>
          <a:noFill/>
        </p:spPr>
        <p:txBody>
          <a:bodyPr wrap="square" rtlCol="0">
            <a:spAutoFit/>
          </a:bodyPr>
          <a:lstStyle/>
          <a:p>
            <a:r>
              <a:rPr lang="en-US" sz="3200" dirty="0" smtClean="0"/>
              <a:t>Range of physiologically significant frequencies</a:t>
            </a:r>
            <a:endParaRPr lang="ru-RU" sz="3200" dirty="0"/>
          </a:p>
        </p:txBody>
      </p:sp>
      <p:sp>
        <p:nvSpPr>
          <p:cNvPr id="17" name="Содержимое 15"/>
          <p:cNvSpPr txBox="1">
            <a:spLocks/>
          </p:cNvSpPr>
          <p:nvPr/>
        </p:nvSpPr>
        <p:spPr>
          <a:xfrm>
            <a:off x="468313" y="4365104"/>
            <a:ext cx="8229600" cy="2236492"/>
          </a:xfrm>
          <a:prstGeom prst="rect">
            <a:avLst/>
          </a:prstGeom>
        </p:spPr>
        <p:txBody>
          <a:bodyPr>
            <a:normAutofit/>
          </a:bodyPr>
          <a:lstStyle/>
          <a:p>
            <a:endParaRPr lang="ru-RU" sz="2400" dirty="0"/>
          </a:p>
        </p:txBody>
      </p:sp>
      <p:sp>
        <p:nvSpPr>
          <p:cNvPr id="19" name="Содержимое 15"/>
          <p:cNvSpPr txBox="1">
            <a:spLocks/>
          </p:cNvSpPr>
          <p:nvPr/>
        </p:nvSpPr>
        <p:spPr>
          <a:xfrm>
            <a:off x="468313" y="5318448"/>
            <a:ext cx="7992119" cy="990872"/>
          </a:xfrm>
          <a:prstGeom prst="rect">
            <a:avLst/>
          </a:prstGeom>
        </p:spPr>
        <p:txBody>
          <a:bodyPr vert="horz" lIns="91440" tIns="45720" rIns="91440" bIns="45720" rtlCol="0">
            <a:normAutofit/>
          </a:bodyPr>
          <a:lstStyle/>
          <a:p>
            <a:pPr marL="342900" marR="0" lvl="0" indent="-342900" algn="just"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n-US" sz="2400" b="0" i="0" u="none" strike="noStrike" kern="1200" cap="none" spc="0" normalizeH="0" baseline="0" noProof="0" dirty="0" smtClean="0">
                <a:ln>
                  <a:noFill/>
                </a:ln>
                <a:solidFill>
                  <a:schemeClr val="tx1"/>
                </a:solidFill>
                <a:effectLst/>
                <a:uLnTx/>
                <a:uFillTx/>
                <a:latin typeface="+mn-lt"/>
                <a:ea typeface="+mn-ea"/>
                <a:cs typeface="+mn-cs"/>
              </a:rPr>
              <a:t>The range of physiologically significant frequencies is about 1 Hz. Bifurcation</a:t>
            </a:r>
            <a:r>
              <a:rPr kumimoji="0" lang="en-US" sz="2400" b="0" i="0" u="none" strike="noStrike" kern="1200" cap="none" spc="0" normalizeH="0" noProof="0" dirty="0" smtClean="0">
                <a:ln>
                  <a:noFill/>
                </a:ln>
                <a:solidFill>
                  <a:schemeClr val="tx1"/>
                </a:solidFill>
                <a:effectLst/>
                <a:uLnTx/>
                <a:uFillTx/>
                <a:latin typeface="+mn-lt"/>
                <a:ea typeface="+mn-ea"/>
                <a:cs typeface="+mn-cs"/>
              </a:rPr>
              <a:t> of ND is usually found in this range.</a:t>
            </a:r>
            <a:endParaRPr kumimoji="0" lang="ru-RU" sz="2400" b="0" i="0" u="none" strike="noStrike" kern="1200" cap="none" spc="0" normalizeH="0" baseline="0" noProof="0" dirty="0" smtClean="0">
              <a:ln>
                <a:noFill/>
              </a:ln>
              <a:solidFill>
                <a:schemeClr val="tx1"/>
              </a:solidFill>
              <a:effectLst/>
              <a:uLnTx/>
              <a:uFillTx/>
              <a:latin typeface="+mn-lt"/>
              <a:ea typeface="+mn-ea"/>
              <a:cs typeface="+mn-cs"/>
            </a:endParaRPr>
          </a:p>
        </p:txBody>
      </p:sp>
      <p:grpSp>
        <p:nvGrpSpPr>
          <p:cNvPr id="2" name="Группа 15"/>
          <p:cNvGrpSpPr/>
          <p:nvPr/>
        </p:nvGrpSpPr>
        <p:grpSpPr>
          <a:xfrm>
            <a:off x="1619672" y="1196752"/>
            <a:ext cx="7524328" cy="6336704"/>
            <a:chOff x="1619672" y="908720"/>
            <a:chExt cx="7524328" cy="6336704"/>
          </a:xfrm>
        </p:grpSpPr>
        <p:pic>
          <p:nvPicPr>
            <p:cNvPr id="4" name="Picture 11" descr="loop"/>
            <p:cNvPicPr>
              <a:picLocks noChangeAspect="1" noChangeArrowheads="1"/>
            </p:cNvPicPr>
            <p:nvPr/>
          </p:nvPicPr>
          <p:blipFill>
            <a:blip r:embed="rId3" cstate="print"/>
            <a:srcRect/>
            <a:stretch>
              <a:fillRect/>
            </a:stretch>
          </p:blipFill>
          <p:spPr bwMode="auto">
            <a:xfrm>
              <a:off x="4568581" y="1484313"/>
              <a:ext cx="4575419" cy="2786149"/>
            </a:xfrm>
            <a:prstGeom prst="rect">
              <a:avLst/>
            </a:prstGeom>
            <a:noFill/>
          </p:spPr>
        </p:pic>
        <p:sp>
          <p:nvSpPr>
            <p:cNvPr id="9" name="Пирог 8"/>
            <p:cNvSpPr/>
            <p:nvPr/>
          </p:nvSpPr>
          <p:spPr>
            <a:xfrm rot="5400000">
              <a:off x="2141476" y="386916"/>
              <a:ext cx="6336704" cy="7380312"/>
            </a:xfrm>
            <a:prstGeom prst="pie">
              <a:avLst>
                <a:gd name="adj1" fmla="val 13866928"/>
                <a:gd name="adj2" fmla="val 15453165"/>
              </a:avLst>
            </a:prstGeom>
            <a:solidFill>
              <a:srgbClr val="FF0000">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chemeClr val="tx1"/>
                </a:solidFill>
              </a:endParaRPr>
            </a:p>
          </p:txBody>
        </p:sp>
      </p:gr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7"/>
          <p:cNvSpPr txBox="1">
            <a:spLocks noChangeArrowheads="1"/>
          </p:cNvSpPr>
          <p:nvPr/>
        </p:nvSpPr>
        <p:spPr bwMode="auto">
          <a:xfrm>
            <a:off x="2339752" y="304185"/>
            <a:ext cx="4471930" cy="584775"/>
          </a:xfrm>
          <a:prstGeom prst="rect">
            <a:avLst/>
          </a:prstGeom>
          <a:noFill/>
          <a:ln w="9525">
            <a:noFill/>
            <a:miter lim="800000"/>
            <a:headEnd/>
            <a:tailEnd/>
          </a:ln>
        </p:spPr>
        <p:txBody>
          <a:bodyPr wrap="none">
            <a:spAutoFit/>
          </a:bodyPr>
          <a:lstStyle/>
          <a:p>
            <a:r>
              <a:rPr lang="en-US" sz="3200" dirty="0" smtClean="0"/>
              <a:t>Measurements in arteries</a:t>
            </a:r>
            <a:endParaRPr lang="ru-RU" sz="3200" dirty="0"/>
          </a:p>
        </p:txBody>
      </p:sp>
      <p:sp>
        <p:nvSpPr>
          <p:cNvPr id="8" name="TextBox 7"/>
          <p:cNvSpPr txBox="1"/>
          <p:nvPr/>
        </p:nvSpPr>
        <p:spPr>
          <a:xfrm>
            <a:off x="611560" y="5919663"/>
            <a:ext cx="3168352" cy="461665"/>
          </a:xfrm>
          <a:prstGeom prst="rect">
            <a:avLst/>
          </a:prstGeom>
          <a:noFill/>
        </p:spPr>
        <p:txBody>
          <a:bodyPr wrap="square" rtlCol="0">
            <a:spAutoFit/>
          </a:bodyPr>
          <a:lstStyle/>
          <a:p>
            <a:r>
              <a:rPr lang="en-US" sz="2400" dirty="0" smtClean="0"/>
              <a:t>300 ND on the whole. </a:t>
            </a:r>
            <a:endParaRPr lang="ru-RU" sz="2400" dirty="0"/>
          </a:p>
        </p:txBody>
      </p:sp>
      <p:graphicFrame>
        <p:nvGraphicFramePr>
          <p:cNvPr id="6" name="Содержимое 3"/>
          <p:cNvGraphicFramePr>
            <a:graphicFrameLocks/>
          </p:cNvGraphicFramePr>
          <p:nvPr/>
        </p:nvGraphicFramePr>
        <p:xfrm>
          <a:off x="418892" y="1562162"/>
          <a:ext cx="3865076" cy="3885955"/>
        </p:xfrm>
        <a:graphic>
          <a:graphicData uri="http://schemas.openxmlformats.org/drawingml/2006/table">
            <a:tbl>
              <a:tblPr firstRow="1" bandRow="1">
                <a:tableStyleId>{5C22544A-7EE6-4342-B048-85BDC9FD1C3A}</a:tableStyleId>
              </a:tblPr>
              <a:tblGrid>
                <a:gridCol w="840741"/>
                <a:gridCol w="792088"/>
                <a:gridCol w="1080120"/>
                <a:gridCol w="1152127"/>
              </a:tblGrid>
              <a:tr h="527141">
                <a:tc>
                  <a:txBody>
                    <a:bodyPr/>
                    <a:lstStyle/>
                    <a:p>
                      <a:r>
                        <a:rPr lang="en-US" dirty="0" smtClean="0"/>
                        <a:t>Patient</a:t>
                      </a:r>
                      <a:endParaRPr lang="ru-RU" dirty="0"/>
                    </a:p>
                  </a:txBody>
                  <a:tcPr marL="44873" marR="44873"/>
                </a:tc>
                <a:tc>
                  <a:txBody>
                    <a:bodyPr/>
                    <a:lstStyle/>
                    <a:p>
                      <a:r>
                        <a:rPr lang="en-US" dirty="0" smtClean="0"/>
                        <a:t>Gender</a:t>
                      </a:r>
                      <a:endParaRPr lang="ru-RU" dirty="0"/>
                    </a:p>
                  </a:txBody>
                  <a:tcPr marL="44873" marR="44873"/>
                </a:tc>
                <a:tc>
                  <a:txBody>
                    <a:bodyPr/>
                    <a:lstStyle/>
                    <a:p>
                      <a:r>
                        <a:rPr lang="en-US" dirty="0" smtClean="0"/>
                        <a:t>Pathology</a:t>
                      </a:r>
                      <a:endParaRPr lang="ru-RU" dirty="0"/>
                    </a:p>
                  </a:txBody>
                  <a:tcPr marL="44873" marR="44873"/>
                </a:tc>
                <a:tc>
                  <a:txBody>
                    <a:bodyPr/>
                    <a:lstStyle/>
                    <a:p>
                      <a:r>
                        <a:rPr lang="en-US" dirty="0" smtClean="0"/>
                        <a:t>Amount of points</a:t>
                      </a:r>
                      <a:endParaRPr lang="ru-RU" dirty="0"/>
                    </a:p>
                  </a:txBody>
                  <a:tcPr marL="44873" marR="44873"/>
                </a:tc>
              </a:tr>
              <a:tr h="527141">
                <a:tc>
                  <a:txBody>
                    <a:bodyPr/>
                    <a:lstStyle/>
                    <a:p>
                      <a:pPr algn="ctr"/>
                      <a:r>
                        <a:rPr lang="en-US" baseline="0" dirty="0" err="1" smtClean="0"/>
                        <a:t>Gu</a:t>
                      </a:r>
                      <a:r>
                        <a:rPr lang="ru-RU" baseline="0" dirty="0" smtClean="0"/>
                        <a:t> </a:t>
                      </a:r>
                      <a:endParaRPr lang="ru-RU" dirty="0"/>
                    </a:p>
                  </a:txBody>
                  <a:tcPr marL="44873" marR="44873"/>
                </a:tc>
                <a:tc>
                  <a:txBody>
                    <a:bodyPr/>
                    <a:lstStyle/>
                    <a:p>
                      <a:pPr algn="ctr"/>
                      <a:r>
                        <a:rPr lang="en-US" dirty="0" smtClean="0"/>
                        <a:t>m</a:t>
                      </a:r>
                      <a:endParaRPr lang="ru-RU" dirty="0"/>
                    </a:p>
                  </a:txBody>
                  <a:tcPr marL="44873" marR="44873"/>
                </a:tc>
                <a:tc>
                  <a:txBody>
                    <a:bodyPr/>
                    <a:lstStyle/>
                    <a:p>
                      <a:pPr algn="ctr"/>
                      <a:r>
                        <a:rPr lang="en-US" b="0" dirty="0" smtClean="0"/>
                        <a:t>AA</a:t>
                      </a:r>
                      <a:endParaRPr lang="ru-RU" b="1" dirty="0"/>
                    </a:p>
                  </a:txBody>
                  <a:tcPr marL="44873" marR="44873"/>
                </a:tc>
                <a:tc>
                  <a:txBody>
                    <a:bodyPr/>
                    <a:lstStyle/>
                    <a:p>
                      <a:pPr algn="ctr"/>
                      <a:r>
                        <a:rPr lang="ru-RU" dirty="0" smtClean="0"/>
                        <a:t>15</a:t>
                      </a:r>
                      <a:endParaRPr lang="ru-RU" b="1" dirty="0"/>
                    </a:p>
                  </a:txBody>
                  <a:tcPr marL="44873" marR="44873"/>
                </a:tc>
              </a:tr>
              <a:tr h="610170">
                <a:tc>
                  <a:txBody>
                    <a:bodyPr/>
                    <a:lstStyle/>
                    <a:p>
                      <a:pPr algn="ctr"/>
                      <a:r>
                        <a:rPr lang="en-US" baseline="0" dirty="0" err="1" smtClean="0"/>
                        <a:t>Ko</a:t>
                      </a:r>
                      <a:r>
                        <a:rPr lang="en-US" baseline="0" dirty="0" smtClean="0"/>
                        <a:t> </a:t>
                      </a:r>
                      <a:endParaRPr lang="ru-RU" dirty="0"/>
                    </a:p>
                  </a:txBody>
                  <a:tcPr marL="44873" marR="44873"/>
                </a:tc>
                <a:tc>
                  <a:txBody>
                    <a:bodyPr/>
                    <a:lstStyle/>
                    <a:p>
                      <a:pPr algn="ctr"/>
                      <a:r>
                        <a:rPr lang="en-US" dirty="0" smtClean="0"/>
                        <a:t>f</a:t>
                      </a:r>
                      <a:endParaRPr lang="ru-RU" dirty="0"/>
                    </a:p>
                  </a:txBody>
                  <a:tcPr marL="44873" marR="44873"/>
                </a:tc>
                <a:tc>
                  <a:txBody>
                    <a:bodyPr/>
                    <a:lstStyle/>
                    <a:p>
                      <a:pPr algn="ctr"/>
                      <a:r>
                        <a:rPr lang="en-US" b="0" dirty="0" smtClean="0"/>
                        <a:t>AA</a:t>
                      </a:r>
                      <a:endParaRPr lang="ru-RU" b="1" dirty="0"/>
                    </a:p>
                  </a:txBody>
                  <a:tcPr marL="44873" marR="44873"/>
                </a:tc>
                <a:tc>
                  <a:txBody>
                    <a:bodyPr/>
                    <a:lstStyle/>
                    <a:p>
                      <a:pPr algn="ctr"/>
                      <a:r>
                        <a:rPr lang="ru-RU" dirty="0" smtClean="0"/>
                        <a:t>15</a:t>
                      </a:r>
                      <a:endParaRPr lang="ru-RU" b="1" dirty="0"/>
                    </a:p>
                  </a:txBody>
                  <a:tcPr marL="44873" marR="44873"/>
                </a:tc>
              </a:tr>
              <a:tr h="527141">
                <a:tc>
                  <a:txBody>
                    <a:bodyPr/>
                    <a:lstStyle/>
                    <a:p>
                      <a:pPr algn="ctr"/>
                      <a:r>
                        <a:rPr lang="en-US" baseline="0" dirty="0" smtClean="0"/>
                        <a:t>Pi</a:t>
                      </a:r>
                      <a:r>
                        <a:rPr lang="ru-RU" baseline="0" dirty="0" smtClean="0"/>
                        <a:t> </a:t>
                      </a:r>
                      <a:endParaRPr lang="ru-RU" dirty="0"/>
                    </a:p>
                  </a:txBody>
                  <a:tcPr marL="44873" marR="44873"/>
                </a:tc>
                <a:tc>
                  <a:txBody>
                    <a:bodyPr/>
                    <a:lstStyle/>
                    <a:p>
                      <a:pPr algn="ctr"/>
                      <a:r>
                        <a:rPr lang="en-US" dirty="0" smtClean="0"/>
                        <a:t>m</a:t>
                      </a:r>
                      <a:endParaRPr lang="ru-RU" dirty="0"/>
                    </a:p>
                  </a:txBody>
                  <a:tcPr marL="44873" marR="44873"/>
                </a:tc>
                <a:tc>
                  <a:txBody>
                    <a:bodyPr/>
                    <a:lstStyle/>
                    <a:p>
                      <a:pPr algn="ctr"/>
                      <a:r>
                        <a:rPr lang="en-US" b="0" dirty="0" smtClean="0"/>
                        <a:t>AA</a:t>
                      </a:r>
                      <a:endParaRPr lang="ru-RU" b="1" dirty="0"/>
                    </a:p>
                  </a:txBody>
                  <a:tcPr marL="44873" marR="44873"/>
                </a:tc>
                <a:tc>
                  <a:txBody>
                    <a:bodyPr/>
                    <a:lstStyle/>
                    <a:p>
                      <a:pPr algn="ctr"/>
                      <a:r>
                        <a:rPr lang="ru-RU" dirty="0" smtClean="0"/>
                        <a:t>6</a:t>
                      </a:r>
                      <a:endParaRPr lang="ru-RU" b="1" dirty="0"/>
                    </a:p>
                  </a:txBody>
                  <a:tcPr marL="44873" marR="44873"/>
                </a:tc>
              </a:tr>
              <a:tr h="527141">
                <a:tc>
                  <a:txBody>
                    <a:bodyPr/>
                    <a:lstStyle/>
                    <a:p>
                      <a:pPr algn="ctr"/>
                      <a:r>
                        <a:rPr lang="en-US" dirty="0" smtClean="0"/>
                        <a:t>Po</a:t>
                      </a:r>
                      <a:r>
                        <a:rPr lang="ru-RU" dirty="0" smtClean="0"/>
                        <a:t> </a:t>
                      </a:r>
                      <a:endParaRPr lang="ru-RU" dirty="0"/>
                    </a:p>
                  </a:txBody>
                  <a:tcPr marL="44873" marR="44873"/>
                </a:tc>
                <a:tc>
                  <a:txBody>
                    <a:bodyPr/>
                    <a:lstStyle/>
                    <a:p>
                      <a:pPr algn="ctr"/>
                      <a:r>
                        <a:rPr lang="en-US" dirty="0" smtClean="0"/>
                        <a:t>f</a:t>
                      </a:r>
                      <a:endParaRPr lang="ru-RU" dirty="0"/>
                    </a:p>
                  </a:txBody>
                  <a:tcPr marL="44873" marR="44873"/>
                </a:tc>
                <a:tc>
                  <a:txBody>
                    <a:bodyPr/>
                    <a:lstStyle/>
                    <a:p>
                      <a:pPr algn="ctr"/>
                      <a:r>
                        <a:rPr lang="en-US" b="0" dirty="0" smtClean="0"/>
                        <a:t>AA</a:t>
                      </a:r>
                      <a:endParaRPr lang="ru-RU" b="1" dirty="0"/>
                    </a:p>
                  </a:txBody>
                  <a:tcPr marL="44873" marR="44873"/>
                </a:tc>
                <a:tc>
                  <a:txBody>
                    <a:bodyPr/>
                    <a:lstStyle/>
                    <a:p>
                      <a:pPr algn="ctr"/>
                      <a:r>
                        <a:rPr lang="ru-RU" dirty="0" smtClean="0"/>
                        <a:t>10</a:t>
                      </a:r>
                      <a:endParaRPr lang="ru-RU" b="1" dirty="0"/>
                    </a:p>
                  </a:txBody>
                  <a:tcPr marL="44873" marR="44873"/>
                </a:tc>
              </a:tr>
              <a:tr h="527141">
                <a:tc>
                  <a:txBody>
                    <a:bodyPr/>
                    <a:lstStyle/>
                    <a:p>
                      <a:pPr algn="ctr"/>
                      <a:r>
                        <a:rPr lang="en-US" dirty="0" smtClean="0"/>
                        <a:t>Si</a:t>
                      </a:r>
                      <a:r>
                        <a:rPr lang="ru-RU" dirty="0" smtClean="0"/>
                        <a:t> </a:t>
                      </a:r>
                      <a:endParaRPr lang="ru-RU" dirty="0"/>
                    </a:p>
                  </a:txBody>
                  <a:tcPr marL="44873" marR="44873"/>
                </a:tc>
                <a:tc>
                  <a:txBody>
                    <a:bodyPr/>
                    <a:lstStyle/>
                    <a:p>
                      <a:pPr algn="ctr"/>
                      <a:r>
                        <a:rPr lang="en-US" dirty="0" smtClean="0"/>
                        <a:t>m</a:t>
                      </a:r>
                      <a:endParaRPr lang="ru-RU" dirty="0"/>
                    </a:p>
                  </a:txBody>
                  <a:tcPr marL="44873" marR="44873"/>
                </a:tc>
                <a:tc>
                  <a:txBody>
                    <a:bodyPr/>
                    <a:lstStyle/>
                    <a:p>
                      <a:pPr algn="ctr"/>
                      <a:r>
                        <a:rPr lang="en-US" b="0" dirty="0" smtClean="0"/>
                        <a:t>AA</a:t>
                      </a:r>
                      <a:endParaRPr lang="ru-RU" b="1" dirty="0"/>
                    </a:p>
                  </a:txBody>
                  <a:tcPr marL="44873" marR="44873"/>
                </a:tc>
                <a:tc>
                  <a:txBody>
                    <a:bodyPr/>
                    <a:lstStyle/>
                    <a:p>
                      <a:pPr algn="ctr"/>
                      <a:r>
                        <a:rPr lang="ru-RU" dirty="0" smtClean="0"/>
                        <a:t>14</a:t>
                      </a:r>
                      <a:endParaRPr lang="ru-RU" b="1" dirty="0"/>
                    </a:p>
                  </a:txBody>
                  <a:tcPr marL="44873" marR="44873"/>
                </a:tc>
              </a:tr>
              <a:tr h="527141">
                <a:tc>
                  <a:txBody>
                    <a:bodyPr/>
                    <a:lstStyle/>
                    <a:p>
                      <a:pPr algn="ctr"/>
                      <a:r>
                        <a:rPr lang="en-US" dirty="0" smtClean="0"/>
                        <a:t>Ch</a:t>
                      </a:r>
                      <a:r>
                        <a:rPr lang="ru-RU" dirty="0" smtClean="0"/>
                        <a:t> </a:t>
                      </a:r>
                      <a:endParaRPr lang="ru-RU" dirty="0"/>
                    </a:p>
                  </a:txBody>
                  <a:tcPr marL="44873" marR="44873"/>
                </a:tc>
                <a:tc>
                  <a:txBody>
                    <a:bodyPr/>
                    <a:lstStyle/>
                    <a:p>
                      <a:pPr algn="ctr"/>
                      <a:r>
                        <a:rPr lang="en-US" dirty="0" smtClean="0"/>
                        <a:t>f</a:t>
                      </a:r>
                      <a:endParaRPr lang="ru-RU" dirty="0"/>
                    </a:p>
                  </a:txBody>
                  <a:tcPr marL="44873" marR="44873"/>
                </a:tc>
                <a:tc>
                  <a:txBody>
                    <a:bodyPr/>
                    <a:lstStyle/>
                    <a:p>
                      <a:pPr algn="ctr"/>
                      <a:r>
                        <a:rPr lang="en-US" b="0" dirty="0" smtClean="0"/>
                        <a:t>AVM</a:t>
                      </a:r>
                      <a:endParaRPr lang="ru-RU" b="1" dirty="0"/>
                    </a:p>
                  </a:txBody>
                  <a:tcPr marL="44873" marR="44873"/>
                </a:tc>
                <a:tc>
                  <a:txBody>
                    <a:bodyPr/>
                    <a:lstStyle/>
                    <a:p>
                      <a:pPr algn="ctr"/>
                      <a:r>
                        <a:rPr lang="ru-RU" dirty="0" smtClean="0"/>
                        <a:t>14</a:t>
                      </a:r>
                      <a:endParaRPr lang="ru-RU" b="1" dirty="0"/>
                    </a:p>
                  </a:txBody>
                  <a:tcPr marL="44873" marR="44873"/>
                </a:tc>
              </a:tr>
            </a:tbl>
          </a:graphicData>
        </a:graphic>
      </p:graphicFrame>
      <p:sp>
        <p:nvSpPr>
          <p:cNvPr id="11" name="Содержимое 2"/>
          <p:cNvSpPr txBox="1">
            <a:spLocks/>
          </p:cNvSpPr>
          <p:nvPr/>
        </p:nvSpPr>
        <p:spPr>
          <a:xfrm>
            <a:off x="4427984" y="1484312"/>
            <a:ext cx="4320480" cy="4680992"/>
          </a:xfrm>
          <a:prstGeom prst="rect">
            <a:avLst/>
          </a:prstGeom>
        </p:spPr>
        <p:txBody>
          <a:bodyPr vert="horz" lIns="91440" tIns="45720" rIns="91440" bIns="45720" rtlCol="0">
            <a:normAutofit fontScale="77500" lnSpcReduction="20000"/>
          </a:bodyPr>
          <a:lstStyle/>
          <a:p>
            <a:pPr marL="342900" indent="-342900" algn="just">
              <a:spcBef>
                <a:spcPct val="20000"/>
              </a:spcBef>
              <a:buFont typeface="Arial" pitchFamily="34" charset="0"/>
              <a:buChar char="•"/>
            </a:pPr>
            <a:r>
              <a:rPr kumimoji="0" lang="en-US" sz="3100" b="0" i="0" u="none" strike="noStrike" kern="1200" cap="none" spc="0" normalizeH="0" baseline="0" noProof="0" dirty="0" smtClean="0">
                <a:ln>
                  <a:noFill/>
                </a:ln>
                <a:solidFill>
                  <a:schemeClr val="tx1"/>
                </a:solidFill>
                <a:effectLst/>
                <a:uLnTx/>
                <a:uFillTx/>
                <a:latin typeface="+mn-lt"/>
                <a:ea typeface="+mn-ea"/>
                <a:cs typeface="+mn-cs"/>
              </a:rPr>
              <a:t>I</a:t>
            </a:r>
            <a:r>
              <a:rPr lang="en-US" sz="3100" dirty="0" smtClean="0"/>
              <a:t>n this work data of six patients were used. Five of them had aneurysm and the last one had AVM. For all of them measurements in arteries were carried out with the various device positions. </a:t>
            </a:r>
          </a:p>
          <a:p>
            <a:pPr marL="342900" indent="-342900" algn="just">
              <a:spcBef>
                <a:spcPct val="20000"/>
              </a:spcBef>
              <a:buFont typeface="Arial" pitchFamily="34" charset="0"/>
              <a:buChar char="•"/>
            </a:pPr>
            <a:r>
              <a:rPr lang="en-US" sz="3100" dirty="0" smtClean="0"/>
              <a:t>The each point is defined by the device position. On the whole the are 74 points handled. For the each point  we built the set of diagrams and plot solutions for different meanings of amplitude and frequency. </a:t>
            </a:r>
            <a:endParaRPr kumimoji="0" lang="ru-RU" sz="3200" b="0" i="0" u="none" strike="noStrike" kern="1200" cap="none" spc="0" normalizeH="0" baseline="0" noProof="0" dirty="0" smtClean="0">
              <a:ln>
                <a:noFill/>
              </a:ln>
              <a:solidFill>
                <a:schemeClr val="tx1"/>
              </a:solidFill>
              <a:effectLst/>
              <a:uLnTx/>
              <a:uFillTx/>
              <a:latin typeface="+mn-lt"/>
              <a:ea typeface="+mn-ea"/>
              <a:cs typeface="+mn-cs"/>
            </a:endParaRPr>
          </a:p>
          <a:p>
            <a:pPr marL="342900" marR="0" lvl="0" indent="-342900" algn="just" defTabSz="914400" rtl="0" eaLnBrk="1" fontAlgn="auto" latinLnBrk="0" hangingPunct="1">
              <a:lnSpc>
                <a:spcPct val="100000"/>
              </a:lnSpc>
              <a:spcBef>
                <a:spcPct val="20000"/>
              </a:spcBef>
              <a:spcAft>
                <a:spcPts val="0"/>
              </a:spcAft>
              <a:buClrTx/>
              <a:buSzTx/>
              <a:buFont typeface="Arial" pitchFamily="34" charset="0"/>
              <a:buChar char="•"/>
              <a:tabLst/>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0836" name="Picture 4" descr="normal"/>
          <p:cNvPicPr>
            <a:picLocks noChangeAspect="1" noChangeArrowheads="1"/>
          </p:cNvPicPr>
          <p:nvPr/>
        </p:nvPicPr>
        <p:blipFill>
          <a:blip r:embed="rId2" cstate="print"/>
          <a:srcRect/>
          <a:stretch>
            <a:fillRect/>
          </a:stretch>
        </p:blipFill>
        <p:spPr bwMode="auto">
          <a:xfrm>
            <a:off x="0" y="5480050"/>
            <a:ext cx="2170113" cy="1377950"/>
          </a:xfrm>
          <a:prstGeom prst="rect">
            <a:avLst/>
          </a:prstGeom>
          <a:noFill/>
        </p:spPr>
      </p:pic>
      <p:pic>
        <p:nvPicPr>
          <p:cNvPr id="120837" name="Picture 5" descr="divergent"/>
          <p:cNvPicPr>
            <a:picLocks noChangeAspect="1" noChangeArrowheads="1"/>
          </p:cNvPicPr>
          <p:nvPr/>
        </p:nvPicPr>
        <p:blipFill>
          <a:blip r:embed="rId3" cstate="print"/>
          <a:srcRect/>
          <a:stretch>
            <a:fillRect/>
          </a:stretch>
        </p:blipFill>
        <p:spPr bwMode="auto">
          <a:xfrm>
            <a:off x="2051050" y="4365625"/>
            <a:ext cx="2495550" cy="1457325"/>
          </a:xfrm>
          <a:prstGeom prst="rect">
            <a:avLst/>
          </a:prstGeom>
          <a:noFill/>
        </p:spPr>
      </p:pic>
      <p:pic>
        <p:nvPicPr>
          <p:cNvPr id="120839" name="Picture 7" descr="break"/>
          <p:cNvPicPr>
            <a:picLocks noChangeAspect="1" noChangeArrowheads="1"/>
          </p:cNvPicPr>
          <p:nvPr/>
        </p:nvPicPr>
        <p:blipFill>
          <a:blip r:embed="rId4" cstate="print"/>
          <a:srcRect/>
          <a:stretch>
            <a:fillRect/>
          </a:stretch>
        </p:blipFill>
        <p:spPr bwMode="auto">
          <a:xfrm>
            <a:off x="7956550" y="333375"/>
            <a:ext cx="1014413" cy="2706688"/>
          </a:xfrm>
          <a:prstGeom prst="rect">
            <a:avLst/>
          </a:prstGeom>
          <a:noFill/>
        </p:spPr>
      </p:pic>
      <p:sp>
        <p:nvSpPr>
          <p:cNvPr id="120841" name="AutoShape 9"/>
          <p:cNvSpPr>
            <a:spLocks noChangeArrowheads="1"/>
          </p:cNvSpPr>
          <p:nvPr/>
        </p:nvSpPr>
        <p:spPr bwMode="auto">
          <a:xfrm rot="-1864345">
            <a:off x="3563938" y="4797425"/>
            <a:ext cx="5580062" cy="431800"/>
          </a:xfrm>
          <a:prstGeom prst="rightArrow">
            <a:avLst>
              <a:gd name="adj1" fmla="val 50000"/>
              <a:gd name="adj2" fmla="val 323070"/>
            </a:avLst>
          </a:prstGeom>
          <a:solidFill>
            <a:schemeClr val="accent1"/>
          </a:solidFill>
          <a:ln w="9525">
            <a:solidFill>
              <a:schemeClr val="tx1"/>
            </a:solidFill>
            <a:miter lim="800000"/>
            <a:headEnd/>
            <a:tailEnd/>
          </a:ln>
          <a:effectLst/>
        </p:spPr>
        <p:txBody>
          <a:bodyPr wrap="none" anchor="ctr"/>
          <a:lstStyle/>
          <a:p>
            <a:endParaRPr lang="ru-RU"/>
          </a:p>
        </p:txBody>
      </p:sp>
      <p:sp>
        <p:nvSpPr>
          <p:cNvPr id="120842" name="Text Box 10"/>
          <p:cNvSpPr txBox="1">
            <a:spLocks noChangeArrowheads="1"/>
          </p:cNvSpPr>
          <p:nvPr/>
        </p:nvSpPr>
        <p:spPr bwMode="auto">
          <a:xfrm>
            <a:off x="5580112" y="5550331"/>
            <a:ext cx="3563888" cy="830997"/>
          </a:xfrm>
          <a:prstGeom prst="rect">
            <a:avLst/>
          </a:prstGeom>
          <a:noFill/>
          <a:ln w="9525">
            <a:noFill/>
            <a:miter lim="800000"/>
            <a:headEnd/>
            <a:tailEnd/>
          </a:ln>
          <a:effectLst/>
        </p:spPr>
        <p:txBody>
          <a:bodyPr wrap="square">
            <a:spAutoFit/>
          </a:bodyPr>
          <a:lstStyle/>
          <a:p>
            <a:pPr algn="ctr"/>
            <a:r>
              <a:rPr lang="en-US" sz="2400" dirty="0" smtClean="0"/>
              <a:t>Increasing of the right side amplitude from 0 to 1.</a:t>
            </a:r>
            <a:endParaRPr lang="ru-RU" sz="2400" dirty="0"/>
          </a:p>
        </p:txBody>
      </p:sp>
      <p:pic>
        <p:nvPicPr>
          <p:cNvPr id="120843" name="Picture 11" descr="loop"/>
          <p:cNvPicPr>
            <a:picLocks noChangeAspect="1" noChangeArrowheads="1"/>
          </p:cNvPicPr>
          <p:nvPr/>
        </p:nvPicPr>
        <p:blipFill>
          <a:blip r:embed="rId5" cstate="print"/>
          <a:srcRect/>
          <a:stretch>
            <a:fillRect/>
          </a:stretch>
        </p:blipFill>
        <p:spPr bwMode="auto">
          <a:xfrm>
            <a:off x="4067175" y="3213100"/>
            <a:ext cx="2273300" cy="1384300"/>
          </a:xfrm>
          <a:prstGeom prst="rect">
            <a:avLst/>
          </a:prstGeom>
          <a:noFill/>
        </p:spPr>
      </p:pic>
      <p:pic>
        <p:nvPicPr>
          <p:cNvPr id="120838" name="Picture 6" descr="gap"/>
          <p:cNvPicPr>
            <a:picLocks noChangeAspect="1" noChangeArrowheads="1"/>
          </p:cNvPicPr>
          <p:nvPr/>
        </p:nvPicPr>
        <p:blipFill>
          <a:blip r:embed="rId6" cstate="print"/>
          <a:srcRect/>
          <a:stretch>
            <a:fillRect/>
          </a:stretch>
        </p:blipFill>
        <p:spPr bwMode="auto">
          <a:xfrm>
            <a:off x="5940425" y="2060575"/>
            <a:ext cx="2060575" cy="1384300"/>
          </a:xfrm>
          <a:prstGeom prst="rect">
            <a:avLst/>
          </a:prstGeom>
          <a:noFill/>
        </p:spPr>
      </p:pic>
      <p:sp>
        <p:nvSpPr>
          <p:cNvPr id="14" name="TextBox 7"/>
          <p:cNvSpPr txBox="1">
            <a:spLocks noChangeArrowheads="1"/>
          </p:cNvSpPr>
          <p:nvPr/>
        </p:nvSpPr>
        <p:spPr bwMode="auto">
          <a:xfrm>
            <a:off x="1071104" y="260648"/>
            <a:ext cx="7029288" cy="1077218"/>
          </a:xfrm>
          <a:prstGeom prst="rect">
            <a:avLst/>
          </a:prstGeom>
          <a:noFill/>
          <a:ln w="9525">
            <a:noFill/>
            <a:miter lim="800000"/>
            <a:headEnd/>
            <a:tailEnd/>
          </a:ln>
        </p:spPr>
        <p:txBody>
          <a:bodyPr wrap="square">
            <a:spAutoFit/>
          </a:bodyPr>
          <a:lstStyle/>
          <a:p>
            <a:pPr algn="ctr"/>
            <a:r>
              <a:rPr lang="en-US" sz="3200" dirty="0" smtClean="0"/>
              <a:t>ND classes chain for the patients with aneurysms</a:t>
            </a:r>
            <a:endParaRPr lang="ru-RU" sz="3200" dirty="0"/>
          </a:p>
        </p:txBody>
      </p:sp>
      <p:sp>
        <p:nvSpPr>
          <p:cNvPr id="15" name="TextBox 14"/>
          <p:cNvSpPr txBox="1"/>
          <p:nvPr/>
        </p:nvSpPr>
        <p:spPr>
          <a:xfrm>
            <a:off x="400073" y="6404856"/>
            <a:ext cx="1367383" cy="369332"/>
          </a:xfrm>
          <a:prstGeom prst="rect">
            <a:avLst/>
          </a:prstGeom>
          <a:noFill/>
        </p:spPr>
        <p:txBody>
          <a:bodyPr wrap="square" rtlCol="0">
            <a:spAutoFit/>
          </a:bodyPr>
          <a:lstStyle/>
          <a:p>
            <a:r>
              <a:rPr lang="en-US" b="1" dirty="0" smtClean="0"/>
              <a:t>normal case</a:t>
            </a:r>
            <a:endParaRPr lang="ru-RU" b="1" dirty="0"/>
          </a:p>
        </p:txBody>
      </p:sp>
      <p:sp>
        <p:nvSpPr>
          <p:cNvPr id="16" name="TextBox 15"/>
          <p:cNvSpPr txBox="1"/>
          <p:nvPr/>
        </p:nvSpPr>
        <p:spPr>
          <a:xfrm>
            <a:off x="2448936" y="5353456"/>
            <a:ext cx="1656184" cy="369332"/>
          </a:xfrm>
          <a:prstGeom prst="rect">
            <a:avLst/>
          </a:prstGeom>
          <a:noFill/>
        </p:spPr>
        <p:txBody>
          <a:bodyPr wrap="square" rtlCol="0">
            <a:spAutoFit/>
          </a:bodyPr>
          <a:lstStyle/>
          <a:p>
            <a:r>
              <a:rPr lang="en-US" b="1" dirty="0" smtClean="0"/>
              <a:t>divergent case</a:t>
            </a:r>
            <a:endParaRPr lang="ru-RU" b="1" dirty="0"/>
          </a:p>
        </p:txBody>
      </p:sp>
      <p:sp>
        <p:nvSpPr>
          <p:cNvPr id="17" name="TextBox 16"/>
          <p:cNvSpPr txBox="1"/>
          <p:nvPr/>
        </p:nvSpPr>
        <p:spPr>
          <a:xfrm>
            <a:off x="4358320" y="4128400"/>
            <a:ext cx="1367383" cy="369332"/>
          </a:xfrm>
          <a:prstGeom prst="rect">
            <a:avLst/>
          </a:prstGeom>
          <a:noFill/>
        </p:spPr>
        <p:txBody>
          <a:bodyPr wrap="square" rtlCol="0">
            <a:spAutoFit/>
          </a:bodyPr>
          <a:lstStyle/>
          <a:p>
            <a:r>
              <a:rPr lang="en-US" b="1" dirty="0" smtClean="0"/>
              <a:t>loop case</a:t>
            </a:r>
            <a:endParaRPr lang="ru-RU" b="1" dirty="0"/>
          </a:p>
        </p:txBody>
      </p:sp>
      <p:sp>
        <p:nvSpPr>
          <p:cNvPr id="18" name="TextBox 17"/>
          <p:cNvSpPr txBox="1"/>
          <p:nvPr/>
        </p:nvSpPr>
        <p:spPr>
          <a:xfrm>
            <a:off x="6204656" y="2924944"/>
            <a:ext cx="1367383" cy="369332"/>
          </a:xfrm>
          <a:prstGeom prst="rect">
            <a:avLst/>
          </a:prstGeom>
          <a:noFill/>
        </p:spPr>
        <p:txBody>
          <a:bodyPr wrap="square" rtlCol="0">
            <a:spAutoFit/>
          </a:bodyPr>
          <a:lstStyle/>
          <a:p>
            <a:r>
              <a:rPr lang="en-US" b="1" dirty="0" smtClean="0"/>
              <a:t>gap case</a:t>
            </a:r>
            <a:endParaRPr lang="ru-RU" b="1" dirty="0"/>
          </a:p>
        </p:txBody>
      </p:sp>
      <p:sp>
        <p:nvSpPr>
          <p:cNvPr id="19" name="TextBox 18"/>
          <p:cNvSpPr txBox="1"/>
          <p:nvPr/>
        </p:nvSpPr>
        <p:spPr>
          <a:xfrm>
            <a:off x="7776617" y="2605848"/>
            <a:ext cx="1187871" cy="369332"/>
          </a:xfrm>
          <a:prstGeom prst="rect">
            <a:avLst/>
          </a:prstGeom>
          <a:noFill/>
        </p:spPr>
        <p:txBody>
          <a:bodyPr wrap="square" rtlCol="0">
            <a:spAutoFit/>
          </a:bodyPr>
          <a:lstStyle/>
          <a:p>
            <a:r>
              <a:rPr lang="en-US" b="1" dirty="0" smtClean="0"/>
              <a:t>break case</a:t>
            </a:r>
            <a:endParaRPr lang="ru-RU" b="1" dirty="0"/>
          </a:p>
        </p:txBody>
      </p:sp>
      <p:sp>
        <p:nvSpPr>
          <p:cNvPr id="20" name="Содержимое 5"/>
          <p:cNvSpPr txBox="1">
            <a:spLocks/>
          </p:cNvSpPr>
          <p:nvPr/>
        </p:nvSpPr>
        <p:spPr>
          <a:xfrm>
            <a:off x="468313" y="3327582"/>
            <a:ext cx="2447503" cy="1397562"/>
          </a:xfrm>
          <a:prstGeom prst="rect">
            <a:avLst/>
          </a:prstGeom>
        </p:spPr>
        <p:txBody>
          <a:bodyPr vert="horz" lIns="91440" tIns="45720" rIns="91440" bIns="45720" rtlCol="0">
            <a:normAutofit fontScale="92500" lnSpcReduction="10000"/>
          </a:bodyPr>
          <a:lstStyle/>
          <a:p>
            <a:pPr marL="342900" lvl="0" indent="-342900">
              <a:spcBef>
                <a:spcPct val="20000"/>
              </a:spcBef>
              <a:buFont typeface="Arial" pitchFamily="34" charset="0"/>
              <a:buChar char="•"/>
              <a:defRPr/>
            </a:pPr>
            <a:r>
              <a:rPr lang="en-US" sz="2400" dirty="0" smtClean="0"/>
              <a:t>In normal case ND resembles the diagram for linear system</a:t>
            </a:r>
            <a:endParaRPr kumimoji="0" lang="ru-RU" sz="2400" b="0" i="0" u="none" strike="noStrike" kern="1200" cap="none" spc="0" normalizeH="0" baseline="0" noProof="0" dirty="0" smtClean="0">
              <a:ln>
                <a:noFill/>
              </a:ln>
              <a:solidFill>
                <a:schemeClr val="tx1"/>
              </a:solidFill>
              <a:effectLst/>
              <a:uLnTx/>
              <a:uFillTx/>
              <a:latin typeface="+mn-lt"/>
              <a:ea typeface="+mn-ea"/>
              <a:cs typeface="+mn-cs"/>
            </a:endParaRP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21" name="Содержимое 21"/>
          <p:cNvSpPr txBox="1">
            <a:spLocks/>
          </p:cNvSpPr>
          <p:nvPr/>
        </p:nvSpPr>
        <p:spPr>
          <a:xfrm>
            <a:off x="457200" y="1480895"/>
            <a:ext cx="3754760" cy="2188839"/>
          </a:xfrm>
          <a:prstGeom prst="rect">
            <a:avLst/>
          </a:prstGeom>
        </p:spPr>
        <p:txBody>
          <a:bodyPr>
            <a:normAutofit fontScale="70000" lnSpcReduction="20000"/>
          </a:bodyPr>
          <a:lstStyle/>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n-US" sz="3200" b="0" i="0" u="none" strike="noStrike" kern="1200" cap="none" spc="0" normalizeH="0" baseline="0" noProof="0" dirty="0" smtClean="0">
                <a:ln>
                  <a:noFill/>
                </a:ln>
                <a:solidFill>
                  <a:schemeClr val="tx1"/>
                </a:solidFill>
                <a:effectLst/>
                <a:uLnTx/>
                <a:uFillTx/>
                <a:latin typeface="+mn-lt"/>
                <a:ea typeface="+mn-ea"/>
                <a:cs typeface="+mn-cs"/>
              </a:rPr>
              <a:t>Nyquist diagrams are divided into classes. </a:t>
            </a:r>
            <a:endParaRPr kumimoji="0" lang="ru-RU" sz="3200" b="0" i="0" u="none" strike="noStrike" kern="1200" cap="none" spc="0" normalizeH="0" baseline="0" noProof="0" dirty="0" smtClean="0">
              <a:ln>
                <a:noFill/>
              </a:ln>
              <a:solidFill>
                <a:schemeClr val="tx1"/>
              </a:solidFill>
              <a:effectLst/>
              <a:uLnTx/>
              <a:uFillTx/>
              <a:latin typeface="+mn-lt"/>
              <a:ea typeface="+mn-ea"/>
              <a:cs typeface="+mn-cs"/>
            </a:endParaRPr>
          </a:p>
          <a:p>
            <a:pPr marL="342900" marR="0" lvl="0" indent="-342900"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n-US" sz="3200" b="0" i="0" u="none" strike="noStrike" kern="1200" cap="none" spc="0" normalizeH="0" baseline="0" noProof="0" dirty="0" smtClean="0">
                <a:ln>
                  <a:noFill/>
                </a:ln>
                <a:solidFill>
                  <a:schemeClr val="tx1"/>
                </a:solidFill>
                <a:effectLst/>
                <a:uLnTx/>
                <a:uFillTx/>
                <a:latin typeface="+mn-lt"/>
                <a:ea typeface="+mn-ea"/>
                <a:cs typeface="+mn-cs"/>
              </a:rPr>
              <a:t>With the increasing of the amplitude diagrams move from one class to another in definite</a:t>
            </a:r>
            <a:r>
              <a:rPr kumimoji="0" lang="en-US" sz="3200" b="0" i="0" u="none" strike="noStrike" kern="1200" cap="none" spc="0" normalizeH="0" noProof="0" dirty="0" smtClean="0">
                <a:ln>
                  <a:noFill/>
                </a:ln>
                <a:solidFill>
                  <a:schemeClr val="tx1"/>
                </a:solidFill>
                <a:effectLst/>
                <a:uLnTx/>
                <a:uFillTx/>
                <a:latin typeface="+mn-lt"/>
                <a:ea typeface="+mn-ea"/>
                <a:cs typeface="+mn-cs"/>
              </a:rPr>
              <a:t> order. </a:t>
            </a:r>
            <a:endParaRPr kumimoji="0" lang="ru-RU" sz="3200" b="0" i="0" u="none" strike="noStrike" kern="1200" cap="none" spc="0" normalizeH="0" baseline="0" noProof="0" dirty="0" smtClean="0">
              <a:ln>
                <a:noFill/>
              </a:ln>
              <a:solidFill>
                <a:schemeClr val="tx1"/>
              </a:solidFill>
              <a:effectLst/>
              <a:uLnTx/>
              <a:uFillTx/>
              <a:latin typeface="+mn-lt"/>
              <a:ea typeface="+mn-ea"/>
              <a:cs typeface="+mn-cs"/>
            </a:endParaRP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22" name="Содержимое 2"/>
          <p:cNvSpPr txBox="1">
            <a:spLocks/>
          </p:cNvSpPr>
          <p:nvPr/>
        </p:nvSpPr>
        <p:spPr>
          <a:xfrm>
            <a:off x="3923928" y="1471115"/>
            <a:ext cx="2674640" cy="1180727"/>
          </a:xfrm>
          <a:prstGeom prst="rect">
            <a:avLst/>
          </a:prstGeom>
        </p:spPr>
        <p:txBody>
          <a:bodyPr vert="horz" lIns="91440" tIns="45720" rIns="91440" bIns="45720" rtlCol="0">
            <a:normAutofit fontScale="70000" lnSpcReduction="20000"/>
          </a:bodyPr>
          <a:lstStyle/>
          <a:p>
            <a:pPr marL="342900" marR="0" lvl="0" indent="-342900"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n-US" sz="3200" b="0" i="0" u="none" strike="noStrike" kern="1200" cap="none" spc="0" normalizeH="0" baseline="0" noProof="0" dirty="0" smtClean="0">
                <a:ln>
                  <a:noFill/>
                </a:ln>
                <a:solidFill>
                  <a:schemeClr val="tx1"/>
                </a:solidFill>
                <a:effectLst/>
                <a:uLnTx/>
                <a:uFillTx/>
                <a:latin typeface="+mn-lt"/>
                <a:ea typeface="+mn-ea"/>
                <a:cs typeface="+mn-cs"/>
              </a:rPr>
              <a:t>Loops and gaps show the influence of the anomalies</a:t>
            </a:r>
            <a:r>
              <a:rPr kumimoji="0" lang="ru-RU" sz="3200" b="0" i="0" u="none" strike="noStrike" kern="1200" cap="none" spc="0" normalizeH="0" baseline="0" noProof="0" dirty="0" smtClean="0">
                <a:ln>
                  <a:noFill/>
                </a:ln>
                <a:solidFill>
                  <a:schemeClr val="tx1"/>
                </a:solidFill>
                <a:effectLst/>
                <a:uLnTx/>
                <a:uFillTx/>
                <a:latin typeface="+mn-lt"/>
                <a:ea typeface="+mn-ea"/>
                <a:cs typeface="+mn-cs"/>
              </a:rPr>
              <a:t>.</a:t>
            </a: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65" name="AutoShape 9"/>
          <p:cNvSpPr>
            <a:spLocks noChangeArrowheads="1"/>
          </p:cNvSpPr>
          <p:nvPr/>
        </p:nvSpPr>
        <p:spPr bwMode="auto">
          <a:xfrm rot="-1864345">
            <a:off x="3563938" y="4437063"/>
            <a:ext cx="5580062" cy="431800"/>
          </a:xfrm>
          <a:prstGeom prst="rightArrow">
            <a:avLst>
              <a:gd name="adj1" fmla="val 50000"/>
              <a:gd name="adj2" fmla="val 323070"/>
            </a:avLst>
          </a:prstGeom>
          <a:solidFill>
            <a:schemeClr val="accent1"/>
          </a:solidFill>
          <a:ln w="9525">
            <a:solidFill>
              <a:schemeClr val="tx1"/>
            </a:solidFill>
            <a:miter lim="800000"/>
            <a:headEnd/>
            <a:tailEnd/>
          </a:ln>
          <a:effectLst/>
        </p:spPr>
        <p:txBody>
          <a:bodyPr wrap="none" anchor="ctr"/>
          <a:lstStyle/>
          <a:p>
            <a:endParaRPr lang="ru-RU"/>
          </a:p>
        </p:txBody>
      </p:sp>
      <p:pic>
        <p:nvPicPr>
          <p:cNvPr id="72706" name="Picture 2" descr="C:\Users\Elizaveta\Hydro\Конференции_и_статьи\МНСК\1.png"/>
          <p:cNvPicPr>
            <a:picLocks noChangeAspect="1" noChangeArrowheads="1"/>
          </p:cNvPicPr>
          <p:nvPr/>
        </p:nvPicPr>
        <p:blipFill>
          <a:blip r:embed="rId2" cstate="print"/>
          <a:srcRect/>
          <a:stretch>
            <a:fillRect/>
          </a:stretch>
        </p:blipFill>
        <p:spPr bwMode="auto">
          <a:xfrm>
            <a:off x="0" y="5301208"/>
            <a:ext cx="2398091" cy="1404000"/>
          </a:xfrm>
          <a:prstGeom prst="rect">
            <a:avLst/>
          </a:prstGeom>
          <a:noFill/>
        </p:spPr>
      </p:pic>
      <p:pic>
        <p:nvPicPr>
          <p:cNvPr id="72707" name="Picture 3" descr="C:\Users\Elizaveta\Hydro\Конференции_и_статьи\МНСК\2.png"/>
          <p:cNvPicPr>
            <a:picLocks noChangeAspect="1" noChangeArrowheads="1"/>
          </p:cNvPicPr>
          <p:nvPr/>
        </p:nvPicPr>
        <p:blipFill>
          <a:blip r:embed="rId3" cstate="print"/>
          <a:srcRect/>
          <a:stretch>
            <a:fillRect/>
          </a:stretch>
        </p:blipFill>
        <p:spPr bwMode="auto">
          <a:xfrm>
            <a:off x="1215680" y="4455788"/>
            <a:ext cx="2276820" cy="1404000"/>
          </a:xfrm>
          <a:prstGeom prst="rect">
            <a:avLst/>
          </a:prstGeom>
          <a:noFill/>
        </p:spPr>
      </p:pic>
      <p:pic>
        <p:nvPicPr>
          <p:cNvPr id="72708" name="Picture 4" descr="C:\Users\Elizaveta\Hydro\Конференции_и_статьи\МНСК\3.png"/>
          <p:cNvPicPr>
            <a:picLocks noChangeAspect="1" noChangeArrowheads="1"/>
          </p:cNvPicPr>
          <p:nvPr/>
        </p:nvPicPr>
        <p:blipFill>
          <a:blip r:embed="rId4" cstate="print"/>
          <a:srcRect/>
          <a:stretch>
            <a:fillRect/>
          </a:stretch>
        </p:blipFill>
        <p:spPr bwMode="auto">
          <a:xfrm>
            <a:off x="2835077" y="3212976"/>
            <a:ext cx="2371095" cy="1404000"/>
          </a:xfrm>
          <a:prstGeom prst="rect">
            <a:avLst/>
          </a:prstGeom>
          <a:noFill/>
        </p:spPr>
      </p:pic>
      <p:pic>
        <p:nvPicPr>
          <p:cNvPr id="72710" name="Picture 6" descr="C:\Users\Elizaveta\Hydro\Конференции_и_статьи\МНСК\5.png"/>
          <p:cNvPicPr>
            <a:picLocks noChangeAspect="1" noChangeArrowheads="1"/>
          </p:cNvPicPr>
          <p:nvPr/>
        </p:nvPicPr>
        <p:blipFill>
          <a:blip r:embed="rId5" cstate="print"/>
          <a:srcRect/>
          <a:stretch>
            <a:fillRect/>
          </a:stretch>
        </p:blipFill>
        <p:spPr bwMode="auto">
          <a:xfrm>
            <a:off x="6729983" y="692696"/>
            <a:ext cx="2382179" cy="1404000"/>
          </a:xfrm>
          <a:prstGeom prst="rect">
            <a:avLst/>
          </a:prstGeom>
          <a:noFill/>
        </p:spPr>
      </p:pic>
      <p:pic>
        <p:nvPicPr>
          <p:cNvPr id="17" name="Picture 2" descr="C:\Users\Elizaveta\Hydro\Конференции_и_статьи\МНСК\2et.png"/>
          <p:cNvPicPr>
            <a:picLocks noChangeAspect="1" noChangeArrowheads="1"/>
          </p:cNvPicPr>
          <p:nvPr/>
        </p:nvPicPr>
        <p:blipFill>
          <a:blip r:embed="rId6" cstate="print"/>
          <a:srcRect/>
          <a:stretch>
            <a:fillRect/>
          </a:stretch>
        </p:blipFill>
        <p:spPr bwMode="auto">
          <a:xfrm>
            <a:off x="4940399" y="2060848"/>
            <a:ext cx="2283615" cy="1404000"/>
          </a:xfrm>
          <a:prstGeom prst="rect">
            <a:avLst/>
          </a:prstGeom>
          <a:noFill/>
        </p:spPr>
      </p:pic>
      <p:sp>
        <p:nvSpPr>
          <p:cNvPr id="18" name="TextBox 7"/>
          <p:cNvSpPr txBox="1">
            <a:spLocks noChangeArrowheads="1"/>
          </p:cNvSpPr>
          <p:nvPr/>
        </p:nvSpPr>
        <p:spPr bwMode="auto">
          <a:xfrm>
            <a:off x="2031729" y="311745"/>
            <a:ext cx="5132559" cy="584775"/>
          </a:xfrm>
          <a:prstGeom prst="rect">
            <a:avLst/>
          </a:prstGeom>
          <a:noFill/>
          <a:ln w="9525">
            <a:noFill/>
            <a:miter lim="800000"/>
            <a:headEnd/>
            <a:tailEnd/>
          </a:ln>
        </p:spPr>
        <p:txBody>
          <a:bodyPr wrap="none">
            <a:spAutoFit/>
          </a:bodyPr>
          <a:lstStyle/>
          <a:p>
            <a:r>
              <a:rPr lang="en-US" sz="3200" dirty="0" smtClean="0"/>
              <a:t>Continuous solution changing</a:t>
            </a:r>
            <a:endParaRPr lang="ru-RU" sz="3200" dirty="0"/>
          </a:p>
        </p:txBody>
      </p:sp>
      <p:sp>
        <p:nvSpPr>
          <p:cNvPr id="14" name="TextBox 13"/>
          <p:cNvSpPr txBox="1"/>
          <p:nvPr/>
        </p:nvSpPr>
        <p:spPr>
          <a:xfrm>
            <a:off x="384307" y="6483686"/>
            <a:ext cx="1367383" cy="369332"/>
          </a:xfrm>
          <a:prstGeom prst="rect">
            <a:avLst/>
          </a:prstGeom>
          <a:noFill/>
        </p:spPr>
        <p:txBody>
          <a:bodyPr wrap="square" rtlCol="0">
            <a:spAutoFit/>
          </a:bodyPr>
          <a:lstStyle/>
          <a:p>
            <a:r>
              <a:rPr lang="en-US" b="1" dirty="0" smtClean="0"/>
              <a:t>normal case</a:t>
            </a:r>
            <a:endParaRPr lang="ru-RU" b="1" dirty="0"/>
          </a:p>
        </p:txBody>
      </p:sp>
      <p:sp>
        <p:nvSpPr>
          <p:cNvPr id="15" name="TextBox 14"/>
          <p:cNvSpPr txBox="1"/>
          <p:nvPr/>
        </p:nvSpPr>
        <p:spPr>
          <a:xfrm>
            <a:off x="2165148" y="5463818"/>
            <a:ext cx="1656184" cy="369332"/>
          </a:xfrm>
          <a:prstGeom prst="rect">
            <a:avLst/>
          </a:prstGeom>
          <a:noFill/>
        </p:spPr>
        <p:txBody>
          <a:bodyPr wrap="square" rtlCol="0">
            <a:spAutoFit/>
          </a:bodyPr>
          <a:lstStyle/>
          <a:p>
            <a:r>
              <a:rPr lang="en-US" b="1" dirty="0" smtClean="0"/>
              <a:t>divergent case</a:t>
            </a:r>
            <a:endParaRPr lang="ru-RU" b="1" dirty="0"/>
          </a:p>
        </p:txBody>
      </p:sp>
      <p:sp>
        <p:nvSpPr>
          <p:cNvPr id="16" name="TextBox 15"/>
          <p:cNvSpPr txBox="1"/>
          <p:nvPr/>
        </p:nvSpPr>
        <p:spPr>
          <a:xfrm>
            <a:off x="3563888" y="4499828"/>
            <a:ext cx="1367383" cy="369332"/>
          </a:xfrm>
          <a:prstGeom prst="rect">
            <a:avLst/>
          </a:prstGeom>
          <a:noFill/>
        </p:spPr>
        <p:txBody>
          <a:bodyPr wrap="square" rtlCol="0">
            <a:spAutoFit/>
          </a:bodyPr>
          <a:lstStyle/>
          <a:p>
            <a:r>
              <a:rPr lang="en-US" b="1" dirty="0" smtClean="0"/>
              <a:t>loop case</a:t>
            </a:r>
            <a:endParaRPr lang="ru-RU" b="1" dirty="0"/>
          </a:p>
        </p:txBody>
      </p:sp>
      <p:sp>
        <p:nvSpPr>
          <p:cNvPr id="19" name="TextBox 18"/>
          <p:cNvSpPr txBox="1"/>
          <p:nvPr/>
        </p:nvSpPr>
        <p:spPr>
          <a:xfrm>
            <a:off x="5724128" y="3356992"/>
            <a:ext cx="1367383" cy="369332"/>
          </a:xfrm>
          <a:prstGeom prst="rect">
            <a:avLst/>
          </a:prstGeom>
          <a:noFill/>
        </p:spPr>
        <p:txBody>
          <a:bodyPr wrap="square" rtlCol="0">
            <a:spAutoFit/>
          </a:bodyPr>
          <a:lstStyle/>
          <a:p>
            <a:r>
              <a:rPr lang="en-US" b="1" dirty="0" smtClean="0"/>
              <a:t>gap case</a:t>
            </a:r>
            <a:endParaRPr lang="ru-RU" b="1" dirty="0"/>
          </a:p>
        </p:txBody>
      </p:sp>
      <p:sp>
        <p:nvSpPr>
          <p:cNvPr id="20" name="TextBox 19"/>
          <p:cNvSpPr txBox="1"/>
          <p:nvPr/>
        </p:nvSpPr>
        <p:spPr>
          <a:xfrm>
            <a:off x="7596336" y="2132856"/>
            <a:ext cx="1187871" cy="369332"/>
          </a:xfrm>
          <a:prstGeom prst="rect">
            <a:avLst/>
          </a:prstGeom>
          <a:noFill/>
        </p:spPr>
        <p:txBody>
          <a:bodyPr wrap="square" rtlCol="0">
            <a:spAutoFit/>
          </a:bodyPr>
          <a:lstStyle/>
          <a:p>
            <a:r>
              <a:rPr lang="en-US" b="1" dirty="0" smtClean="0"/>
              <a:t>break case</a:t>
            </a:r>
            <a:endParaRPr lang="ru-RU" b="1" dirty="0"/>
          </a:p>
        </p:txBody>
      </p:sp>
      <p:sp>
        <p:nvSpPr>
          <p:cNvPr id="22" name="Содержимое 24"/>
          <p:cNvSpPr txBox="1">
            <a:spLocks/>
          </p:cNvSpPr>
          <p:nvPr/>
        </p:nvSpPr>
        <p:spPr>
          <a:xfrm>
            <a:off x="468313" y="1471115"/>
            <a:ext cx="2519511" cy="2173909"/>
          </a:xfrm>
          <a:prstGeom prst="rect">
            <a:avLst/>
          </a:prstGeom>
        </p:spPr>
        <p:txBody>
          <a:bodyPr>
            <a:normAutofit fontScale="70000" lnSpcReduction="20000"/>
          </a:bodyPr>
          <a:lstStyle/>
          <a:p>
            <a:pPr marL="342900" marR="0" lvl="0" indent="-342900"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n-US" sz="3200" b="0" i="0" u="none" strike="noStrike" kern="1200" cap="none" spc="0" normalizeH="0" baseline="0" noProof="0" dirty="0" smtClean="0">
                <a:ln>
                  <a:noFill/>
                </a:ln>
                <a:solidFill>
                  <a:schemeClr val="tx1"/>
                </a:solidFill>
                <a:effectLst/>
                <a:uLnTx/>
                <a:uFillTx/>
                <a:latin typeface="+mn-lt"/>
                <a:ea typeface="+mn-ea"/>
                <a:cs typeface="+mn-cs"/>
              </a:rPr>
              <a:t>Solution changes continuously</a:t>
            </a:r>
            <a:endParaRPr kumimoji="0" lang="ru-RU" sz="3200" b="0" i="0" u="none" strike="noStrike" kern="1200" cap="none" spc="0" normalizeH="0" baseline="0" noProof="0" dirty="0" smtClean="0">
              <a:ln>
                <a:noFill/>
              </a:ln>
              <a:solidFill>
                <a:schemeClr val="tx1"/>
              </a:solidFill>
              <a:effectLst/>
              <a:uLnTx/>
              <a:uFillTx/>
              <a:latin typeface="+mn-lt"/>
              <a:ea typeface="+mn-ea"/>
              <a:cs typeface="+mn-cs"/>
            </a:endParaRP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n-US" sz="3200" b="0" i="0" u="none" strike="noStrike" kern="1200" cap="none" spc="0" normalizeH="0" baseline="0" noProof="0" dirty="0" smtClean="0">
                <a:ln>
                  <a:noFill/>
                </a:ln>
                <a:solidFill>
                  <a:schemeClr val="tx1"/>
                </a:solidFill>
                <a:effectLst/>
                <a:uLnTx/>
                <a:uFillTx/>
                <a:latin typeface="+mn-lt"/>
                <a:ea typeface="+mn-ea"/>
                <a:cs typeface="+mn-cs"/>
              </a:rPr>
              <a:t>Only stable periodic cycles are acceptable for the living system</a:t>
            </a:r>
            <a:r>
              <a:rPr kumimoji="0" lang="ru-RU" sz="3200" b="0" i="0" u="none" strike="noStrike" kern="1200" cap="none" spc="0" normalizeH="0" baseline="0" noProof="0" dirty="0" smtClean="0">
                <a:ln>
                  <a:noFill/>
                </a:ln>
                <a:solidFill>
                  <a:schemeClr val="tx1"/>
                </a:solidFill>
                <a:effectLst/>
                <a:uLnTx/>
                <a:uFillTx/>
                <a:latin typeface="+mn-lt"/>
                <a:ea typeface="+mn-ea"/>
                <a:cs typeface="+mn-cs"/>
              </a:rPr>
              <a:t>.</a:t>
            </a: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endParaRPr kumimoji="0" lang="ru-RU" sz="3200" b="0" i="0" u="none" strike="noStrike" kern="1200" cap="none" spc="0" normalizeH="0" baseline="0" noProof="0" dirty="0" smtClean="0">
              <a:ln>
                <a:noFill/>
              </a:ln>
              <a:solidFill>
                <a:schemeClr val="tx1"/>
              </a:solidFill>
              <a:effectLst/>
              <a:uLnTx/>
              <a:uFillTx/>
              <a:latin typeface="+mn-lt"/>
              <a:ea typeface="+mn-ea"/>
              <a:cs typeface="+mn-cs"/>
            </a:endParaRP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23" name="Содержимое 2"/>
          <p:cNvSpPr txBox="1">
            <a:spLocks/>
          </p:cNvSpPr>
          <p:nvPr/>
        </p:nvSpPr>
        <p:spPr>
          <a:xfrm>
            <a:off x="2890650" y="1471115"/>
            <a:ext cx="2545446" cy="1453829"/>
          </a:xfrm>
          <a:prstGeom prst="rect">
            <a:avLst/>
          </a:prstGeom>
        </p:spPr>
        <p:txBody>
          <a:bodyPr vert="horz" lIns="91440" tIns="45720" rIns="91440" bIns="45720" rtlCol="0">
            <a:normAutofit fontScale="70000" lnSpcReduction="20000"/>
          </a:bodyPr>
          <a:lstStyle/>
          <a:p>
            <a:pPr marL="342900" marR="0" lvl="0" indent="-342900"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n-US" sz="3200" b="0" i="0" u="none" strike="noStrike" kern="1200" cap="none" spc="0" normalizeH="0" baseline="0" noProof="0" dirty="0" err="1" smtClean="0">
                <a:ln>
                  <a:noFill/>
                </a:ln>
                <a:solidFill>
                  <a:schemeClr val="tx1"/>
                </a:solidFill>
                <a:effectLst/>
                <a:uLnTx/>
                <a:uFillTx/>
                <a:latin typeface="+mn-lt"/>
                <a:ea typeface="+mn-ea"/>
                <a:cs typeface="+mn-cs"/>
              </a:rPr>
              <a:t>Subharmonics</a:t>
            </a:r>
            <a:r>
              <a:rPr kumimoji="0" lang="en-US" sz="3200" b="0" i="0" u="none" strike="noStrike" kern="1200" cap="none" spc="0" normalizeH="0" baseline="0" noProof="0" dirty="0" smtClean="0">
                <a:ln>
                  <a:noFill/>
                </a:ln>
                <a:solidFill>
                  <a:schemeClr val="tx1"/>
                </a:solidFill>
                <a:effectLst/>
                <a:uLnTx/>
                <a:uFillTx/>
                <a:latin typeface="+mn-lt"/>
                <a:ea typeface="+mn-ea"/>
                <a:cs typeface="+mn-cs"/>
              </a:rPr>
              <a:t> and disruptions show the influence</a:t>
            </a:r>
            <a:r>
              <a:rPr kumimoji="0" lang="en-US" sz="3200" b="0" i="0" u="none" strike="noStrike" kern="1200" cap="none" spc="0" normalizeH="0" noProof="0" dirty="0" smtClean="0">
                <a:ln>
                  <a:noFill/>
                </a:ln>
                <a:solidFill>
                  <a:schemeClr val="tx1"/>
                </a:solidFill>
                <a:effectLst/>
                <a:uLnTx/>
                <a:uFillTx/>
                <a:latin typeface="+mn-lt"/>
                <a:ea typeface="+mn-ea"/>
                <a:cs typeface="+mn-cs"/>
              </a:rPr>
              <a:t> of the anomalies. </a:t>
            </a:r>
            <a:endParaRPr kumimoji="0" lang="ru-RU" sz="3200" b="0" i="0" u="none" strike="noStrike" kern="1200" cap="none" spc="0" normalizeH="0" baseline="0" noProof="0" dirty="0" smtClean="0">
              <a:ln>
                <a:noFill/>
              </a:ln>
              <a:solidFill>
                <a:schemeClr val="tx1"/>
              </a:solidFill>
              <a:effectLst/>
              <a:uLnTx/>
              <a:uFillTx/>
              <a:latin typeface="+mn-lt"/>
              <a:ea typeface="+mn-ea"/>
              <a:cs typeface="+mn-cs"/>
            </a:endParaRPr>
          </a:p>
        </p:txBody>
      </p:sp>
      <p:sp>
        <p:nvSpPr>
          <p:cNvPr id="21" name="Text Box 10"/>
          <p:cNvSpPr txBox="1">
            <a:spLocks noChangeArrowheads="1"/>
          </p:cNvSpPr>
          <p:nvPr/>
        </p:nvSpPr>
        <p:spPr bwMode="auto">
          <a:xfrm>
            <a:off x="5580112" y="5373216"/>
            <a:ext cx="3563888" cy="830997"/>
          </a:xfrm>
          <a:prstGeom prst="rect">
            <a:avLst/>
          </a:prstGeom>
          <a:noFill/>
          <a:ln w="9525">
            <a:noFill/>
            <a:miter lim="800000"/>
            <a:headEnd/>
            <a:tailEnd/>
          </a:ln>
          <a:effectLst/>
        </p:spPr>
        <p:txBody>
          <a:bodyPr wrap="square">
            <a:spAutoFit/>
          </a:bodyPr>
          <a:lstStyle/>
          <a:p>
            <a:pPr algn="ctr"/>
            <a:r>
              <a:rPr lang="en-US" sz="2400" dirty="0" smtClean="0"/>
              <a:t>Increasing of the right side amplitude from 0 to 1.</a:t>
            </a:r>
            <a:endParaRPr lang="ru-RU" sz="2400" dirty="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Picture 3" descr="C:\Users\Elizaveta\Hydro\__Curves\Pov1\res5_1.png"/>
          <p:cNvPicPr>
            <a:picLocks noChangeAspect="1" noChangeArrowheads="1"/>
          </p:cNvPicPr>
          <p:nvPr/>
        </p:nvPicPr>
        <p:blipFill>
          <a:blip r:embed="rId3" cstate="print"/>
          <a:srcRect/>
          <a:stretch>
            <a:fillRect/>
          </a:stretch>
        </p:blipFill>
        <p:spPr bwMode="auto">
          <a:xfrm>
            <a:off x="471552" y="5257592"/>
            <a:ext cx="2082279" cy="1548000"/>
          </a:xfrm>
          <a:prstGeom prst="rect">
            <a:avLst/>
          </a:prstGeom>
          <a:noFill/>
        </p:spPr>
      </p:pic>
      <p:pic>
        <p:nvPicPr>
          <p:cNvPr id="22" name="Picture 3" descr="C:\Users\Elizaveta\Hydro\__Curves\Pov1\res1_03.png"/>
          <p:cNvPicPr>
            <a:picLocks noChangeAspect="1" noChangeArrowheads="1"/>
          </p:cNvPicPr>
          <p:nvPr/>
        </p:nvPicPr>
        <p:blipFill>
          <a:blip r:embed="rId4" cstate="print"/>
          <a:srcRect/>
          <a:stretch>
            <a:fillRect/>
          </a:stretch>
        </p:blipFill>
        <p:spPr bwMode="auto">
          <a:xfrm>
            <a:off x="456480" y="3686426"/>
            <a:ext cx="1942851" cy="1548000"/>
          </a:xfrm>
          <a:prstGeom prst="rect">
            <a:avLst/>
          </a:prstGeom>
          <a:noFill/>
        </p:spPr>
      </p:pic>
      <p:sp>
        <p:nvSpPr>
          <p:cNvPr id="17" name="TextBox 7"/>
          <p:cNvSpPr txBox="1">
            <a:spLocks noChangeArrowheads="1"/>
          </p:cNvSpPr>
          <p:nvPr/>
        </p:nvSpPr>
        <p:spPr bwMode="auto">
          <a:xfrm>
            <a:off x="1259632" y="311745"/>
            <a:ext cx="6689057" cy="584775"/>
          </a:xfrm>
          <a:prstGeom prst="rect">
            <a:avLst/>
          </a:prstGeom>
          <a:noFill/>
          <a:ln w="9525">
            <a:noFill/>
            <a:miter lim="800000"/>
            <a:headEnd/>
            <a:tailEnd/>
          </a:ln>
        </p:spPr>
        <p:txBody>
          <a:bodyPr wrap="square">
            <a:spAutoFit/>
          </a:bodyPr>
          <a:lstStyle/>
          <a:p>
            <a:r>
              <a:rPr lang="en-US" sz="3200" dirty="0" smtClean="0"/>
              <a:t>Influence of the anomalies on ND class </a:t>
            </a:r>
            <a:endParaRPr lang="ru-RU" sz="3200" dirty="0"/>
          </a:p>
        </p:txBody>
      </p:sp>
      <p:pic>
        <p:nvPicPr>
          <p:cNvPr id="102402" name="Picture 2" descr="C:\Users\Elizaveta\Hydro\Конференции_и_статьи\МНСК\4et.png"/>
          <p:cNvPicPr>
            <a:picLocks noChangeAspect="1" noChangeArrowheads="1"/>
          </p:cNvPicPr>
          <p:nvPr/>
        </p:nvPicPr>
        <p:blipFill>
          <a:blip r:embed="rId5" cstate="print"/>
          <a:srcRect/>
          <a:stretch>
            <a:fillRect/>
          </a:stretch>
        </p:blipFill>
        <p:spPr bwMode="auto">
          <a:xfrm>
            <a:off x="6372200" y="5179603"/>
            <a:ext cx="2504186" cy="1548000"/>
          </a:xfrm>
          <a:prstGeom prst="rect">
            <a:avLst/>
          </a:prstGeom>
          <a:noFill/>
        </p:spPr>
      </p:pic>
      <p:pic>
        <p:nvPicPr>
          <p:cNvPr id="102403" name="Picture 3" descr="C:\Users\Elizaveta\Hydro\Конференции_и_статьи\МНСК\1et.png"/>
          <p:cNvPicPr>
            <a:picLocks noChangeAspect="1" noChangeArrowheads="1"/>
          </p:cNvPicPr>
          <p:nvPr/>
        </p:nvPicPr>
        <p:blipFill>
          <a:blip r:embed="rId6" cstate="print"/>
          <a:srcRect/>
          <a:stretch>
            <a:fillRect/>
          </a:stretch>
        </p:blipFill>
        <p:spPr bwMode="auto">
          <a:xfrm>
            <a:off x="2363061" y="3612481"/>
            <a:ext cx="2363234" cy="1548000"/>
          </a:xfrm>
          <a:prstGeom prst="rect">
            <a:avLst/>
          </a:prstGeom>
          <a:noFill/>
        </p:spPr>
      </p:pic>
      <p:pic>
        <p:nvPicPr>
          <p:cNvPr id="102404" name="Picture 4" descr="C:\Users\Elizaveta\Hydro\Конференции_и_статьи\МНСК\2et.png"/>
          <p:cNvPicPr>
            <a:picLocks noChangeAspect="1" noChangeArrowheads="1"/>
          </p:cNvPicPr>
          <p:nvPr/>
        </p:nvPicPr>
        <p:blipFill>
          <a:blip r:embed="rId7" cstate="print"/>
          <a:srcRect/>
          <a:stretch>
            <a:fillRect/>
          </a:stretch>
        </p:blipFill>
        <p:spPr bwMode="auto">
          <a:xfrm>
            <a:off x="6268660" y="3503586"/>
            <a:ext cx="2517831" cy="1548000"/>
          </a:xfrm>
          <a:prstGeom prst="rect">
            <a:avLst/>
          </a:prstGeom>
          <a:noFill/>
        </p:spPr>
      </p:pic>
      <p:pic>
        <p:nvPicPr>
          <p:cNvPr id="102405" name="Picture 5" descr="C:\Users\Elizaveta\Hydro\Конференции_и_статьи\МНСК\3et.png"/>
          <p:cNvPicPr>
            <a:picLocks noChangeAspect="1" noChangeArrowheads="1"/>
          </p:cNvPicPr>
          <p:nvPr/>
        </p:nvPicPr>
        <p:blipFill>
          <a:blip r:embed="rId8" cstate="print"/>
          <a:srcRect/>
          <a:stretch>
            <a:fillRect/>
          </a:stretch>
        </p:blipFill>
        <p:spPr bwMode="auto">
          <a:xfrm>
            <a:off x="2522122" y="5245848"/>
            <a:ext cx="2556438" cy="1548000"/>
          </a:xfrm>
          <a:prstGeom prst="rect">
            <a:avLst/>
          </a:prstGeom>
          <a:noFill/>
        </p:spPr>
      </p:pic>
      <p:sp>
        <p:nvSpPr>
          <p:cNvPr id="16" name="Содержимое 15"/>
          <p:cNvSpPr>
            <a:spLocks noGrp="1"/>
          </p:cNvSpPr>
          <p:nvPr>
            <p:ph idx="1"/>
          </p:nvPr>
        </p:nvSpPr>
        <p:spPr>
          <a:xfrm>
            <a:off x="468313" y="1471950"/>
            <a:ext cx="8229600" cy="2029058"/>
          </a:xfrm>
        </p:spPr>
        <p:txBody>
          <a:bodyPr>
            <a:noAutofit/>
          </a:bodyPr>
          <a:lstStyle/>
          <a:p>
            <a:pPr algn="just"/>
            <a:r>
              <a:rPr lang="en-US" sz="2400" dirty="0" smtClean="0"/>
              <a:t>ND runs the whole chain of classes not for all device positions. There are cases when ND stays in first two classes. </a:t>
            </a:r>
            <a:endParaRPr lang="ru-RU" sz="2400" dirty="0" smtClean="0"/>
          </a:p>
          <a:p>
            <a:pPr algn="just"/>
            <a:r>
              <a:rPr lang="en-US" sz="2400" dirty="0" smtClean="0"/>
              <a:t>Complicated nonlinear oscillations which characterize the influence of the anomalies are mostly peculiar to the last three classes. </a:t>
            </a:r>
            <a:endParaRPr lang="ru-RU" sz="2400" dirty="0"/>
          </a:p>
        </p:txBody>
      </p:sp>
      <p:pic>
        <p:nvPicPr>
          <p:cNvPr id="60423" name="Picture 7" descr="C:\Users\Elizaveta\Hydro\__Curves\P1\res2_1.png"/>
          <p:cNvPicPr>
            <a:picLocks noChangeAspect="1" noChangeArrowheads="1"/>
          </p:cNvPicPr>
          <p:nvPr/>
        </p:nvPicPr>
        <p:blipFill>
          <a:blip r:embed="rId9" cstate="print"/>
          <a:srcRect/>
          <a:stretch>
            <a:fillRect/>
          </a:stretch>
        </p:blipFill>
        <p:spPr bwMode="auto">
          <a:xfrm>
            <a:off x="5724131" y="4873602"/>
            <a:ext cx="608381" cy="1908000"/>
          </a:xfrm>
          <a:prstGeom prst="rect">
            <a:avLst/>
          </a:prstGeom>
          <a:noFill/>
        </p:spPr>
      </p:pic>
      <p:pic>
        <p:nvPicPr>
          <p:cNvPr id="60420" name="Picture 4" descr="C:\Users\Elizaveta\Hydro\__Curves\P1\res1_075.png"/>
          <p:cNvPicPr>
            <a:picLocks noChangeAspect="1" noChangeArrowheads="1"/>
          </p:cNvPicPr>
          <p:nvPr/>
        </p:nvPicPr>
        <p:blipFill>
          <a:blip r:embed="rId10" cstate="print"/>
          <a:srcRect/>
          <a:stretch>
            <a:fillRect/>
          </a:stretch>
        </p:blipFill>
        <p:spPr bwMode="auto">
          <a:xfrm>
            <a:off x="4619458" y="3565909"/>
            <a:ext cx="1541194" cy="1584000"/>
          </a:xfrm>
          <a:prstGeom prst="rect">
            <a:avLst/>
          </a:prstGeom>
          <a:noFill/>
        </p:spPr>
      </p:pic>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68313" y="1484313"/>
            <a:ext cx="8229600" cy="3544158"/>
          </a:xfrm>
        </p:spPr>
        <p:txBody>
          <a:bodyPr>
            <a:normAutofit/>
          </a:bodyPr>
          <a:lstStyle/>
          <a:p>
            <a:pPr algn="just"/>
            <a:r>
              <a:rPr lang="en-US" sz="2400" dirty="0" smtClean="0"/>
              <a:t>The pathologies of cerebral vascular system break proper functioning of blood circulation. This creates a serious danger for patient’s health. In this work we simulate the bloodstream in the surroundings of anomalies based on generalized Van </a:t>
            </a:r>
            <a:r>
              <a:rPr lang="en-US" sz="2400" dirty="0" err="1" smtClean="0"/>
              <a:t>der</a:t>
            </a:r>
            <a:r>
              <a:rPr lang="en-US" sz="2400" dirty="0" smtClean="0"/>
              <a:t> </a:t>
            </a:r>
            <a:r>
              <a:rPr lang="en-US" sz="2400" dirty="0" err="1" smtClean="0"/>
              <a:t>Pol</a:t>
            </a:r>
            <a:r>
              <a:rPr lang="en-US" sz="2400" dirty="0" smtClean="0"/>
              <a:t> – </a:t>
            </a:r>
            <a:r>
              <a:rPr lang="en-US" sz="2400" dirty="0" err="1" smtClean="0"/>
              <a:t>Duffing</a:t>
            </a:r>
            <a:r>
              <a:rPr lang="en-US" sz="2400" dirty="0" smtClean="0"/>
              <a:t> equation. We learn how the behaviour of equation solutions depends on the parameters. The aim of work is to obtain the information about characteristic bloodstream behaviour in the surroundings of anomalies. </a:t>
            </a:r>
            <a:endParaRPr lang="ru-RU" sz="2400" dirty="0" smtClean="0"/>
          </a:p>
        </p:txBody>
      </p:sp>
      <p:sp>
        <p:nvSpPr>
          <p:cNvPr id="9" name="TextBox 7"/>
          <p:cNvSpPr txBox="1">
            <a:spLocks noChangeArrowheads="1"/>
          </p:cNvSpPr>
          <p:nvPr/>
        </p:nvSpPr>
        <p:spPr bwMode="auto">
          <a:xfrm>
            <a:off x="3419872" y="303962"/>
            <a:ext cx="2335320" cy="584775"/>
          </a:xfrm>
          <a:prstGeom prst="rect">
            <a:avLst/>
          </a:prstGeom>
          <a:noFill/>
          <a:ln w="9525">
            <a:noFill/>
            <a:miter lim="800000"/>
            <a:headEnd/>
            <a:tailEnd/>
          </a:ln>
        </p:spPr>
        <p:txBody>
          <a:bodyPr wrap="square">
            <a:spAutoFit/>
          </a:bodyPr>
          <a:lstStyle/>
          <a:p>
            <a:r>
              <a:rPr lang="en-US" sz="3200" dirty="0" smtClean="0"/>
              <a:t>Aim of work</a:t>
            </a:r>
            <a:endParaRPr lang="ru-RU" sz="3200"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Содержимое 15"/>
          <p:cNvSpPr>
            <a:spLocks noGrp="1"/>
          </p:cNvSpPr>
          <p:nvPr>
            <p:ph idx="1"/>
          </p:nvPr>
        </p:nvSpPr>
        <p:spPr>
          <a:xfrm>
            <a:off x="468313" y="1480540"/>
            <a:ext cx="8229600" cy="2236492"/>
          </a:xfrm>
        </p:spPr>
        <p:txBody>
          <a:bodyPr>
            <a:normAutofit/>
          </a:bodyPr>
          <a:lstStyle/>
          <a:p>
            <a:pPr algn="just"/>
            <a:r>
              <a:rPr lang="en-US" sz="2400" dirty="0" smtClean="0"/>
              <a:t>It was founded that for the each concrete point ND runs the chain in one direction with the increasing of outer force amplitude. For two neighboring amplitude meanings the diagram may move to the next class or stay in current. ND can not turn to the previous class. </a:t>
            </a:r>
            <a:endParaRPr lang="ru-RU" sz="2400" dirty="0" smtClean="0"/>
          </a:p>
        </p:txBody>
      </p:sp>
      <p:sp>
        <p:nvSpPr>
          <p:cNvPr id="17" name="TextBox 7"/>
          <p:cNvSpPr txBox="1">
            <a:spLocks noChangeArrowheads="1"/>
          </p:cNvSpPr>
          <p:nvPr/>
        </p:nvSpPr>
        <p:spPr bwMode="auto">
          <a:xfrm>
            <a:off x="2555776" y="311745"/>
            <a:ext cx="4042132" cy="584775"/>
          </a:xfrm>
          <a:prstGeom prst="rect">
            <a:avLst/>
          </a:prstGeom>
          <a:noFill/>
          <a:ln w="9525">
            <a:noFill/>
            <a:miter lim="800000"/>
            <a:headEnd/>
            <a:tailEnd/>
          </a:ln>
        </p:spPr>
        <p:txBody>
          <a:bodyPr wrap="none">
            <a:spAutoFit/>
          </a:bodyPr>
          <a:lstStyle/>
          <a:p>
            <a:r>
              <a:rPr lang="en-US" sz="3200" dirty="0" smtClean="0"/>
              <a:t>Results for the patients</a:t>
            </a:r>
            <a:endParaRPr lang="ru-RU" sz="3200" dirty="0"/>
          </a:p>
        </p:txBody>
      </p:sp>
      <p:grpSp>
        <p:nvGrpSpPr>
          <p:cNvPr id="12" name="Группа 11"/>
          <p:cNvGrpSpPr/>
          <p:nvPr/>
        </p:nvGrpSpPr>
        <p:grpSpPr>
          <a:xfrm>
            <a:off x="1619672" y="3789040"/>
            <a:ext cx="5904656" cy="1152128"/>
            <a:chOff x="1331640" y="4005064"/>
            <a:chExt cx="6264696" cy="1152128"/>
          </a:xfrm>
        </p:grpSpPr>
        <p:sp>
          <p:nvSpPr>
            <p:cNvPr id="13" name="Скругленный прямоугольник 12"/>
            <p:cNvSpPr/>
            <p:nvPr/>
          </p:nvSpPr>
          <p:spPr>
            <a:xfrm>
              <a:off x="1331640" y="4005064"/>
              <a:ext cx="6264696" cy="1152128"/>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ru-RU"/>
            </a:p>
          </p:txBody>
        </p:sp>
        <p:sp>
          <p:nvSpPr>
            <p:cNvPr id="14" name="TextBox 13"/>
            <p:cNvSpPr txBox="1"/>
            <p:nvPr/>
          </p:nvSpPr>
          <p:spPr>
            <a:xfrm>
              <a:off x="1475656" y="4149080"/>
              <a:ext cx="6120680" cy="830997"/>
            </a:xfrm>
            <a:prstGeom prst="rect">
              <a:avLst/>
            </a:prstGeom>
            <a:noFill/>
          </p:spPr>
          <p:txBody>
            <a:bodyPr wrap="square" rtlCol="0">
              <a:spAutoFit/>
            </a:bodyPr>
            <a:lstStyle/>
            <a:p>
              <a:r>
                <a:rPr lang="en-US" sz="2400" dirty="0" smtClean="0"/>
                <a:t>normal case -&gt; divergent case -&gt; loop case -&gt; gap case -&gt; break case</a:t>
              </a:r>
              <a:endParaRPr lang="ru-RU" sz="2400" dirty="0"/>
            </a:p>
          </p:txBody>
        </p:sp>
      </p:grpSp>
      <p:sp>
        <p:nvSpPr>
          <p:cNvPr id="7" name="Содержимое 15"/>
          <p:cNvSpPr txBox="1">
            <a:spLocks/>
          </p:cNvSpPr>
          <p:nvPr/>
        </p:nvSpPr>
        <p:spPr>
          <a:xfrm>
            <a:off x="468313" y="5318448"/>
            <a:ext cx="8229600" cy="990872"/>
          </a:xfrm>
          <a:prstGeom prst="rect">
            <a:avLst/>
          </a:prstGeom>
        </p:spPr>
        <p:txBody>
          <a:bodyPr vert="horz" lIns="91440" tIns="45720" rIns="91440" bIns="45720" rtlCol="0">
            <a:normAutofit/>
          </a:bodyPr>
          <a:lstStyle/>
          <a:p>
            <a:pPr marL="342900" marR="0" lvl="0" indent="-342900" algn="just"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n-US" sz="2400" b="0" i="0" u="none" strike="noStrike" kern="1200" cap="none" spc="0" normalizeH="0" baseline="0" noProof="0" dirty="0" smtClean="0">
                <a:ln>
                  <a:noFill/>
                </a:ln>
                <a:solidFill>
                  <a:schemeClr val="tx1"/>
                </a:solidFill>
                <a:effectLst/>
                <a:uLnTx/>
                <a:uFillTx/>
                <a:latin typeface="+mn-lt"/>
                <a:ea typeface="+mn-ea"/>
                <a:cs typeface="+mn-cs"/>
              </a:rPr>
              <a:t>Further there are shown results</a:t>
            </a:r>
            <a:r>
              <a:rPr kumimoji="0" lang="en-US" sz="2400" b="0" i="0" u="none" strike="noStrike" kern="1200" cap="none" spc="0" normalizeH="0" noProof="0" dirty="0" smtClean="0">
                <a:ln>
                  <a:noFill/>
                </a:ln>
                <a:solidFill>
                  <a:schemeClr val="tx1"/>
                </a:solidFill>
                <a:effectLst/>
                <a:uLnTx/>
                <a:uFillTx/>
                <a:latin typeface="+mn-lt"/>
                <a:ea typeface="+mn-ea"/>
                <a:cs typeface="+mn-cs"/>
              </a:rPr>
              <a:t> for five patients with aneurysms. </a:t>
            </a:r>
            <a:endParaRPr kumimoji="0" lang="ru-RU" sz="2400" b="0" i="0" u="none" strike="noStrike" kern="1200" cap="none" spc="0" normalizeH="0" baseline="0" noProof="0" dirty="0" smtClean="0">
              <a:ln>
                <a:noFill/>
              </a:ln>
              <a:solidFill>
                <a:schemeClr val="tx1"/>
              </a:solidFill>
              <a:effectLst/>
              <a:uLnTx/>
              <a:uFillTx/>
              <a:latin typeface="+mn-lt"/>
              <a:ea typeface="+mn-ea"/>
              <a:cs typeface="+mn-cs"/>
            </a:endParaRPr>
          </a:p>
        </p:txBody>
      </p:sp>
    </p:spTree>
  </p:cSld>
  <p:clrMapOvr>
    <a:masterClrMapping/>
  </p:clrMapOv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Группа 48"/>
          <p:cNvGrpSpPr/>
          <p:nvPr/>
        </p:nvGrpSpPr>
        <p:grpSpPr>
          <a:xfrm>
            <a:off x="3595420" y="1341368"/>
            <a:ext cx="5400000" cy="5400000"/>
            <a:chOff x="2035284" y="1252647"/>
            <a:chExt cx="5436000" cy="5436000"/>
          </a:xfrm>
        </p:grpSpPr>
        <p:grpSp>
          <p:nvGrpSpPr>
            <p:cNvPr id="3" name="Группа 46"/>
            <p:cNvGrpSpPr/>
            <p:nvPr/>
          </p:nvGrpSpPr>
          <p:grpSpPr>
            <a:xfrm>
              <a:off x="2035284" y="1252647"/>
              <a:ext cx="5436000" cy="5436000"/>
              <a:chOff x="-3708920" y="836712"/>
              <a:chExt cx="5457825" cy="5457825"/>
            </a:xfrm>
          </p:grpSpPr>
          <p:pic>
            <p:nvPicPr>
              <p:cNvPr id="95234" name="Picture 2" descr="C:\Users\Elizaveta\Hydro\classification\Gub.png"/>
              <p:cNvPicPr>
                <a:picLocks noChangeAspect="1" noChangeArrowheads="1"/>
              </p:cNvPicPr>
              <p:nvPr/>
            </p:nvPicPr>
            <p:blipFill>
              <a:blip r:embed="rId2" cstate="print"/>
              <a:srcRect/>
              <a:stretch>
                <a:fillRect/>
              </a:stretch>
            </p:blipFill>
            <p:spPr bwMode="auto">
              <a:xfrm>
                <a:off x="-3708920" y="836712"/>
                <a:ext cx="5457825" cy="5457825"/>
              </a:xfrm>
              <a:prstGeom prst="rect">
                <a:avLst/>
              </a:prstGeom>
              <a:noFill/>
            </p:spPr>
          </p:pic>
          <p:sp>
            <p:nvSpPr>
              <p:cNvPr id="46" name="TextBox 45"/>
              <p:cNvSpPr txBox="1"/>
              <p:nvPr/>
            </p:nvSpPr>
            <p:spPr>
              <a:xfrm>
                <a:off x="-3619024" y="1010352"/>
                <a:ext cx="1224136" cy="338554"/>
              </a:xfrm>
              <a:prstGeom prst="rect">
                <a:avLst/>
              </a:prstGeom>
              <a:noFill/>
            </p:spPr>
            <p:txBody>
              <a:bodyPr wrap="square" rtlCol="0">
                <a:spAutoFit/>
              </a:bodyPr>
              <a:lstStyle/>
              <a:p>
                <a:r>
                  <a:rPr lang="en-US" sz="1600" dirty="0" smtClean="0"/>
                  <a:t>[M] (42Y)</a:t>
                </a:r>
                <a:endParaRPr lang="ru-RU" sz="1600" dirty="0"/>
              </a:p>
            </p:txBody>
          </p:sp>
        </p:grpSp>
        <p:cxnSp>
          <p:nvCxnSpPr>
            <p:cNvPr id="26" name="Прямая соединительная линия 25"/>
            <p:cNvCxnSpPr/>
            <p:nvPr/>
          </p:nvCxnSpPr>
          <p:spPr>
            <a:xfrm>
              <a:off x="4625306" y="2812884"/>
              <a:ext cx="0" cy="257354"/>
            </a:xfrm>
            <a:prstGeom prst="line">
              <a:avLst/>
            </a:prstGeom>
            <a:ln>
              <a:solidFill>
                <a:srgbClr val="FF0000"/>
              </a:solidFill>
            </a:ln>
          </p:spPr>
          <p:style>
            <a:lnRef idx="3">
              <a:schemeClr val="accent3"/>
            </a:lnRef>
            <a:fillRef idx="0">
              <a:schemeClr val="accent3"/>
            </a:fillRef>
            <a:effectRef idx="2">
              <a:schemeClr val="accent3"/>
            </a:effectRef>
            <a:fontRef idx="minor">
              <a:schemeClr val="tx1"/>
            </a:fontRef>
          </p:style>
        </p:cxnSp>
        <p:sp>
          <p:nvSpPr>
            <p:cNvPr id="27" name="TextBox 26"/>
            <p:cNvSpPr txBox="1"/>
            <p:nvPr/>
          </p:nvSpPr>
          <p:spPr>
            <a:xfrm>
              <a:off x="4496626" y="2555530"/>
              <a:ext cx="386038" cy="329995"/>
            </a:xfrm>
            <a:prstGeom prst="rect">
              <a:avLst/>
            </a:prstGeom>
            <a:noFill/>
          </p:spPr>
          <p:txBody>
            <a:bodyPr wrap="square" rtlCol="0">
              <a:spAutoFit/>
            </a:bodyPr>
            <a:lstStyle/>
            <a:p>
              <a:r>
                <a:rPr lang="ru-RU" b="1" dirty="0" smtClean="0"/>
                <a:t>2</a:t>
              </a:r>
              <a:endParaRPr lang="ru-RU" b="1" dirty="0"/>
            </a:p>
          </p:txBody>
        </p:sp>
        <p:cxnSp>
          <p:nvCxnSpPr>
            <p:cNvPr id="28" name="Прямая соединительная линия 27"/>
            <p:cNvCxnSpPr/>
            <p:nvPr/>
          </p:nvCxnSpPr>
          <p:spPr>
            <a:xfrm>
              <a:off x="4882664" y="3134577"/>
              <a:ext cx="128679" cy="257354"/>
            </a:xfrm>
            <a:prstGeom prst="line">
              <a:avLst/>
            </a:prstGeom>
            <a:ln>
              <a:solidFill>
                <a:srgbClr val="FF0000"/>
              </a:solidFill>
            </a:ln>
          </p:spPr>
          <p:style>
            <a:lnRef idx="3">
              <a:schemeClr val="accent3"/>
            </a:lnRef>
            <a:fillRef idx="0">
              <a:schemeClr val="accent3"/>
            </a:fillRef>
            <a:effectRef idx="2">
              <a:schemeClr val="accent3"/>
            </a:effectRef>
            <a:fontRef idx="minor">
              <a:schemeClr val="tx1"/>
            </a:fontRef>
          </p:style>
        </p:cxnSp>
        <p:sp>
          <p:nvSpPr>
            <p:cNvPr id="29" name="TextBox 28"/>
            <p:cNvSpPr txBox="1"/>
            <p:nvPr/>
          </p:nvSpPr>
          <p:spPr>
            <a:xfrm>
              <a:off x="5011344" y="3263254"/>
              <a:ext cx="579057" cy="329995"/>
            </a:xfrm>
            <a:prstGeom prst="rect">
              <a:avLst/>
            </a:prstGeom>
            <a:noFill/>
          </p:spPr>
          <p:txBody>
            <a:bodyPr wrap="square" rtlCol="0">
              <a:spAutoFit/>
            </a:bodyPr>
            <a:lstStyle/>
            <a:p>
              <a:r>
                <a:rPr lang="ru-RU" b="1" dirty="0" smtClean="0"/>
                <a:t>3, 4</a:t>
              </a:r>
              <a:endParaRPr lang="ru-RU" b="1" dirty="0"/>
            </a:p>
          </p:txBody>
        </p:sp>
        <p:cxnSp>
          <p:nvCxnSpPr>
            <p:cNvPr id="30" name="Прямая соединительная линия 29"/>
            <p:cNvCxnSpPr/>
            <p:nvPr/>
          </p:nvCxnSpPr>
          <p:spPr>
            <a:xfrm>
              <a:off x="4432287" y="3070238"/>
              <a:ext cx="64340" cy="257354"/>
            </a:xfrm>
            <a:prstGeom prst="line">
              <a:avLst/>
            </a:prstGeom>
            <a:ln>
              <a:solidFill>
                <a:srgbClr val="FF0000"/>
              </a:solidFill>
            </a:ln>
          </p:spPr>
          <p:style>
            <a:lnRef idx="3">
              <a:schemeClr val="accent3"/>
            </a:lnRef>
            <a:fillRef idx="0">
              <a:schemeClr val="accent3"/>
            </a:fillRef>
            <a:effectRef idx="2">
              <a:schemeClr val="accent3"/>
            </a:effectRef>
            <a:fontRef idx="minor">
              <a:schemeClr val="tx1"/>
            </a:fontRef>
          </p:style>
        </p:cxnSp>
        <p:sp>
          <p:nvSpPr>
            <p:cNvPr id="31" name="TextBox 30"/>
            <p:cNvSpPr txBox="1"/>
            <p:nvPr/>
          </p:nvSpPr>
          <p:spPr>
            <a:xfrm>
              <a:off x="3981909" y="3070238"/>
              <a:ext cx="386038" cy="329995"/>
            </a:xfrm>
            <a:prstGeom prst="rect">
              <a:avLst/>
            </a:prstGeom>
            <a:noFill/>
          </p:spPr>
          <p:txBody>
            <a:bodyPr wrap="square" rtlCol="0">
              <a:spAutoFit/>
            </a:bodyPr>
            <a:lstStyle/>
            <a:p>
              <a:r>
                <a:rPr lang="ru-RU" b="1" dirty="0" smtClean="0"/>
                <a:t>5</a:t>
              </a:r>
              <a:endParaRPr lang="ru-RU" b="1" dirty="0"/>
            </a:p>
          </p:txBody>
        </p:sp>
        <p:cxnSp>
          <p:nvCxnSpPr>
            <p:cNvPr id="32" name="Прямая соединительная линия 31"/>
            <p:cNvCxnSpPr/>
            <p:nvPr/>
          </p:nvCxnSpPr>
          <p:spPr>
            <a:xfrm>
              <a:off x="4432287" y="3456269"/>
              <a:ext cx="64340" cy="257354"/>
            </a:xfrm>
            <a:prstGeom prst="line">
              <a:avLst/>
            </a:prstGeom>
            <a:ln>
              <a:solidFill>
                <a:srgbClr val="FF0000"/>
              </a:solidFill>
            </a:ln>
          </p:spPr>
          <p:style>
            <a:lnRef idx="3">
              <a:schemeClr val="accent3"/>
            </a:lnRef>
            <a:fillRef idx="0">
              <a:schemeClr val="accent3"/>
            </a:fillRef>
            <a:effectRef idx="2">
              <a:schemeClr val="accent3"/>
            </a:effectRef>
            <a:fontRef idx="minor">
              <a:schemeClr val="tx1"/>
            </a:fontRef>
          </p:style>
        </p:cxnSp>
        <p:sp>
          <p:nvSpPr>
            <p:cNvPr id="33" name="TextBox 32"/>
            <p:cNvSpPr txBox="1"/>
            <p:nvPr/>
          </p:nvSpPr>
          <p:spPr>
            <a:xfrm>
              <a:off x="4110589" y="3713623"/>
              <a:ext cx="643396" cy="577491"/>
            </a:xfrm>
            <a:prstGeom prst="rect">
              <a:avLst/>
            </a:prstGeom>
            <a:noFill/>
          </p:spPr>
          <p:txBody>
            <a:bodyPr wrap="square" rtlCol="0">
              <a:spAutoFit/>
            </a:bodyPr>
            <a:lstStyle/>
            <a:p>
              <a:r>
                <a:rPr lang="ru-RU" b="1" dirty="0" smtClean="0"/>
                <a:t>6, 11, 12</a:t>
              </a:r>
              <a:endParaRPr lang="ru-RU" b="1" dirty="0"/>
            </a:p>
          </p:txBody>
        </p:sp>
        <p:cxnSp>
          <p:nvCxnSpPr>
            <p:cNvPr id="34" name="Прямая соединительная линия 33"/>
            <p:cNvCxnSpPr/>
            <p:nvPr/>
          </p:nvCxnSpPr>
          <p:spPr>
            <a:xfrm flipH="1">
              <a:off x="4753985" y="3713623"/>
              <a:ext cx="257359" cy="0"/>
            </a:xfrm>
            <a:prstGeom prst="line">
              <a:avLst/>
            </a:prstGeom>
            <a:ln>
              <a:solidFill>
                <a:srgbClr val="FF0000"/>
              </a:solidFill>
            </a:ln>
          </p:spPr>
          <p:style>
            <a:lnRef idx="3">
              <a:schemeClr val="accent3"/>
            </a:lnRef>
            <a:fillRef idx="0">
              <a:schemeClr val="accent3"/>
            </a:fillRef>
            <a:effectRef idx="2">
              <a:schemeClr val="accent3"/>
            </a:effectRef>
            <a:fontRef idx="minor">
              <a:schemeClr val="tx1"/>
            </a:fontRef>
          </p:style>
        </p:cxnSp>
        <p:sp>
          <p:nvSpPr>
            <p:cNvPr id="35" name="TextBox 34"/>
            <p:cNvSpPr txBox="1"/>
            <p:nvPr/>
          </p:nvSpPr>
          <p:spPr>
            <a:xfrm>
              <a:off x="5011344" y="3584946"/>
              <a:ext cx="386038" cy="329995"/>
            </a:xfrm>
            <a:prstGeom prst="rect">
              <a:avLst/>
            </a:prstGeom>
            <a:noFill/>
          </p:spPr>
          <p:txBody>
            <a:bodyPr wrap="square" rtlCol="0">
              <a:spAutoFit/>
            </a:bodyPr>
            <a:lstStyle/>
            <a:p>
              <a:r>
                <a:rPr lang="ru-RU" b="1" dirty="0" smtClean="0"/>
                <a:t>7</a:t>
              </a:r>
              <a:endParaRPr lang="ru-RU" b="1" dirty="0"/>
            </a:p>
          </p:txBody>
        </p:sp>
        <p:cxnSp>
          <p:nvCxnSpPr>
            <p:cNvPr id="36" name="Прямая соединительная линия 35"/>
            <p:cNvCxnSpPr/>
            <p:nvPr/>
          </p:nvCxnSpPr>
          <p:spPr>
            <a:xfrm flipH="1">
              <a:off x="4947004" y="2491192"/>
              <a:ext cx="257359" cy="0"/>
            </a:xfrm>
            <a:prstGeom prst="line">
              <a:avLst/>
            </a:prstGeom>
            <a:ln>
              <a:solidFill>
                <a:srgbClr val="FF0000"/>
              </a:solidFill>
            </a:ln>
          </p:spPr>
          <p:style>
            <a:lnRef idx="3">
              <a:schemeClr val="accent3"/>
            </a:lnRef>
            <a:fillRef idx="0">
              <a:schemeClr val="accent3"/>
            </a:fillRef>
            <a:effectRef idx="2">
              <a:schemeClr val="accent3"/>
            </a:effectRef>
            <a:fontRef idx="minor">
              <a:schemeClr val="tx1"/>
            </a:fontRef>
          </p:style>
        </p:cxnSp>
        <p:sp>
          <p:nvSpPr>
            <p:cNvPr id="37" name="TextBox 36"/>
            <p:cNvSpPr txBox="1"/>
            <p:nvPr/>
          </p:nvSpPr>
          <p:spPr>
            <a:xfrm>
              <a:off x="5204363" y="2298176"/>
              <a:ext cx="514717" cy="329995"/>
            </a:xfrm>
            <a:prstGeom prst="rect">
              <a:avLst/>
            </a:prstGeom>
            <a:noFill/>
          </p:spPr>
          <p:txBody>
            <a:bodyPr wrap="square" rtlCol="0">
              <a:spAutoFit/>
            </a:bodyPr>
            <a:lstStyle/>
            <a:p>
              <a:r>
                <a:rPr lang="ru-RU" b="1" dirty="0" smtClean="0"/>
                <a:t>8, 9</a:t>
              </a:r>
              <a:endParaRPr lang="ru-RU" b="1" dirty="0"/>
            </a:p>
          </p:txBody>
        </p:sp>
        <p:cxnSp>
          <p:nvCxnSpPr>
            <p:cNvPr id="38" name="Прямая соединительная линия 37"/>
            <p:cNvCxnSpPr/>
            <p:nvPr/>
          </p:nvCxnSpPr>
          <p:spPr>
            <a:xfrm>
              <a:off x="4496626" y="3456269"/>
              <a:ext cx="64340" cy="257354"/>
            </a:xfrm>
            <a:prstGeom prst="line">
              <a:avLst/>
            </a:prstGeom>
            <a:ln>
              <a:solidFill>
                <a:srgbClr val="7030A0"/>
              </a:solidFill>
            </a:ln>
          </p:spPr>
          <p:style>
            <a:lnRef idx="3">
              <a:schemeClr val="accent3"/>
            </a:lnRef>
            <a:fillRef idx="0">
              <a:schemeClr val="accent3"/>
            </a:fillRef>
            <a:effectRef idx="2">
              <a:schemeClr val="accent3"/>
            </a:effectRef>
            <a:fontRef idx="minor">
              <a:schemeClr val="tx1"/>
            </a:fontRef>
          </p:style>
        </p:cxnSp>
        <p:sp>
          <p:nvSpPr>
            <p:cNvPr id="39" name="TextBox 38"/>
            <p:cNvSpPr txBox="1"/>
            <p:nvPr/>
          </p:nvSpPr>
          <p:spPr>
            <a:xfrm>
              <a:off x="3853230" y="3649285"/>
              <a:ext cx="682258" cy="344765"/>
            </a:xfrm>
            <a:prstGeom prst="rect">
              <a:avLst/>
            </a:prstGeom>
            <a:noFill/>
          </p:spPr>
          <p:txBody>
            <a:bodyPr wrap="square" rtlCol="0">
              <a:spAutoFit/>
            </a:bodyPr>
            <a:lstStyle/>
            <a:p>
              <a:r>
                <a:rPr lang="ru-RU" b="1" dirty="0" smtClean="0">
                  <a:solidFill>
                    <a:srgbClr val="7030A0"/>
                  </a:solidFill>
                </a:rPr>
                <a:t>13</a:t>
              </a:r>
              <a:endParaRPr lang="ru-RU" b="1" dirty="0">
                <a:solidFill>
                  <a:srgbClr val="7030A0"/>
                </a:solidFill>
              </a:endParaRPr>
            </a:p>
          </p:txBody>
        </p:sp>
        <p:cxnSp>
          <p:nvCxnSpPr>
            <p:cNvPr id="40" name="Прямая соединительная линия 39"/>
            <p:cNvCxnSpPr/>
            <p:nvPr/>
          </p:nvCxnSpPr>
          <p:spPr>
            <a:xfrm>
              <a:off x="4560966" y="3391931"/>
              <a:ext cx="64340" cy="257354"/>
            </a:xfrm>
            <a:prstGeom prst="line">
              <a:avLst/>
            </a:prstGeom>
            <a:ln>
              <a:solidFill>
                <a:srgbClr val="00C800"/>
              </a:solidFill>
            </a:ln>
          </p:spPr>
          <p:style>
            <a:lnRef idx="3">
              <a:schemeClr val="accent3"/>
            </a:lnRef>
            <a:fillRef idx="0">
              <a:schemeClr val="accent3"/>
            </a:fillRef>
            <a:effectRef idx="2">
              <a:schemeClr val="accent3"/>
            </a:effectRef>
            <a:fontRef idx="minor">
              <a:schemeClr val="tx1"/>
            </a:fontRef>
          </p:style>
        </p:cxnSp>
        <p:sp>
          <p:nvSpPr>
            <p:cNvPr id="41" name="TextBox 40"/>
            <p:cNvSpPr txBox="1"/>
            <p:nvPr/>
          </p:nvSpPr>
          <p:spPr>
            <a:xfrm>
              <a:off x="3531532" y="3970977"/>
              <a:ext cx="836415" cy="329995"/>
            </a:xfrm>
            <a:prstGeom prst="rect">
              <a:avLst/>
            </a:prstGeom>
            <a:noFill/>
          </p:spPr>
          <p:txBody>
            <a:bodyPr wrap="square" rtlCol="0">
              <a:spAutoFit/>
            </a:bodyPr>
            <a:lstStyle/>
            <a:p>
              <a:r>
                <a:rPr lang="ru-RU" b="1" dirty="0" smtClean="0">
                  <a:solidFill>
                    <a:srgbClr val="00C800"/>
                  </a:solidFill>
                </a:rPr>
                <a:t>15, 16</a:t>
              </a:r>
              <a:endParaRPr lang="ru-RU" b="1" dirty="0">
                <a:solidFill>
                  <a:srgbClr val="00C800"/>
                </a:solidFill>
              </a:endParaRPr>
            </a:p>
          </p:txBody>
        </p:sp>
        <p:cxnSp>
          <p:nvCxnSpPr>
            <p:cNvPr id="42" name="Прямая соединительная линия 41"/>
            <p:cNvCxnSpPr/>
            <p:nvPr/>
          </p:nvCxnSpPr>
          <p:spPr>
            <a:xfrm flipH="1">
              <a:off x="4689645" y="3777962"/>
              <a:ext cx="257359" cy="0"/>
            </a:xfrm>
            <a:prstGeom prst="line">
              <a:avLst/>
            </a:prstGeom>
            <a:ln>
              <a:solidFill>
                <a:srgbClr val="00C800"/>
              </a:solidFill>
            </a:ln>
          </p:spPr>
          <p:style>
            <a:lnRef idx="3">
              <a:schemeClr val="accent3"/>
            </a:lnRef>
            <a:fillRef idx="0">
              <a:schemeClr val="accent3"/>
            </a:fillRef>
            <a:effectRef idx="2">
              <a:schemeClr val="accent3"/>
            </a:effectRef>
            <a:fontRef idx="minor">
              <a:schemeClr val="tx1"/>
            </a:fontRef>
          </p:style>
        </p:cxnSp>
        <p:sp>
          <p:nvSpPr>
            <p:cNvPr id="43" name="TextBox 42"/>
            <p:cNvSpPr txBox="1"/>
            <p:nvPr/>
          </p:nvSpPr>
          <p:spPr>
            <a:xfrm>
              <a:off x="5011344" y="3713623"/>
              <a:ext cx="836415" cy="329995"/>
            </a:xfrm>
            <a:prstGeom prst="rect">
              <a:avLst/>
            </a:prstGeom>
            <a:noFill/>
          </p:spPr>
          <p:txBody>
            <a:bodyPr wrap="square" rtlCol="0">
              <a:spAutoFit/>
            </a:bodyPr>
            <a:lstStyle/>
            <a:p>
              <a:r>
                <a:rPr lang="ru-RU" b="1" dirty="0" smtClean="0">
                  <a:solidFill>
                    <a:srgbClr val="00C800"/>
                  </a:solidFill>
                </a:rPr>
                <a:t>18, 19</a:t>
              </a:r>
              <a:endParaRPr lang="ru-RU" b="1" dirty="0">
                <a:solidFill>
                  <a:srgbClr val="00C800"/>
                </a:solidFill>
              </a:endParaRPr>
            </a:p>
          </p:txBody>
        </p:sp>
      </p:grpSp>
      <p:sp>
        <p:nvSpPr>
          <p:cNvPr id="50" name="Содержимое 2"/>
          <p:cNvSpPr txBox="1">
            <a:spLocks/>
          </p:cNvSpPr>
          <p:nvPr/>
        </p:nvSpPr>
        <p:spPr>
          <a:xfrm>
            <a:off x="467543" y="1471140"/>
            <a:ext cx="2520131" cy="3960440"/>
          </a:xfrm>
          <a:prstGeom prst="rect">
            <a:avLst/>
          </a:prstGeom>
        </p:spPr>
        <p:txBody>
          <a:bodyPr/>
          <a:lstStyle/>
          <a:p>
            <a:pPr marL="342900" lvl="0" indent="-342900" algn="just">
              <a:spcBef>
                <a:spcPct val="20000"/>
              </a:spcBef>
              <a:buFont typeface="Arial" pitchFamily="34" charset="0"/>
              <a:buChar char="•"/>
              <a:defRPr/>
            </a:pPr>
            <a:r>
              <a:rPr lang="en-US" sz="2400" dirty="0" err="1" smtClean="0"/>
              <a:t>Saccular</a:t>
            </a:r>
            <a:r>
              <a:rPr lang="en-US" sz="2400" dirty="0" smtClean="0"/>
              <a:t> aneurysm</a:t>
            </a:r>
          </a:p>
          <a:p>
            <a:pPr marL="342900" lvl="0" indent="-342900" algn="just">
              <a:spcBef>
                <a:spcPct val="20000"/>
              </a:spcBef>
              <a:buFont typeface="Arial" pitchFamily="34" charset="0"/>
              <a:buChar char="•"/>
              <a:defRPr/>
            </a:pPr>
            <a:r>
              <a:rPr lang="en-US" sz="2400" dirty="0" smtClean="0"/>
              <a:t>Right internal carotid artery</a:t>
            </a:r>
          </a:p>
          <a:p>
            <a:pPr marL="342900" lvl="0" indent="-342900" algn="just">
              <a:spcBef>
                <a:spcPct val="20000"/>
              </a:spcBef>
              <a:buFont typeface="Arial" pitchFamily="34" charset="0"/>
              <a:buChar char="•"/>
              <a:defRPr/>
            </a:pPr>
            <a:r>
              <a:rPr lang="ru-RU" sz="2400" dirty="0" smtClean="0"/>
              <a:t>42 </a:t>
            </a:r>
            <a:r>
              <a:rPr lang="en-US" sz="2400" dirty="0" smtClean="0"/>
              <a:t>years</a:t>
            </a:r>
            <a:r>
              <a:rPr lang="ru-RU" sz="2400" dirty="0" smtClean="0"/>
              <a:t>, </a:t>
            </a:r>
            <a:r>
              <a:rPr lang="en-US" sz="2400" dirty="0" smtClean="0"/>
              <a:t>m</a:t>
            </a:r>
            <a:r>
              <a:rPr lang="ru-RU" sz="2400" dirty="0" smtClean="0"/>
              <a:t>.</a:t>
            </a:r>
            <a:endParaRPr lang="en-US" sz="2400" dirty="0" smtClean="0"/>
          </a:p>
        </p:txBody>
      </p:sp>
      <p:sp>
        <p:nvSpPr>
          <p:cNvPr id="51" name="TextBox 50"/>
          <p:cNvSpPr txBox="1"/>
          <p:nvPr/>
        </p:nvSpPr>
        <p:spPr>
          <a:xfrm>
            <a:off x="6948389" y="4509120"/>
            <a:ext cx="2016224" cy="1200329"/>
          </a:xfrm>
          <a:prstGeom prst="rect">
            <a:avLst/>
          </a:prstGeom>
          <a:noFill/>
        </p:spPr>
        <p:txBody>
          <a:bodyPr wrap="square" rtlCol="0">
            <a:spAutoFit/>
          </a:bodyPr>
          <a:lstStyle/>
          <a:p>
            <a:r>
              <a:rPr lang="en-US" sz="2400" b="1" dirty="0" smtClean="0">
                <a:solidFill>
                  <a:srgbClr val="FF0000"/>
                </a:solidFill>
              </a:rPr>
              <a:t>Before</a:t>
            </a:r>
            <a:endParaRPr lang="ru-RU" sz="2400" b="1" dirty="0" smtClean="0">
              <a:solidFill>
                <a:srgbClr val="FF0000"/>
              </a:solidFill>
            </a:endParaRPr>
          </a:p>
          <a:p>
            <a:r>
              <a:rPr lang="en-US" sz="2400" b="1" dirty="0" smtClean="0">
                <a:solidFill>
                  <a:srgbClr val="7030A0"/>
                </a:solidFill>
              </a:rPr>
              <a:t>During</a:t>
            </a:r>
            <a:endParaRPr lang="ru-RU" sz="2400" b="1" dirty="0" smtClean="0">
              <a:solidFill>
                <a:srgbClr val="7030A0"/>
              </a:solidFill>
            </a:endParaRPr>
          </a:p>
          <a:p>
            <a:r>
              <a:rPr lang="en-US" sz="2400" b="1" dirty="0" smtClean="0">
                <a:solidFill>
                  <a:srgbClr val="00FF00"/>
                </a:solidFill>
              </a:rPr>
              <a:t>After</a:t>
            </a:r>
            <a:endParaRPr lang="ru-RU" sz="2400" b="1" dirty="0">
              <a:solidFill>
                <a:srgbClr val="00FF00"/>
              </a:solidFill>
            </a:endParaRPr>
          </a:p>
        </p:txBody>
      </p:sp>
      <p:sp>
        <p:nvSpPr>
          <p:cNvPr id="45" name="TextBox 44"/>
          <p:cNvSpPr txBox="1"/>
          <p:nvPr/>
        </p:nvSpPr>
        <p:spPr>
          <a:xfrm>
            <a:off x="3634472" y="309627"/>
            <a:ext cx="2089656" cy="584775"/>
          </a:xfrm>
          <a:prstGeom prst="rect">
            <a:avLst/>
          </a:prstGeom>
          <a:noFill/>
        </p:spPr>
        <p:txBody>
          <a:bodyPr wrap="square" rtlCol="0">
            <a:spAutoFit/>
          </a:bodyPr>
          <a:lstStyle/>
          <a:p>
            <a:r>
              <a:rPr lang="en-US" sz="3200" dirty="0" smtClean="0"/>
              <a:t>Patient </a:t>
            </a:r>
            <a:r>
              <a:rPr lang="en-US" sz="3200" dirty="0" err="1" smtClean="0"/>
              <a:t>Gu</a:t>
            </a:r>
            <a:endParaRPr lang="ru-RU" sz="3200" dirty="0"/>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3" descr="C:\Users\Elizaveta\Hydro\classification\Gu.png"/>
          <p:cNvPicPr>
            <a:picLocks noChangeAspect="1" noChangeArrowheads="1"/>
          </p:cNvPicPr>
          <p:nvPr/>
        </p:nvPicPr>
        <p:blipFill>
          <a:blip r:embed="rId2" cstate="print"/>
          <a:srcRect/>
          <a:stretch>
            <a:fillRect/>
          </a:stretch>
        </p:blipFill>
        <p:spPr bwMode="auto">
          <a:xfrm>
            <a:off x="1432462" y="558000"/>
            <a:ext cx="6279076" cy="6300000"/>
          </a:xfrm>
          <a:prstGeom prst="rect">
            <a:avLst/>
          </a:prstGeom>
          <a:noFill/>
        </p:spPr>
      </p:pic>
      <p:sp>
        <p:nvSpPr>
          <p:cNvPr id="4" name="TextBox 7"/>
          <p:cNvSpPr txBox="1">
            <a:spLocks noChangeArrowheads="1"/>
          </p:cNvSpPr>
          <p:nvPr/>
        </p:nvSpPr>
        <p:spPr bwMode="auto">
          <a:xfrm>
            <a:off x="2555776" y="243505"/>
            <a:ext cx="4020652" cy="584775"/>
          </a:xfrm>
          <a:prstGeom prst="rect">
            <a:avLst/>
          </a:prstGeom>
          <a:noFill/>
          <a:ln w="9525">
            <a:noFill/>
            <a:miter lim="800000"/>
            <a:headEnd/>
            <a:tailEnd/>
          </a:ln>
        </p:spPr>
        <p:txBody>
          <a:bodyPr wrap="none">
            <a:spAutoFit/>
          </a:bodyPr>
          <a:lstStyle/>
          <a:p>
            <a:r>
              <a:rPr lang="en-US" sz="3200" dirty="0" smtClean="0"/>
              <a:t>Changing of ND classes</a:t>
            </a:r>
            <a:endParaRPr lang="ru-RU" sz="3200" dirty="0"/>
          </a:p>
        </p:txBody>
      </p:sp>
      <p:sp>
        <p:nvSpPr>
          <p:cNvPr id="5" name="TextBox 4"/>
          <p:cNvSpPr txBox="1"/>
          <p:nvPr/>
        </p:nvSpPr>
        <p:spPr>
          <a:xfrm>
            <a:off x="7631832" y="6299756"/>
            <a:ext cx="1620688" cy="461665"/>
          </a:xfrm>
          <a:prstGeom prst="rect">
            <a:avLst/>
          </a:prstGeom>
          <a:noFill/>
        </p:spPr>
        <p:txBody>
          <a:bodyPr wrap="square" rtlCol="0">
            <a:spAutoFit/>
          </a:bodyPr>
          <a:lstStyle/>
          <a:p>
            <a:r>
              <a:rPr lang="en-US" sz="2400" dirty="0" smtClean="0"/>
              <a:t>Amplitude</a:t>
            </a:r>
            <a:endParaRPr lang="ru-RU" sz="2400" dirty="0"/>
          </a:p>
        </p:txBody>
      </p:sp>
      <p:sp>
        <p:nvSpPr>
          <p:cNvPr id="6" name="TextBox 5"/>
          <p:cNvSpPr txBox="1"/>
          <p:nvPr/>
        </p:nvSpPr>
        <p:spPr>
          <a:xfrm>
            <a:off x="648072" y="404664"/>
            <a:ext cx="1403648" cy="461665"/>
          </a:xfrm>
          <a:prstGeom prst="rect">
            <a:avLst/>
          </a:prstGeom>
          <a:noFill/>
        </p:spPr>
        <p:txBody>
          <a:bodyPr wrap="square" rtlCol="0">
            <a:spAutoFit/>
          </a:bodyPr>
          <a:lstStyle/>
          <a:p>
            <a:r>
              <a:rPr lang="en-US" sz="2400" dirty="0" smtClean="0"/>
              <a:t>Classes</a:t>
            </a:r>
            <a:endParaRPr lang="ru-RU" sz="2400" dirty="0"/>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0364" name="Picture 12" descr="C:\Users\Elizaveta\Hydro\classification\Gu_lines_points.png"/>
          <p:cNvPicPr>
            <a:picLocks noChangeAspect="1" noChangeArrowheads="1"/>
          </p:cNvPicPr>
          <p:nvPr/>
        </p:nvPicPr>
        <p:blipFill>
          <a:blip r:embed="rId2" cstate="print"/>
          <a:srcRect/>
          <a:stretch>
            <a:fillRect/>
          </a:stretch>
        </p:blipFill>
        <p:spPr bwMode="auto">
          <a:xfrm>
            <a:off x="1432462" y="558000"/>
            <a:ext cx="6279076" cy="6300000"/>
          </a:xfrm>
          <a:prstGeom prst="rect">
            <a:avLst/>
          </a:prstGeom>
          <a:noFill/>
        </p:spPr>
      </p:pic>
      <p:sp>
        <p:nvSpPr>
          <p:cNvPr id="4" name="TextBox 3"/>
          <p:cNvSpPr txBox="1"/>
          <p:nvPr/>
        </p:nvSpPr>
        <p:spPr>
          <a:xfrm>
            <a:off x="7631832" y="6299756"/>
            <a:ext cx="1620688" cy="461665"/>
          </a:xfrm>
          <a:prstGeom prst="rect">
            <a:avLst/>
          </a:prstGeom>
          <a:noFill/>
        </p:spPr>
        <p:txBody>
          <a:bodyPr wrap="square" rtlCol="0">
            <a:spAutoFit/>
          </a:bodyPr>
          <a:lstStyle/>
          <a:p>
            <a:r>
              <a:rPr lang="en-US" sz="2400" dirty="0" smtClean="0"/>
              <a:t>Amplitude</a:t>
            </a:r>
            <a:endParaRPr lang="ru-RU" sz="2400" dirty="0"/>
          </a:p>
        </p:txBody>
      </p:sp>
      <p:sp>
        <p:nvSpPr>
          <p:cNvPr id="5" name="TextBox 4"/>
          <p:cNvSpPr txBox="1"/>
          <p:nvPr/>
        </p:nvSpPr>
        <p:spPr>
          <a:xfrm>
            <a:off x="648072" y="404664"/>
            <a:ext cx="1403648" cy="461665"/>
          </a:xfrm>
          <a:prstGeom prst="rect">
            <a:avLst/>
          </a:prstGeom>
          <a:noFill/>
        </p:spPr>
        <p:txBody>
          <a:bodyPr wrap="square" rtlCol="0">
            <a:spAutoFit/>
          </a:bodyPr>
          <a:lstStyle/>
          <a:p>
            <a:r>
              <a:rPr lang="en-US" sz="2400" dirty="0" smtClean="0"/>
              <a:t>Classes</a:t>
            </a:r>
            <a:endParaRPr lang="ru-RU" sz="2400" dirty="0"/>
          </a:p>
        </p:txBody>
      </p:sp>
      <p:sp>
        <p:nvSpPr>
          <p:cNvPr id="6" name="TextBox 7"/>
          <p:cNvSpPr txBox="1">
            <a:spLocks noChangeArrowheads="1"/>
          </p:cNvSpPr>
          <p:nvPr/>
        </p:nvSpPr>
        <p:spPr bwMode="auto">
          <a:xfrm>
            <a:off x="2555776" y="243505"/>
            <a:ext cx="4020652" cy="584775"/>
          </a:xfrm>
          <a:prstGeom prst="rect">
            <a:avLst/>
          </a:prstGeom>
          <a:noFill/>
          <a:ln w="9525">
            <a:noFill/>
            <a:miter lim="800000"/>
            <a:headEnd/>
            <a:tailEnd/>
          </a:ln>
        </p:spPr>
        <p:txBody>
          <a:bodyPr wrap="none">
            <a:spAutoFit/>
          </a:bodyPr>
          <a:lstStyle/>
          <a:p>
            <a:r>
              <a:rPr lang="en-US" sz="3200" dirty="0" smtClean="0"/>
              <a:t>Changing of ND classes</a:t>
            </a:r>
            <a:endParaRPr lang="ru-RU" sz="3200" dirty="0"/>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8" name="Группа 87"/>
          <p:cNvGrpSpPr/>
          <p:nvPr/>
        </p:nvGrpSpPr>
        <p:grpSpPr>
          <a:xfrm>
            <a:off x="3491880" y="1341439"/>
            <a:ext cx="5459686" cy="5406200"/>
            <a:chOff x="4074766" y="1823540"/>
            <a:chExt cx="4876800" cy="4876800"/>
          </a:xfrm>
        </p:grpSpPr>
        <p:pic>
          <p:nvPicPr>
            <p:cNvPr id="97282" name="Picture 2" descr="C:\Users\Elizaveta\Hydro\classification\Kochetkova.png"/>
            <p:cNvPicPr>
              <a:picLocks noChangeAspect="1" noChangeArrowheads="1"/>
            </p:cNvPicPr>
            <p:nvPr/>
          </p:nvPicPr>
          <p:blipFill>
            <a:blip r:embed="rId2" cstate="print"/>
            <a:srcRect/>
            <a:stretch>
              <a:fillRect/>
            </a:stretch>
          </p:blipFill>
          <p:spPr bwMode="auto">
            <a:xfrm>
              <a:off x="4074766" y="1823540"/>
              <a:ext cx="4876800" cy="4876800"/>
            </a:xfrm>
            <a:prstGeom prst="rect">
              <a:avLst/>
            </a:prstGeom>
            <a:noFill/>
          </p:spPr>
        </p:pic>
        <p:cxnSp>
          <p:nvCxnSpPr>
            <p:cNvPr id="31" name="Прямая соединительная линия 30"/>
            <p:cNvCxnSpPr/>
            <p:nvPr/>
          </p:nvCxnSpPr>
          <p:spPr>
            <a:xfrm>
              <a:off x="5526551" y="4405802"/>
              <a:ext cx="72000" cy="180000"/>
            </a:xfrm>
            <a:prstGeom prst="line">
              <a:avLst/>
            </a:prstGeom>
            <a:ln>
              <a:solidFill>
                <a:srgbClr val="FF0000"/>
              </a:solidFill>
            </a:ln>
          </p:spPr>
          <p:style>
            <a:lnRef idx="3">
              <a:schemeClr val="accent2"/>
            </a:lnRef>
            <a:fillRef idx="0">
              <a:schemeClr val="accent2"/>
            </a:fillRef>
            <a:effectRef idx="2">
              <a:schemeClr val="accent2"/>
            </a:effectRef>
            <a:fontRef idx="minor">
              <a:schemeClr val="tx1"/>
            </a:fontRef>
          </p:style>
        </p:cxnSp>
        <p:sp>
          <p:nvSpPr>
            <p:cNvPr id="33" name="TextBox 32"/>
            <p:cNvSpPr txBox="1"/>
            <p:nvPr/>
          </p:nvSpPr>
          <p:spPr>
            <a:xfrm>
              <a:off x="6300192" y="4005064"/>
              <a:ext cx="1012860" cy="369332"/>
            </a:xfrm>
            <a:prstGeom prst="rect">
              <a:avLst/>
            </a:prstGeom>
            <a:noFill/>
          </p:spPr>
          <p:txBody>
            <a:bodyPr wrap="square" rtlCol="0">
              <a:spAutoFit/>
            </a:bodyPr>
            <a:lstStyle/>
            <a:p>
              <a:r>
                <a:rPr lang="ru-RU" b="1" dirty="0" smtClean="0">
                  <a:solidFill>
                    <a:srgbClr val="FF0000"/>
                  </a:solidFill>
                </a:rPr>
                <a:t>3, 4, </a:t>
              </a:r>
              <a:r>
                <a:rPr lang="ru-RU" b="1" dirty="0" smtClean="0">
                  <a:solidFill>
                    <a:srgbClr val="00B050"/>
                  </a:solidFill>
                </a:rPr>
                <a:t>16</a:t>
              </a:r>
              <a:endParaRPr lang="ru-RU" b="1" dirty="0">
                <a:solidFill>
                  <a:srgbClr val="00B050"/>
                </a:solidFill>
              </a:endParaRPr>
            </a:p>
          </p:txBody>
        </p:sp>
        <p:sp>
          <p:nvSpPr>
            <p:cNvPr id="34" name="TextBox 33"/>
            <p:cNvSpPr txBox="1"/>
            <p:nvPr/>
          </p:nvSpPr>
          <p:spPr>
            <a:xfrm>
              <a:off x="5190794" y="3971818"/>
              <a:ext cx="506430" cy="390648"/>
            </a:xfrm>
            <a:prstGeom prst="rect">
              <a:avLst/>
            </a:prstGeom>
            <a:noFill/>
          </p:spPr>
          <p:txBody>
            <a:bodyPr wrap="square" rtlCol="0">
              <a:spAutoFit/>
            </a:bodyPr>
            <a:lstStyle/>
            <a:p>
              <a:r>
                <a:rPr lang="ru-RU" b="1" dirty="0" smtClean="0">
                  <a:solidFill>
                    <a:srgbClr val="FF0000"/>
                  </a:solidFill>
                </a:rPr>
                <a:t>1</a:t>
              </a:r>
              <a:endParaRPr lang="ru-RU" b="1" dirty="0">
                <a:solidFill>
                  <a:srgbClr val="FF0000"/>
                </a:solidFill>
              </a:endParaRPr>
            </a:p>
          </p:txBody>
        </p:sp>
        <p:cxnSp>
          <p:nvCxnSpPr>
            <p:cNvPr id="35" name="Прямая соединительная линия 34"/>
            <p:cNvCxnSpPr/>
            <p:nvPr/>
          </p:nvCxnSpPr>
          <p:spPr>
            <a:xfrm>
              <a:off x="5595938" y="4347963"/>
              <a:ext cx="72000" cy="180000"/>
            </a:xfrm>
            <a:prstGeom prst="line">
              <a:avLst/>
            </a:prstGeom>
            <a:ln>
              <a:solidFill>
                <a:srgbClr val="00B050"/>
              </a:solidFill>
            </a:ln>
          </p:spPr>
          <p:style>
            <a:lnRef idx="3">
              <a:schemeClr val="accent2"/>
            </a:lnRef>
            <a:fillRef idx="0">
              <a:schemeClr val="accent2"/>
            </a:fillRef>
            <a:effectRef idx="2">
              <a:schemeClr val="accent2"/>
            </a:effectRef>
            <a:fontRef idx="minor">
              <a:schemeClr val="tx1"/>
            </a:fontRef>
          </p:style>
        </p:cxnSp>
        <p:sp>
          <p:nvSpPr>
            <p:cNvPr id="36" name="TextBox 35"/>
            <p:cNvSpPr txBox="1"/>
            <p:nvPr/>
          </p:nvSpPr>
          <p:spPr>
            <a:xfrm>
              <a:off x="5292080" y="4581128"/>
              <a:ext cx="810288" cy="369332"/>
            </a:xfrm>
            <a:prstGeom prst="rect">
              <a:avLst/>
            </a:prstGeom>
            <a:noFill/>
            <a:ln>
              <a:noFill/>
            </a:ln>
          </p:spPr>
          <p:txBody>
            <a:bodyPr wrap="square" rtlCol="0">
              <a:spAutoFit/>
            </a:bodyPr>
            <a:lstStyle/>
            <a:p>
              <a:r>
                <a:rPr lang="ru-RU" b="1" dirty="0" smtClean="0">
                  <a:solidFill>
                    <a:srgbClr val="00B050"/>
                  </a:solidFill>
                </a:rPr>
                <a:t>15</a:t>
              </a:r>
              <a:endParaRPr lang="ru-RU" b="1" dirty="0">
                <a:solidFill>
                  <a:srgbClr val="00B050"/>
                </a:solidFill>
              </a:endParaRPr>
            </a:p>
          </p:txBody>
        </p:sp>
        <p:sp>
          <p:nvSpPr>
            <p:cNvPr id="39" name="TextBox 38"/>
            <p:cNvSpPr txBox="1"/>
            <p:nvPr/>
          </p:nvSpPr>
          <p:spPr>
            <a:xfrm>
              <a:off x="6327245" y="4837261"/>
              <a:ext cx="810288" cy="369332"/>
            </a:xfrm>
            <a:prstGeom prst="rect">
              <a:avLst/>
            </a:prstGeom>
            <a:noFill/>
            <a:ln>
              <a:noFill/>
            </a:ln>
          </p:spPr>
          <p:txBody>
            <a:bodyPr wrap="square" rtlCol="0">
              <a:spAutoFit/>
            </a:bodyPr>
            <a:lstStyle/>
            <a:p>
              <a:r>
                <a:rPr lang="en-US" b="1" dirty="0" smtClean="0">
                  <a:solidFill>
                    <a:srgbClr val="FF0000"/>
                  </a:solidFill>
                </a:rPr>
                <a:t>8,</a:t>
              </a:r>
              <a:r>
                <a:rPr lang="en-US" b="1" dirty="0" smtClean="0">
                  <a:solidFill>
                    <a:srgbClr val="00FF00"/>
                  </a:solidFill>
                </a:rPr>
                <a:t> </a:t>
              </a:r>
              <a:r>
                <a:rPr lang="ru-RU" b="1" dirty="0" smtClean="0">
                  <a:solidFill>
                    <a:srgbClr val="00B050"/>
                  </a:solidFill>
                </a:rPr>
                <a:t>19</a:t>
              </a:r>
              <a:endParaRPr lang="ru-RU" b="1" dirty="0">
                <a:solidFill>
                  <a:srgbClr val="00B050"/>
                </a:solidFill>
              </a:endParaRPr>
            </a:p>
          </p:txBody>
        </p:sp>
        <p:sp>
          <p:nvSpPr>
            <p:cNvPr id="42" name="TextBox 41"/>
            <p:cNvSpPr txBox="1"/>
            <p:nvPr/>
          </p:nvSpPr>
          <p:spPr>
            <a:xfrm>
              <a:off x="6372200" y="4499828"/>
              <a:ext cx="792088" cy="369332"/>
            </a:xfrm>
            <a:prstGeom prst="rect">
              <a:avLst/>
            </a:prstGeom>
            <a:noFill/>
          </p:spPr>
          <p:txBody>
            <a:bodyPr wrap="square" rtlCol="0">
              <a:spAutoFit/>
            </a:bodyPr>
            <a:lstStyle/>
            <a:p>
              <a:r>
                <a:rPr lang="ru-RU" b="1" dirty="0" smtClean="0">
                  <a:solidFill>
                    <a:srgbClr val="FF0000"/>
                  </a:solidFill>
                </a:rPr>
                <a:t>6</a:t>
              </a:r>
              <a:r>
                <a:rPr lang="en-US" b="1" dirty="0" smtClean="0">
                  <a:solidFill>
                    <a:srgbClr val="FF0000"/>
                  </a:solidFill>
                </a:rPr>
                <a:t>, </a:t>
              </a:r>
              <a:r>
                <a:rPr lang="en-US" b="1" dirty="0" smtClean="0">
                  <a:solidFill>
                    <a:srgbClr val="7030A0"/>
                  </a:solidFill>
                </a:rPr>
                <a:t>11</a:t>
              </a:r>
              <a:endParaRPr lang="ru-RU" b="1" dirty="0">
                <a:solidFill>
                  <a:srgbClr val="7030A0"/>
                </a:solidFill>
              </a:endParaRPr>
            </a:p>
          </p:txBody>
        </p:sp>
        <p:cxnSp>
          <p:nvCxnSpPr>
            <p:cNvPr id="76" name="Прямая соединительная линия 75"/>
            <p:cNvCxnSpPr/>
            <p:nvPr/>
          </p:nvCxnSpPr>
          <p:spPr>
            <a:xfrm flipH="1">
              <a:off x="6176102" y="4331865"/>
              <a:ext cx="144000" cy="108000"/>
            </a:xfrm>
            <a:prstGeom prst="line">
              <a:avLst/>
            </a:prstGeom>
            <a:ln>
              <a:solidFill>
                <a:srgbClr val="FF0000"/>
              </a:solidFill>
            </a:ln>
          </p:spPr>
          <p:style>
            <a:lnRef idx="3">
              <a:schemeClr val="accent2"/>
            </a:lnRef>
            <a:fillRef idx="0">
              <a:schemeClr val="accent2"/>
            </a:fillRef>
            <a:effectRef idx="2">
              <a:schemeClr val="accent2"/>
            </a:effectRef>
            <a:fontRef idx="minor">
              <a:schemeClr val="tx1"/>
            </a:fontRef>
          </p:style>
        </p:cxnSp>
        <p:cxnSp>
          <p:nvCxnSpPr>
            <p:cNvPr id="77" name="Прямая соединительная линия 76"/>
            <p:cNvCxnSpPr/>
            <p:nvPr/>
          </p:nvCxnSpPr>
          <p:spPr>
            <a:xfrm flipV="1">
              <a:off x="6209341" y="4365104"/>
              <a:ext cx="144000" cy="108000"/>
            </a:xfrm>
            <a:prstGeom prst="line">
              <a:avLst/>
            </a:prstGeom>
            <a:ln>
              <a:solidFill>
                <a:srgbClr val="00B050"/>
              </a:solidFill>
            </a:ln>
          </p:spPr>
          <p:style>
            <a:lnRef idx="3">
              <a:schemeClr val="accent2"/>
            </a:lnRef>
            <a:fillRef idx="0">
              <a:schemeClr val="accent2"/>
            </a:fillRef>
            <a:effectRef idx="2">
              <a:schemeClr val="accent2"/>
            </a:effectRef>
            <a:fontRef idx="minor">
              <a:schemeClr val="tx1"/>
            </a:fontRef>
          </p:style>
        </p:cxnSp>
        <p:cxnSp>
          <p:nvCxnSpPr>
            <p:cNvPr id="78" name="Прямая соединительная линия 77"/>
            <p:cNvCxnSpPr/>
            <p:nvPr/>
          </p:nvCxnSpPr>
          <p:spPr>
            <a:xfrm flipH="1" flipV="1">
              <a:off x="6228184" y="4718620"/>
              <a:ext cx="180000" cy="36000"/>
            </a:xfrm>
            <a:prstGeom prst="line">
              <a:avLst/>
            </a:prstGeom>
            <a:ln>
              <a:solidFill>
                <a:srgbClr val="FF0000"/>
              </a:solidFill>
            </a:ln>
          </p:spPr>
          <p:style>
            <a:lnRef idx="3">
              <a:schemeClr val="accent2"/>
            </a:lnRef>
            <a:fillRef idx="0">
              <a:schemeClr val="accent2"/>
            </a:fillRef>
            <a:effectRef idx="2">
              <a:schemeClr val="accent2"/>
            </a:effectRef>
            <a:fontRef idx="minor">
              <a:schemeClr val="tx1"/>
            </a:fontRef>
          </p:style>
        </p:cxnSp>
        <p:cxnSp>
          <p:nvCxnSpPr>
            <p:cNvPr id="81" name="Прямая соединительная линия 80"/>
            <p:cNvCxnSpPr/>
            <p:nvPr/>
          </p:nvCxnSpPr>
          <p:spPr>
            <a:xfrm flipH="1" flipV="1">
              <a:off x="6185652" y="4934644"/>
              <a:ext cx="180000" cy="36000"/>
            </a:xfrm>
            <a:prstGeom prst="line">
              <a:avLst/>
            </a:prstGeom>
            <a:ln>
              <a:solidFill>
                <a:srgbClr val="FF0000"/>
              </a:solidFill>
            </a:ln>
          </p:spPr>
          <p:style>
            <a:lnRef idx="3">
              <a:schemeClr val="accent2"/>
            </a:lnRef>
            <a:fillRef idx="0">
              <a:schemeClr val="accent2"/>
            </a:fillRef>
            <a:effectRef idx="2">
              <a:schemeClr val="accent2"/>
            </a:effectRef>
            <a:fontRef idx="minor">
              <a:schemeClr val="tx1"/>
            </a:fontRef>
          </p:style>
        </p:cxnSp>
        <p:cxnSp>
          <p:nvCxnSpPr>
            <p:cNvPr id="82" name="Прямая соединительная линия 81"/>
            <p:cNvCxnSpPr/>
            <p:nvPr/>
          </p:nvCxnSpPr>
          <p:spPr>
            <a:xfrm flipH="1" flipV="1">
              <a:off x="6199823" y="4895650"/>
              <a:ext cx="180000" cy="36000"/>
            </a:xfrm>
            <a:prstGeom prst="line">
              <a:avLst/>
            </a:prstGeom>
            <a:ln>
              <a:solidFill>
                <a:srgbClr val="00B050"/>
              </a:solidFill>
            </a:ln>
          </p:spPr>
          <p:style>
            <a:lnRef idx="3">
              <a:schemeClr val="accent2"/>
            </a:lnRef>
            <a:fillRef idx="0">
              <a:schemeClr val="accent2"/>
            </a:fillRef>
            <a:effectRef idx="2">
              <a:schemeClr val="accent2"/>
            </a:effectRef>
            <a:fontRef idx="minor">
              <a:schemeClr val="tx1"/>
            </a:fontRef>
          </p:style>
        </p:cxnSp>
        <p:cxnSp>
          <p:nvCxnSpPr>
            <p:cNvPr id="83" name="Прямая соединительная линия 82"/>
            <p:cNvCxnSpPr/>
            <p:nvPr/>
          </p:nvCxnSpPr>
          <p:spPr>
            <a:xfrm flipH="1" flipV="1">
              <a:off x="6210456" y="4775323"/>
              <a:ext cx="180000" cy="36000"/>
            </a:xfrm>
            <a:prstGeom prst="line">
              <a:avLst/>
            </a:prstGeom>
            <a:ln>
              <a:solidFill>
                <a:srgbClr val="9F89B9"/>
              </a:solidFill>
            </a:ln>
          </p:spPr>
          <p:style>
            <a:lnRef idx="3">
              <a:schemeClr val="accent2"/>
            </a:lnRef>
            <a:fillRef idx="0">
              <a:schemeClr val="accent2"/>
            </a:fillRef>
            <a:effectRef idx="2">
              <a:schemeClr val="accent2"/>
            </a:effectRef>
            <a:fontRef idx="minor">
              <a:schemeClr val="tx1"/>
            </a:fontRef>
          </p:style>
        </p:cxnSp>
        <p:cxnSp>
          <p:nvCxnSpPr>
            <p:cNvPr id="84" name="Прямая соединительная линия 83"/>
            <p:cNvCxnSpPr/>
            <p:nvPr/>
          </p:nvCxnSpPr>
          <p:spPr>
            <a:xfrm flipH="1" flipV="1">
              <a:off x="6165694" y="5135926"/>
              <a:ext cx="180000" cy="108000"/>
            </a:xfrm>
            <a:prstGeom prst="line">
              <a:avLst/>
            </a:prstGeom>
            <a:ln>
              <a:solidFill>
                <a:srgbClr val="FF0000"/>
              </a:solidFill>
            </a:ln>
          </p:spPr>
          <p:style>
            <a:lnRef idx="3">
              <a:schemeClr val="accent2"/>
            </a:lnRef>
            <a:fillRef idx="0">
              <a:schemeClr val="accent2"/>
            </a:fillRef>
            <a:effectRef idx="2">
              <a:schemeClr val="accent2"/>
            </a:effectRef>
            <a:fontRef idx="minor">
              <a:schemeClr val="tx1"/>
            </a:fontRef>
          </p:style>
        </p:cxnSp>
        <p:cxnSp>
          <p:nvCxnSpPr>
            <p:cNvPr id="86" name="Прямая соединительная линия 85"/>
            <p:cNvCxnSpPr/>
            <p:nvPr/>
          </p:nvCxnSpPr>
          <p:spPr>
            <a:xfrm flipH="1" flipV="1">
              <a:off x="6139756" y="5176035"/>
              <a:ext cx="180000" cy="108000"/>
            </a:xfrm>
            <a:prstGeom prst="line">
              <a:avLst/>
            </a:prstGeom>
            <a:ln>
              <a:solidFill>
                <a:srgbClr val="00B050"/>
              </a:solidFill>
            </a:ln>
          </p:spPr>
          <p:style>
            <a:lnRef idx="3">
              <a:schemeClr val="accent2"/>
            </a:lnRef>
            <a:fillRef idx="0">
              <a:schemeClr val="accent2"/>
            </a:fillRef>
            <a:effectRef idx="2">
              <a:schemeClr val="accent2"/>
            </a:effectRef>
            <a:fontRef idx="minor">
              <a:schemeClr val="tx1"/>
            </a:fontRef>
          </p:style>
        </p:cxnSp>
        <p:sp>
          <p:nvSpPr>
            <p:cNvPr id="87" name="TextBox 86"/>
            <p:cNvSpPr txBox="1"/>
            <p:nvPr/>
          </p:nvSpPr>
          <p:spPr>
            <a:xfrm>
              <a:off x="6228184" y="5291916"/>
              <a:ext cx="792088" cy="369332"/>
            </a:xfrm>
            <a:prstGeom prst="rect">
              <a:avLst/>
            </a:prstGeom>
            <a:noFill/>
          </p:spPr>
          <p:txBody>
            <a:bodyPr wrap="square" rtlCol="0">
              <a:spAutoFit/>
            </a:bodyPr>
            <a:lstStyle/>
            <a:p>
              <a:r>
                <a:rPr lang="ru-RU" b="1" dirty="0" smtClean="0">
                  <a:solidFill>
                    <a:srgbClr val="FF0000"/>
                  </a:solidFill>
                </a:rPr>
                <a:t>5</a:t>
              </a:r>
              <a:r>
                <a:rPr lang="en-US" b="1" dirty="0" smtClean="0">
                  <a:solidFill>
                    <a:srgbClr val="FF0000"/>
                  </a:solidFill>
                </a:rPr>
                <a:t>, </a:t>
              </a:r>
              <a:r>
                <a:rPr lang="en-US" b="1" dirty="0" smtClean="0">
                  <a:solidFill>
                    <a:srgbClr val="00B050"/>
                  </a:solidFill>
                </a:rPr>
                <a:t>13</a:t>
              </a:r>
              <a:endParaRPr lang="ru-RU" b="1" dirty="0">
                <a:solidFill>
                  <a:srgbClr val="00B050"/>
                </a:solidFill>
              </a:endParaRPr>
            </a:p>
          </p:txBody>
        </p:sp>
      </p:grpSp>
      <p:sp>
        <p:nvSpPr>
          <p:cNvPr id="44" name="TextBox 43"/>
          <p:cNvSpPr txBox="1"/>
          <p:nvPr/>
        </p:nvSpPr>
        <p:spPr>
          <a:xfrm>
            <a:off x="3634472" y="309627"/>
            <a:ext cx="1873632" cy="584775"/>
          </a:xfrm>
          <a:prstGeom prst="rect">
            <a:avLst/>
          </a:prstGeom>
          <a:noFill/>
        </p:spPr>
        <p:txBody>
          <a:bodyPr wrap="square" rtlCol="0">
            <a:spAutoFit/>
          </a:bodyPr>
          <a:lstStyle/>
          <a:p>
            <a:r>
              <a:rPr lang="en-US" sz="3200" dirty="0" smtClean="0"/>
              <a:t>Patient </a:t>
            </a:r>
            <a:r>
              <a:rPr lang="en-US" sz="3200" dirty="0" err="1" smtClean="0"/>
              <a:t>Ko</a:t>
            </a:r>
            <a:endParaRPr lang="ru-RU" sz="3200" dirty="0"/>
          </a:p>
        </p:txBody>
      </p:sp>
      <p:sp>
        <p:nvSpPr>
          <p:cNvPr id="70" name="Содержимое 2"/>
          <p:cNvSpPr txBox="1">
            <a:spLocks/>
          </p:cNvSpPr>
          <p:nvPr/>
        </p:nvSpPr>
        <p:spPr>
          <a:xfrm>
            <a:off x="468313" y="1471115"/>
            <a:ext cx="2519512" cy="2908920"/>
          </a:xfrm>
          <a:prstGeom prst="rect">
            <a:avLst/>
          </a:prstGeom>
        </p:spPr>
        <p:txBody>
          <a:bodyPr/>
          <a:lstStyle/>
          <a:p>
            <a:pPr marL="342900" lvl="0" indent="-342900" algn="just">
              <a:spcBef>
                <a:spcPct val="20000"/>
              </a:spcBef>
              <a:buFont typeface="Arial" pitchFamily="34" charset="0"/>
              <a:buChar char="•"/>
              <a:defRPr/>
            </a:pPr>
            <a:r>
              <a:rPr lang="en-US" sz="2400" dirty="0" smtClean="0"/>
              <a:t>Giant aneurysm</a:t>
            </a:r>
          </a:p>
          <a:p>
            <a:pPr marL="342900" lvl="0" indent="-342900" algn="just">
              <a:spcBef>
                <a:spcPct val="20000"/>
              </a:spcBef>
              <a:buFont typeface="Arial" pitchFamily="34" charset="0"/>
              <a:buChar char="•"/>
              <a:defRPr/>
            </a:pPr>
            <a:r>
              <a:rPr lang="en-US" sz="2400" dirty="0" smtClean="0"/>
              <a:t>Right internal carotid artery</a:t>
            </a:r>
          </a:p>
          <a:p>
            <a:pPr marL="342900" marR="0" lvl="0" indent="-342900" algn="just"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n-US" sz="2400" b="0" i="0" u="none" strike="noStrike" kern="1200" cap="none" spc="0" normalizeH="0" baseline="0" noProof="0" dirty="0" smtClean="0">
                <a:ln>
                  <a:noFill/>
                </a:ln>
                <a:solidFill>
                  <a:schemeClr val="tx1"/>
                </a:solidFill>
                <a:effectLst/>
                <a:uLnTx/>
                <a:uFillTx/>
                <a:latin typeface="+mn-lt"/>
                <a:ea typeface="+mn-ea"/>
                <a:cs typeface="+mn-cs"/>
              </a:rPr>
              <a:t>64</a:t>
            </a:r>
            <a:r>
              <a:rPr kumimoji="0" lang="ru-RU" sz="2400" b="0" i="0" u="none" strike="noStrike" kern="1200" cap="none" spc="0" normalizeH="0" baseline="0" noProof="0" dirty="0" smtClean="0">
                <a:ln>
                  <a:noFill/>
                </a:ln>
                <a:solidFill>
                  <a:schemeClr val="tx1"/>
                </a:solidFill>
                <a:effectLst/>
                <a:uLnTx/>
                <a:uFillTx/>
                <a:latin typeface="+mn-lt"/>
                <a:ea typeface="+mn-ea"/>
                <a:cs typeface="+mn-cs"/>
              </a:rPr>
              <a:t> </a:t>
            </a:r>
            <a:r>
              <a:rPr lang="en-US" sz="2400" dirty="0" smtClean="0"/>
              <a:t>years</a:t>
            </a:r>
            <a:r>
              <a:rPr kumimoji="0" lang="ru-RU" sz="2400" b="0" i="0" u="none" strike="noStrike" kern="1200" cap="none" spc="0" normalizeH="0" baseline="0" noProof="0" dirty="0" smtClean="0">
                <a:ln>
                  <a:noFill/>
                </a:ln>
                <a:solidFill>
                  <a:schemeClr val="tx1"/>
                </a:solidFill>
                <a:effectLst/>
                <a:uLnTx/>
                <a:uFillTx/>
                <a:latin typeface="+mn-lt"/>
                <a:ea typeface="+mn-ea"/>
                <a:cs typeface="+mn-cs"/>
              </a:rPr>
              <a:t>, </a:t>
            </a:r>
            <a:r>
              <a:rPr lang="en-US" sz="2400" dirty="0" smtClean="0"/>
              <a:t>f</a:t>
            </a:r>
            <a:r>
              <a:rPr kumimoji="0" lang="ru-RU" sz="2400" b="0" i="0" u="none" strike="noStrike" kern="1200" cap="none" spc="0" normalizeH="0" baseline="0" noProof="0" dirty="0" smtClean="0">
                <a:ln>
                  <a:noFill/>
                </a:ln>
                <a:solidFill>
                  <a:schemeClr val="tx1"/>
                </a:solidFill>
                <a:effectLst/>
                <a:uLnTx/>
                <a:uFillTx/>
                <a:latin typeface="+mn-lt"/>
                <a:ea typeface="+mn-ea"/>
                <a:cs typeface="+mn-cs"/>
              </a:rPr>
              <a:t>.</a:t>
            </a:r>
            <a:endParaRPr kumimoji="0" lang="ru-RU" sz="2400" b="0" i="0" u="none" strike="noStrike" kern="1200" cap="none" spc="0" normalizeH="0" baseline="0" noProof="0" dirty="0">
              <a:ln>
                <a:noFill/>
              </a:ln>
              <a:solidFill>
                <a:schemeClr val="tx1"/>
              </a:solidFill>
              <a:effectLst/>
              <a:uLnTx/>
              <a:uFillTx/>
              <a:latin typeface="+mn-lt"/>
              <a:ea typeface="+mn-ea"/>
              <a:cs typeface="+mn-cs"/>
            </a:endParaRPr>
          </a:p>
        </p:txBody>
      </p:sp>
      <p:sp>
        <p:nvSpPr>
          <p:cNvPr id="22" name="TextBox 21"/>
          <p:cNvSpPr txBox="1"/>
          <p:nvPr/>
        </p:nvSpPr>
        <p:spPr>
          <a:xfrm>
            <a:off x="6948264" y="2156663"/>
            <a:ext cx="1656184" cy="1200329"/>
          </a:xfrm>
          <a:prstGeom prst="rect">
            <a:avLst/>
          </a:prstGeom>
          <a:noFill/>
        </p:spPr>
        <p:txBody>
          <a:bodyPr wrap="square" rtlCol="0">
            <a:spAutoFit/>
          </a:bodyPr>
          <a:lstStyle/>
          <a:p>
            <a:r>
              <a:rPr lang="en-US" sz="2400" b="1" dirty="0" smtClean="0">
                <a:solidFill>
                  <a:srgbClr val="FF0000"/>
                </a:solidFill>
              </a:rPr>
              <a:t>Before</a:t>
            </a:r>
            <a:endParaRPr lang="ru-RU" sz="2400" b="1" dirty="0" smtClean="0">
              <a:solidFill>
                <a:srgbClr val="FF0000"/>
              </a:solidFill>
            </a:endParaRPr>
          </a:p>
          <a:p>
            <a:r>
              <a:rPr lang="en-US" sz="2400" b="1" dirty="0" smtClean="0">
                <a:solidFill>
                  <a:srgbClr val="7030A0"/>
                </a:solidFill>
              </a:rPr>
              <a:t>During</a:t>
            </a:r>
            <a:endParaRPr lang="ru-RU" sz="2400" b="1" dirty="0" smtClean="0">
              <a:solidFill>
                <a:srgbClr val="7030A0"/>
              </a:solidFill>
            </a:endParaRPr>
          </a:p>
          <a:p>
            <a:r>
              <a:rPr lang="en-US" sz="2400" b="1" dirty="0" smtClean="0">
                <a:solidFill>
                  <a:srgbClr val="00B050"/>
                </a:solidFill>
              </a:rPr>
              <a:t>After</a:t>
            </a:r>
            <a:endParaRPr lang="ru-RU" sz="2400" b="1" dirty="0">
              <a:solidFill>
                <a:srgbClr val="00B050"/>
              </a:solidFill>
            </a:endParaRP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1378" name="Picture 2" descr="C:\Users\Elizaveta\Hydro\classification\Ko_lines_points.png"/>
          <p:cNvPicPr>
            <a:picLocks noChangeAspect="1" noChangeArrowheads="1"/>
          </p:cNvPicPr>
          <p:nvPr/>
        </p:nvPicPr>
        <p:blipFill>
          <a:blip r:embed="rId2" cstate="print"/>
          <a:srcRect/>
          <a:stretch>
            <a:fillRect/>
          </a:stretch>
        </p:blipFill>
        <p:spPr bwMode="auto">
          <a:xfrm>
            <a:off x="1432466" y="558000"/>
            <a:ext cx="6279067" cy="6300000"/>
          </a:xfrm>
          <a:prstGeom prst="rect">
            <a:avLst/>
          </a:prstGeom>
          <a:noFill/>
        </p:spPr>
      </p:pic>
      <p:sp>
        <p:nvSpPr>
          <p:cNvPr id="4" name="TextBox 3"/>
          <p:cNvSpPr txBox="1"/>
          <p:nvPr/>
        </p:nvSpPr>
        <p:spPr>
          <a:xfrm>
            <a:off x="7631832" y="6299756"/>
            <a:ext cx="1620688" cy="461665"/>
          </a:xfrm>
          <a:prstGeom prst="rect">
            <a:avLst/>
          </a:prstGeom>
          <a:noFill/>
        </p:spPr>
        <p:txBody>
          <a:bodyPr wrap="square" rtlCol="0">
            <a:spAutoFit/>
          </a:bodyPr>
          <a:lstStyle/>
          <a:p>
            <a:r>
              <a:rPr lang="en-US" sz="2400" dirty="0" smtClean="0"/>
              <a:t>Amplitude</a:t>
            </a:r>
            <a:endParaRPr lang="ru-RU" sz="2400" dirty="0"/>
          </a:p>
        </p:txBody>
      </p:sp>
      <p:sp>
        <p:nvSpPr>
          <p:cNvPr id="5" name="TextBox 4"/>
          <p:cNvSpPr txBox="1"/>
          <p:nvPr/>
        </p:nvSpPr>
        <p:spPr>
          <a:xfrm>
            <a:off x="648072" y="404664"/>
            <a:ext cx="1403648" cy="461665"/>
          </a:xfrm>
          <a:prstGeom prst="rect">
            <a:avLst/>
          </a:prstGeom>
          <a:noFill/>
        </p:spPr>
        <p:txBody>
          <a:bodyPr wrap="square" rtlCol="0">
            <a:spAutoFit/>
          </a:bodyPr>
          <a:lstStyle/>
          <a:p>
            <a:r>
              <a:rPr lang="en-US" sz="2400" dirty="0" smtClean="0"/>
              <a:t>Classes</a:t>
            </a:r>
            <a:endParaRPr lang="ru-RU" sz="2400" dirty="0"/>
          </a:p>
        </p:txBody>
      </p:sp>
      <p:sp>
        <p:nvSpPr>
          <p:cNvPr id="6" name="TextBox 7"/>
          <p:cNvSpPr txBox="1">
            <a:spLocks noChangeArrowheads="1"/>
          </p:cNvSpPr>
          <p:nvPr/>
        </p:nvSpPr>
        <p:spPr bwMode="auto">
          <a:xfrm>
            <a:off x="2555776" y="243505"/>
            <a:ext cx="4020652" cy="584775"/>
          </a:xfrm>
          <a:prstGeom prst="rect">
            <a:avLst/>
          </a:prstGeom>
          <a:noFill/>
          <a:ln w="9525">
            <a:noFill/>
            <a:miter lim="800000"/>
            <a:headEnd/>
            <a:tailEnd/>
          </a:ln>
        </p:spPr>
        <p:txBody>
          <a:bodyPr wrap="none">
            <a:spAutoFit/>
          </a:bodyPr>
          <a:lstStyle/>
          <a:p>
            <a:r>
              <a:rPr lang="en-US" sz="3200" dirty="0" smtClean="0"/>
              <a:t>Changing of ND classes</a:t>
            </a:r>
            <a:endParaRPr lang="ru-RU" sz="3200" dirty="0"/>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 name="Содержимое 2"/>
          <p:cNvSpPr txBox="1">
            <a:spLocks/>
          </p:cNvSpPr>
          <p:nvPr/>
        </p:nvSpPr>
        <p:spPr>
          <a:xfrm>
            <a:off x="468314" y="1471115"/>
            <a:ext cx="2519362" cy="2908920"/>
          </a:xfrm>
          <a:prstGeom prst="rect">
            <a:avLst/>
          </a:prstGeom>
        </p:spPr>
        <p:txBody>
          <a:bodyPr/>
          <a:lstStyle/>
          <a:p>
            <a:pPr marL="342900" lvl="0" indent="-342900" algn="just">
              <a:spcBef>
                <a:spcPct val="20000"/>
              </a:spcBef>
              <a:buFont typeface="Arial" pitchFamily="34" charset="0"/>
              <a:buChar char="•"/>
            </a:pPr>
            <a:r>
              <a:rPr lang="en-US" sz="2400" dirty="0" smtClean="0"/>
              <a:t>Aneurysm</a:t>
            </a:r>
            <a:endParaRPr lang="ru-RU" sz="2400" dirty="0" smtClean="0"/>
          </a:p>
          <a:p>
            <a:pPr marL="342900" lvl="0" indent="-342900" algn="just">
              <a:spcBef>
                <a:spcPct val="20000"/>
              </a:spcBef>
              <a:buFont typeface="Arial" pitchFamily="34" charset="0"/>
              <a:buChar char="•"/>
            </a:pPr>
            <a:r>
              <a:rPr lang="en-US" sz="2400" dirty="0" smtClean="0"/>
              <a:t>Bifurcation of the left middle cerebral artery</a:t>
            </a:r>
          </a:p>
          <a:p>
            <a:pPr marL="342900" lvl="0" indent="-342900" algn="just">
              <a:spcBef>
                <a:spcPct val="20000"/>
              </a:spcBef>
              <a:buFont typeface="Arial" pitchFamily="34" charset="0"/>
              <a:buChar char="•"/>
            </a:pPr>
            <a:r>
              <a:rPr lang="ru-RU" sz="2400" dirty="0" smtClean="0"/>
              <a:t>55</a:t>
            </a:r>
            <a:r>
              <a:rPr kumimoji="0" lang="ru-RU" sz="2400" b="0" i="0" u="none" strike="noStrike" kern="1200" cap="none" spc="0" normalizeH="0" baseline="0" noProof="0" dirty="0" smtClean="0">
                <a:ln>
                  <a:noFill/>
                </a:ln>
                <a:solidFill>
                  <a:schemeClr val="tx1"/>
                </a:solidFill>
                <a:effectLst/>
                <a:uLnTx/>
                <a:uFillTx/>
                <a:latin typeface="+mn-lt"/>
                <a:ea typeface="+mn-ea"/>
                <a:cs typeface="+mn-cs"/>
              </a:rPr>
              <a:t> </a:t>
            </a:r>
            <a:r>
              <a:rPr kumimoji="0" lang="en-US" sz="2400" b="0" i="0" u="none" strike="noStrike" kern="1200" cap="none" spc="0" normalizeH="0" baseline="0" noProof="0" dirty="0" smtClean="0">
                <a:ln>
                  <a:noFill/>
                </a:ln>
                <a:solidFill>
                  <a:schemeClr val="tx1"/>
                </a:solidFill>
                <a:effectLst/>
                <a:uLnTx/>
                <a:uFillTx/>
                <a:latin typeface="+mn-lt"/>
                <a:ea typeface="+mn-ea"/>
                <a:cs typeface="+mn-cs"/>
              </a:rPr>
              <a:t>years</a:t>
            </a:r>
            <a:r>
              <a:rPr kumimoji="0" lang="ru-RU" sz="2400" b="0" i="0" u="none" strike="noStrike" kern="1200" cap="none" spc="0" normalizeH="0" baseline="0" noProof="0" dirty="0" smtClean="0">
                <a:ln>
                  <a:noFill/>
                </a:ln>
                <a:solidFill>
                  <a:schemeClr val="tx1"/>
                </a:solidFill>
                <a:effectLst/>
                <a:uLnTx/>
                <a:uFillTx/>
                <a:latin typeface="+mn-lt"/>
                <a:ea typeface="+mn-ea"/>
                <a:cs typeface="+mn-cs"/>
              </a:rPr>
              <a:t>, </a:t>
            </a:r>
            <a:r>
              <a:rPr lang="en-US" sz="2400" dirty="0" smtClean="0"/>
              <a:t>m</a:t>
            </a:r>
            <a:r>
              <a:rPr kumimoji="0" lang="ru-RU" sz="2400" b="0" i="0" u="none" strike="noStrike" kern="1200" cap="none" spc="0" normalizeH="0" baseline="0" noProof="0" dirty="0" smtClean="0">
                <a:ln>
                  <a:noFill/>
                </a:ln>
                <a:solidFill>
                  <a:schemeClr val="tx1"/>
                </a:solidFill>
                <a:effectLst/>
                <a:uLnTx/>
                <a:uFillTx/>
                <a:latin typeface="+mn-lt"/>
                <a:ea typeface="+mn-ea"/>
                <a:cs typeface="+mn-cs"/>
              </a:rPr>
              <a:t>.</a:t>
            </a:r>
            <a:endParaRPr kumimoji="0" lang="ru-RU" sz="2400" b="0" i="0" u="none" strike="noStrike" kern="1200" cap="none" spc="0" normalizeH="0" baseline="0" noProof="0" dirty="0">
              <a:ln>
                <a:noFill/>
              </a:ln>
              <a:solidFill>
                <a:schemeClr val="tx1"/>
              </a:solidFill>
              <a:effectLst/>
              <a:uLnTx/>
              <a:uFillTx/>
              <a:latin typeface="+mn-lt"/>
              <a:ea typeface="+mn-ea"/>
              <a:cs typeface="+mn-cs"/>
            </a:endParaRPr>
          </a:p>
        </p:txBody>
      </p:sp>
      <p:grpSp>
        <p:nvGrpSpPr>
          <p:cNvPr id="74" name="Группа 73"/>
          <p:cNvGrpSpPr/>
          <p:nvPr/>
        </p:nvGrpSpPr>
        <p:grpSpPr>
          <a:xfrm>
            <a:off x="3592186" y="1312427"/>
            <a:ext cx="5400000" cy="5400000"/>
            <a:chOff x="3544888" y="1249363"/>
            <a:chExt cx="5419725" cy="5419725"/>
          </a:xfrm>
        </p:grpSpPr>
        <p:pic>
          <p:nvPicPr>
            <p:cNvPr id="48" name="Picture 3" descr="C:\Users\Elizaveta\Hydro\classification\Pinezin.png"/>
            <p:cNvPicPr>
              <a:picLocks noChangeAspect="1" noChangeArrowheads="1"/>
            </p:cNvPicPr>
            <p:nvPr/>
          </p:nvPicPr>
          <p:blipFill>
            <a:blip r:embed="rId2" cstate="print"/>
            <a:srcRect/>
            <a:stretch>
              <a:fillRect/>
            </a:stretch>
          </p:blipFill>
          <p:spPr bwMode="auto">
            <a:xfrm>
              <a:off x="3544888" y="1249363"/>
              <a:ext cx="5419725" cy="5419725"/>
            </a:xfrm>
            <a:prstGeom prst="rect">
              <a:avLst/>
            </a:prstGeom>
            <a:noFill/>
          </p:spPr>
        </p:pic>
        <p:sp>
          <p:nvSpPr>
            <p:cNvPr id="52" name="TextBox 51"/>
            <p:cNvSpPr txBox="1"/>
            <p:nvPr/>
          </p:nvSpPr>
          <p:spPr>
            <a:xfrm>
              <a:off x="6732240" y="3212976"/>
              <a:ext cx="331703" cy="324272"/>
            </a:xfrm>
            <a:prstGeom prst="rect">
              <a:avLst/>
            </a:prstGeom>
            <a:noFill/>
          </p:spPr>
          <p:txBody>
            <a:bodyPr wrap="square" rtlCol="0">
              <a:spAutoFit/>
            </a:bodyPr>
            <a:lstStyle/>
            <a:p>
              <a:r>
                <a:rPr lang="ru-RU" b="1" dirty="0" smtClean="0">
                  <a:solidFill>
                    <a:srgbClr val="FF0000"/>
                  </a:solidFill>
                </a:rPr>
                <a:t>1</a:t>
              </a:r>
              <a:endParaRPr lang="ru-RU" b="1" dirty="0">
                <a:solidFill>
                  <a:srgbClr val="FF0000"/>
                </a:solidFill>
              </a:endParaRPr>
            </a:p>
          </p:txBody>
        </p:sp>
        <p:sp>
          <p:nvSpPr>
            <p:cNvPr id="56" name="TextBox 55"/>
            <p:cNvSpPr txBox="1"/>
            <p:nvPr/>
          </p:nvSpPr>
          <p:spPr>
            <a:xfrm>
              <a:off x="7020271" y="3284984"/>
              <a:ext cx="331703" cy="324272"/>
            </a:xfrm>
            <a:prstGeom prst="rect">
              <a:avLst/>
            </a:prstGeom>
            <a:noFill/>
          </p:spPr>
          <p:txBody>
            <a:bodyPr wrap="square" rtlCol="0">
              <a:spAutoFit/>
            </a:bodyPr>
            <a:lstStyle/>
            <a:p>
              <a:r>
                <a:rPr lang="ru-RU" b="1" dirty="0" smtClean="0">
                  <a:solidFill>
                    <a:srgbClr val="FF0000"/>
                  </a:solidFill>
                </a:rPr>
                <a:t>2</a:t>
              </a:r>
              <a:endParaRPr lang="ru-RU" b="1" dirty="0">
                <a:solidFill>
                  <a:srgbClr val="FF0000"/>
                </a:solidFill>
              </a:endParaRPr>
            </a:p>
          </p:txBody>
        </p:sp>
        <p:sp>
          <p:nvSpPr>
            <p:cNvPr id="58" name="TextBox 57"/>
            <p:cNvSpPr txBox="1"/>
            <p:nvPr/>
          </p:nvSpPr>
          <p:spPr>
            <a:xfrm>
              <a:off x="6876256" y="4077072"/>
              <a:ext cx="497555" cy="369332"/>
            </a:xfrm>
            <a:prstGeom prst="rect">
              <a:avLst/>
            </a:prstGeom>
            <a:noFill/>
          </p:spPr>
          <p:txBody>
            <a:bodyPr wrap="square" rtlCol="0">
              <a:spAutoFit/>
            </a:bodyPr>
            <a:lstStyle/>
            <a:p>
              <a:r>
                <a:rPr lang="ru-RU" b="1" dirty="0" smtClean="0">
                  <a:solidFill>
                    <a:srgbClr val="00FF00"/>
                  </a:solidFill>
                </a:rPr>
                <a:t>6 </a:t>
              </a:r>
              <a:endParaRPr lang="ru-RU" b="1" dirty="0">
                <a:solidFill>
                  <a:srgbClr val="00FF00"/>
                </a:solidFill>
              </a:endParaRPr>
            </a:p>
          </p:txBody>
        </p:sp>
        <p:sp>
          <p:nvSpPr>
            <p:cNvPr id="63" name="TextBox 62"/>
            <p:cNvSpPr txBox="1"/>
            <p:nvPr/>
          </p:nvSpPr>
          <p:spPr>
            <a:xfrm>
              <a:off x="3652832" y="1440213"/>
              <a:ext cx="1211166" cy="338554"/>
            </a:xfrm>
            <a:prstGeom prst="rect">
              <a:avLst/>
            </a:prstGeom>
            <a:noFill/>
          </p:spPr>
          <p:txBody>
            <a:bodyPr wrap="square" rtlCol="0">
              <a:spAutoFit/>
            </a:bodyPr>
            <a:lstStyle/>
            <a:p>
              <a:r>
                <a:rPr lang="en-US" sz="1600" dirty="0" smtClean="0"/>
                <a:t>[M] (</a:t>
              </a:r>
              <a:r>
                <a:rPr lang="ru-RU" sz="1600" dirty="0" smtClean="0"/>
                <a:t>55</a:t>
              </a:r>
              <a:r>
                <a:rPr lang="en-US" sz="1600" dirty="0" smtClean="0"/>
                <a:t>Y)</a:t>
              </a:r>
              <a:endParaRPr lang="ru-RU" sz="1600" dirty="0"/>
            </a:p>
          </p:txBody>
        </p:sp>
        <p:cxnSp>
          <p:nvCxnSpPr>
            <p:cNvPr id="65" name="Прямая соединительная линия 64"/>
            <p:cNvCxnSpPr/>
            <p:nvPr/>
          </p:nvCxnSpPr>
          <p:spPr>
            <a:xfrm flipH="1">
              <a:off x="5839569" y="3520058"/>
              <a:ext cx="36000" cy="180000"/>
            </a:xfrm>
            <a:prstGeom prst="line">
              <a:avLst/>
            </a:prstGeom>
            <a:ln>
              <a:solidFill>
                <a:srgbClr val="00FF00"/>
              </a:solidFill>
            </a:ln>
          </p:spPr>
          <p:style>
            <a:lnRef idx="3">
              <a:schemeClr val="accent2"/>
            </a:lnRef>
            <a:fillRef idx="0">
              <a:schemeClr val="accent2"/>
            </a:fillRef>
            <a:effectRef idx="2">
              <a:schemeClr val="accent2"/>
            </a:effectRef>
            <a:fontRef idx="minor">
              <a:schemeClr val="tx1"/>
            </a:fontRef>
          </p:style>
        </p:cxnSp>
        <p:cxnSp>
          <p:nvCxnSpPr>
            <p:cNvPr id="66" name="Прямая соединительная линия 65"/>
            <p:cNvCxnSpPr/>
            <p:nvPr/>
          </p:nvCxnSpPr>
          <p:spPr>
            <a:xfrm flipH="1">
              <a:off x="5777086" y="3520058"/>
              <a:ext cx="36000" cy="180000"/>
            </a:xfrm>
            <a:prstGeom prst="line">
              <a:avLst/>
            </a:prstGeom>
            <a:ln>
              <a:solidFill>
                <a:srgbClr val="FF0000"/>
              </a:solidFill>
            </a:ln>
          </p:spPr>
          <p:style>
            <a:lnRef idx="3">
              <a:schemeClr val="accent2"/>
            </a:lnRef>
            <a:fillRef idx="0">
              <a:schemeClr val="accent2"/>
            </a:fillRef>
            <a:effectRef idx="2">
              <a:schemeClr val="accent2"/>
            </a:effectRef>
            <a:fontRef idx="minor">
              <a:schemeClr val="tx1"/>
            </a:fontRef>
          </p:style>
        </p:cxnSp>
        <p:sp>
          <p:nvSpPr>
            <p:cNvPr id="67" name="TextBox 66"/>
            <p:cNvSpPr txBox="1"/>
            <p:nvPr/>
          </p:nvSpPr>
          <p:spPr>
            <a:xfrm>
              <a:off x="5364088" y="3284984"/>
              <a:ext cx="331703" cy="324272"/>
            </a:xfrm>
            <a:prstGeom prst="rect">
              <a:avLst/>
            </a:prstGeom>
            <a:noFill/>
          </p:spPr>
          <p:txBody>
            <a:bodyPr wrap="square" rtlCol="0">
              <a:spAutoFit/>
            </a:bodyPr>
            <a:lstStyle/>
            <a:p>
              <a:r>
                <a:rPr lang="ru-RU" b="1" dirty="0" smtClean="0">
                  <a:solidFill>
                    <a:srgbClr val="FF0000"/>
                  </a:solidFill>
                </a:rPr>
                <a:t>3</a:t>
              </a:r>
              <a:endParaRPr lang="ru-RU" b="1" dirty="0">
                <a:solidFill>
                  <a:srgbClr val="FF0000"/>
                </a:solidFill>
              </a:endParaRPr>
            </a:p>
          </p:txBody>
        </p:sp>
        <p:sp>
          <p:nvSpPr>
            <p:cNvPr id="68" name="TextBox 67"/>
            <p:cNvSpPr txBox="1"/>
            <p:nvPr/>
          </p:nvSpPr>
          <p:spPr>
            <a:xfrm>
              <a:off x="5724128" y="3140968"/>
              <a:ext cx="221136" cy="324272"/>
            </a:xfrm>
            <a:prstGeom prst="rect">
              <a:avLst/>
            </a:prstGeom>
            <a:noFill/>
          </p:spPr>
          <p:txBody>
            <a:bodyPr wrap="square" rtlCol="0">
              <a:spAutoFit/>
            </a:bodyPr>
            <a:lstStyle/>
            <a:p>
              <a:r>
                <a:rPr lang="ru-RU" b="1" dirty="0" smtClean="0">
                  <a:solidFill>
                    <a:srgbClr val="00FF00"/>
                  </a:solidFill>
                </a:rPr>
                <a:t>8</a:t>
              </a:r>
              <a:endParaRPr lang="ru-RU" b="1" dirty="0">
                <a:solidFill>
                  <a:srgbClr val="00FF00"/>
                </a:solidFill>
              </a:endParaRPr>
            </a:p>
          </p:txBody>
        </p:sp>
        <p:cxnSp>
          <p:nvCxnSpPr>
            <p:cNvPr id="69" name="Прямая соединительная линия 68"/>
            <p:cNvCxnSpPr/>
            <p:nvPr/>
          </p:nvCxnSpPr>
          <p:spPr>
            <a:xfrm>
              <a:off x="6544791" y="3527507"/>
              <a:ext cx="36000" cy="180000"/>
            </a:xfrm>
            <a:prstGeom prst="line">
              <a:avLst/>
            </a:prstGeom>
            <a:ln>
              <a:solidFill>
                <a:srgbClr val="00FF00"/>
              </a:solidFill>
            </a:ln>
          </p:spPr>
          <p:style>
            <a:lnRef idx="3">
              <a:schemeClr val="accent2"/>
            </a:lnRef>
            <a:fillRef idx="0">
              <a:schemeClr val="accent2"/>
            </a:fillRef>
            <a:effectRef idx="2">
              <a:schemeClr val="accent2"/>
            </a:effectRef>
            <a:fontRef idx="minor">
              <a:schemeClr val="tx1"/>
            </a:fontRef>
          </p:style>
        </p:cxnSp>
        <p:sp>
          <p:nvSpPr>
            <p:cNvPr id="70" name="TextBox 69"/>
            <p:cNvSpPr txBox="1"/>
            <p:nvPr/>
          </p:nvSpPr>
          <p:spPr>
            <a:xfrm>
              <a:off x="6444208" y="3140968"/>
              <a:ext cx="276419" cy="324272"/>
            </a:xfrm>
            <a:prstGeom prst="rect">
              <a:avLst/>
            </a:prstGeom>
            <a:noFill/>
          </p:spPr>
          <p:txBody>
            <a:bodyPr wrap="square" rtlCol="0">
              <a:spAutoFit/>
            </a:bodyPr>
            <a:lstStyle/>
            <a:p>
              <a:r>
                <a:rPr lang="ru-RU" b="1" dirty="0" smtClean="0">
                  <a:solidFill>
                    <a:srgbClr val="00FF00"/>
                  </a:solidFill>
                </a:rPr>
                <a:t>7</a:t>
              </a:r>
              <a:endParaRPr lang="ru-RU" b="1" dirty="0">
                <a:solidFill>
                  <a:srgbClr val="00FF00"/>
                </a:solidFill>
              </a:endParaRPr>
            </a:p>
          </p:txBody>
        </p:sp>
        <p:cxnSp>
          <p:nvCxnSpPr>
            <p:cNvPr id="71" name="Прямая соединительная линия 70"/>
            <p:cNvCxnSpPr/>
            <p:nvPr/>
          </p:nvCxnSpPr>
          <p:spPr>
            <a:xfrm flipH="1">
              <a:off x="6857283" y="3593071"/>
              <a:ext cx="72000" cy="180000"/>
            </a:xfrm>
            <a:prstGeom prst="line">
              <a:avLst/>
            </a:prstGeom>
            <a:ln>
              <a:solidFill>
                <a:srgbClr val="FF0000"/>
              </a:solidFill>
            </a:ln>
          </p:spPr>
          <p:style>
            <a:lnRef idx="3">
              <a:schemeClr val="accent2"/>
            </a:lnRef>
            <a:fillRef idx="0">
              <a:schemeClr val="accent2"/>
            </a:fillRef>
            <a:effectRef idx="2">
              <a:schemeClr val="accent2"/>
            </a:effectRef>
            <a:fontRef idx="minor">
              <a:schemeClr val="tx1"/>
            </a:fontRef>
          </p:style>
        </p:cxnSp>
        <p:cxnSp>
          <p:nvCxnSpPr>
            <p:cNvPr id="72" name="Прямая соединительная линия 71"/>
            <p:cNvCxnSpPr/>
            <p:nvPr/>
          </p:nvCxnSpPr>
          <p:spPr>
            <a:xfrm flipH="1">
              <a:off x="6948264" y="3683124"/>
              <a:ext cx="72000" cy="180000"/>
            </a:xfrm>
            <a:prstGeom prst="line">
              <a:avLst/>
            </a:prstGeom>
            <a:ln>
              <a:solidFill>
                <a:srgbClr val="FF0000"/>
              </a:solidFill>
            </a:ln>
          </p:spPr>
          <p:style>
            <a:lnRef idx="3">
              <a:schemeClr val="accent2"/>
            </a:lnRef>
            <a:fillRef idx="0">
              <a:schemeClr val="accent2"/>
            </a:fillRef>
            <a:effectRef idx="2">
              <a:schemeClr val="accent2"/>
            </a:effectRef>
            <a:fontRef idx="minor">
              <a:schemeClr val="tx1"/>
            </a:fontRef>
          </p:style>
        </p:cxnSp>
        <p:cxnSp>
          <p:nvCxnSpPr>
            <p:cNvPr id="73" name="Прямая соединительная линия 72"/>
            <p:cNvCxnSpPr/>
            <p:nvPr/>
          </p:nvCxnSpPr>
          <p:spPr>
            <a:xfrm flipH="1">
              <a:off x="6957789" y="3911724"/>
              <a:ext cx="144000" cy="144000"/>
            </a:xfrm>
            <a:prstGeom prst="line">
              <a:avLst/>
            </a:prstGeom>
            <a:ln>
              <a:solidFill>
                <a:srgbClr val="00FF00"/>
              </a:solidFill>
            </a:ln>
          </p:spPr>
          <p:style>
            <a:lnRef idx="3">
              <a:schemeClr val="accent2"/>
            </a:lnRef>
            <a:fillRef idx="0">
              <a:schemeClr val="accent2"/>
            </a:fillRef>
            <a:effectRef idx="2">
              <a:schemeClr val="accent2"/>
            </a:effectRef>
            <a:fontRef idx="minor">
              <a:schemeClr val="tx1"/>
            </a:fontRef>
          </p:style>
        </p:cxnSp>
      </p:grpSp>
      <p:sp>
        <p:nvSpPr>
          <p:cNvPr id="20" name="TextBox 19"/>
          <p:cNvSpPr txBox="1"/>
          <p:nvPr/>
        </p:nvSpPr>
        <p:spPr>
          <a:xfrm>
            <a:off x="3634472" y="309627"/>
            <a:ext cx="1873632" cy="584775"/>
          </a:xfrm>
          <a:prstGeom prst="rect">
            <a:avLst/>
          </a:prstGeom>
          <a:noFill/>
        </p:spPr>
        <p:txBody>
          <a:bodyPr wrap="square" rtlCol="0">
            <a:spAutoFit/>
          </a:bodyPr>
          <a:lstStyle/>
          <a:p>
            <a:r>
              <a:rPr lang="en-US" sz="3200" dirty="0" smtClean="0"/>
              <a:t>Patient Pi</a:t>
            </a:r>
            <a:endParaRPr lang="ru-RU" sz="3200" dirty="0"/>
          </a:p>
        </p:txBody>
      </p:sp>
      <p:sp>
        <p:nvSpPr>
          <p:cNvPr id="22" name="TextBox 21"/>
          <p:cNvSpPr txBox="1"/>
          <p:nvPr/>
        </p:nvSpPr>
        <p:spPr>
          <a:xfrm>
            <a:off x="4139952" y="4797152"/>
            <a:ext cx="2016224" cy="1200329"/>
          </a:xfrm>
          <a:prstGeom prst="rect">
            <a:avLst/>
          </a:prstGeom>
          <a:noFill/>
        </p:spPr>
        <p:txBody>
          <a:bodyPr wrap="square" rtlCol="0">
            <a:spAutoFit/>
          </a:bodyPr>
          <a:lstStyle/>
          <a:p>
            <a:r>
              <a:rPr lang="en-US" sz="2400" b="1" dirty="0" smtClean="0">
                <a:solidFill>
                  <a:srgbClr val="FF0000"/>
                </a:solidFill>
              </a:rPr>
              <a:t>Before</a:t>
            </a:r>
            <a:endParaRPr lang="ru-RU" sz="2400" b="1" dirty="0" smtClean="0">
              <a:solidFill>
                <a:srgbClr val="FF0000"/>
              </a:solidFill>
            </a:endParaRPr>
          </a:p>
          <a:p>
            <a:r>
              <a:rPr lang="en-US" sz="2400" b="1" dirty="0" smtClean="0">
                <a:solidFill>
                  <a:srgbClr val="7030A0"/>
                </a:solidFill>
              </a:rPr>
              <a:t>During</a:t>
            </a:r>
            <a:endParaRPr lang="ru-RU" sz="2400" b="1" dirty="0" smtClean="0">
              <a:solidFill>
                <a:srgbClr val="7030A0"/>
              </a:solidFill>
            </a:endParaRPr>
          </a:p>
          <a:p>
            <a:r>
              <a:rPr lang="en-US" sz="2400" b="1" dirty="0" smtClean="0">
                <a:solidFill>
                  <a:srgbClr val="00FF00"/>
                </a:solidFill>
              </a:rPr>
              <a:t>After</a:t>
            </a:r>
            <a:endParaRPr lang="ru-RU" sz="2400" b="1" dirty="0">
              <a:solidFill>
                <a:srgbClr val="00FF00"/>
              </a:solidFill>
            </a:endParaRP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02" name="Picture 2" descr="C:\Users\Elizaveta\Hydro\classification\Pi_lines_points.png"/>
          <p:cNvPicPr>
            <a:picLocks noChangeAspect="1" noChangeArrowheads="1"/>
          </p:cNvPicPr>
          <p:nvPr/>
        </p:nvPicPr>
        <p:blipFill>
          <a:blip r:embed="rId2" cstate="print"/>
          <a:srcRect/>
          <a:stretch>
            <a:fillRect/>
          </a:stretch>
        </p:blipFill>
        <p:spPr bwMode="auto">
          <a:xfrm>
            <a:off x="1421584" y="535660"/>
            <a:ext cx="6279090" cy="6300000"/>
          </a:xfrm>
          <a:prstGeom prst="rect">
            <a:avLst/>
          </a:prstGeom>
          <a:noFill/>
        </p:spPr>
      </p:pic>
      <p:sp>
        <p:nvSpPr>
          <p:cNvPr id="6" name="TextBox 5"/>
          <p:cNvSpPr txBox="1"/>
          <p:nvPr/>
        </p:nvSpPr>
        <p:spPr>
          <a:xfrm>
            <a:off x="7631832" y="6299756"/>
            <a:ext cx="1620688" cy="461665"/>
          </a:xfrm>
          <a:prstGeom prst="rect">
            <a:avLst/>
          </a:prstGeom>
          <a:noFill/>
        </p:spPr>
        <p:txBody>
          <a:bodyPr wrap="square" rtlCol="0">
            <a:spAutoFit/>
          </a:bodyPr>
          <a:lstStyle/>
          <a:p>
            <a:r>
              <a:rPr lang="en-US" sz="2400" dirty="0" smtClean="0"/>
              <a:t>Amplitude</a:t>
            </a:r>
            <a:endParaRPr lang="ru-RU" sz="2400" dirty="0"/>
          </a:p>
        </p:txBody>
      </p:sp>
      <p:sp>
        <p:nvSpPr>
          <p:cNvPr id="9" name="TextBox 8"/>
          <p:cNvSpPr txBox="1"/>
          <p:nvPr/>
        </p:nvSpPr>
        <p:spPr>
          <a:xfrm>
            <a:off x="648072" y="404664"/>
            <a:ext cx="1403648" cy="461665"/>
          </a:xfrm>
          <a:prstGeom prst="rect">
            <a:avLst/>
          </a:prstGeom>
          <a:noFill/>
        </p:spPr>
        <p:txBody>
          <a:bodyPr wrap="square" rtlCol="0">
            <a:spAutoFit/>
          </a:bodyPr>
          <a:lstStyle/>
          <a:p>
            <a:r>
              <a:rPr lang="en-US" sz="2400" dirty="0" smtClean="0"/>
              <a:t>Classes</a:t>
            </a:r>
            <a:endParaRPr lang="ru-RU" sz="2400" dirty="0"/>
          </a:p>
        </p:txBody>
      </p:sp>
      <p:sp>
        <p:nvSpPr>
          <p:cNvPr id="7" name="TextBox 7"/>
          <p:cNvSpPr txBox="1">
            <a:spLocks noChangeArrowheads="1"/>
          </p:cNvSpPr>
          <p:nvPr/>
        </p:nvSpPr>
        <p:spPr bwMode="auto">
          <a:xfrm>
            <a:off x="2555776" y="243505"/>
            <a:ext cx="4020652" cy="584775"/>
          </a:xfrm>
          <a:prstGeom prst="rect">
            <a:avLst/>
          </a:prstGeom>
          <a:noFill/>
          <a:ln w="9525">
            <a:noFill/>
            <a:miter lim="800000"/>
            <a:headEnd/>
            <a:tailEnd/>
          </a:ln>
        </p:spPr>
        <p:txBody>
          <a:bodyPr wrap="none">
            <a:spAutoFit/>
          </a:bodyPr>
          <a:lstStyle/>
          <a:p>
            <a:r>
              <a:rPr lang="en-US" sz="3200" dirty="0" smtClean="0"/>
              <a:t>Changing of ND classes</a:t>
            </a:r>
            <a:endParaRPr lang="ru-RU" sz="3200" dirty="0"/>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 name="Содержимое 2"/>
          <p:cNvSpPr txBox="1">
            <a:spLocks/>
          </p:cNvSpPr>
          <p:nvPr/>
        </p:nvSpPr>
        <p:spPr>
          <a:xfrm>
            <a:off x="468313" y="1471115"/>
            <a:ext cx="2519362" cy="2908920"/>
          </a:xfrm>
          <a:prstGeom prst="rect">
            <a:avLst/>
          </a:prstGeom>
        </p:spPr>
        <p:txBody>
          <a:bodyPr/>
          <a:lstStyle/>
          <a:p>
            <a:pPr marL="342900" lvl="0" indent="-342900" algn="just">
              <a:spcBef>
                <a:spcPct val="20000"/>
              </a:spcBef>
              <a:buFont typeface="Arial" pitchFamily="34" charset="0"/>
              <a:buChar char="•"/>
            </a:pPr>
            <a:r>
              <a:rPr lang="en-US" sz="2400" dirty="0" smtClean="0"/>
              <a:t>Giant aneurysm</a:t>
            </a:r>
            <a:endParaRPr lang="ru-RU" sz="2400" dirty="0" smtClean="0"/>
          </a:p>
          <a:p>
            <a:pPr marL="342900" lvl="0" indent="-342900" algn="just">
              <a:spcBef>
                <a:spcPct val="20000"/>
              </a:spcBef>
              <a:buFont typeface="Arial" pitchFamily="34" charset="0"/>
              <a:buChar char="•"/>
            </a:pPr>
            <a:r>
              <a:rPr lang="en-US" sz="2400" dirty="0" smtClean="0"/>
              <a:t>Left ascending artery</a:t>
            </a:r>
          </a:p>
          <a:p>
            <a:pPr marL="342900" lvl="0" indent="-342900" algn="just">
              <a:spcBef>
                <a:spcPct val="20000"/>
              </a:spcBef>
              <a:buFont typeface="Arial" pitchFamily="34" charset="0"/>
              <a:buChar char="•"/>
            </a:pPr>
            <a:r>
              <a:rPr lang="ru-RU" sz="2400" dirty="0" smtClean="0"/>
              <a:t>55</a:t>
            </a:r>
            <a:r>
              <a:rPr kumimoji="0" lang="ru-RU" sz="2400" b="0" i="0" u="none" strike="noStrike" kern="1200" cap="none" spc="0" normalizeH="0" baseline="0" noProof="0" dirty="0" smtClean="0">
                <a:ln>
                  <a:noFill/>
                </a:ln>
                <a:solidFill>
                  <a:schemeClr val="tx1"/>
                </a:solidFill>
                <a:effectLst/>
                <a:uLnTx/>
                <a:uFillTx/>
                <a:latin typeface="+mn-lt"/>
                <a:ea typeface="+mn-ea"/>
                <a:cs typeface="+mn-cs"/>
              </a:rPr>
              <a:t> </a:t>
            </a:r>
            <a:r>
              <a:rPr kumimoji="0" lang="en-US" sz="2400" b="0" i="0" u="none" strike="noStrike" kern="1200" cap="none" spc="0" normalizeH="0" baseline="0" noProof="0" dirty="0" smtClean="0">
                <a:ln>
                  <a:noFill/>
                </a:ln>
                <a:solidFill>
                  <a:schemeClr val="tx1"/>
                </a:solidFill>
                <a:effectLst/>
                <a:uLnTx/>
                <a:uFillTx/>
                <a:latin typeface="+mn-lt"/>
                <a:ea typeface="+mn-ea"/>
                <a:cs typeface="+mn-cs"/>
              </a:rPr>
              <a:t>years</a:t>
            </a:r>
            <a:r>
              <a:rPr kumimoji="0" lang="ru-RU" sz="2400" b="0" i="0" u="none" strike="noStrike" kern="1200" cap="none" spc="0" normalizeH="0" baseline="0" noProof="0" dirty="0" smtClean="0">
                <a:ln>
                  <a:noFill/>
                </a:ln>
                <a:solidFill>
                  <a:schemeClr val="tx1"/>
                </a:solidFill>
                <a:effectLst/>
                <a:uLnTx/>
                <a:uFillTx/>
                <a:latin typeface="+mn-lt"/>
                <a:ea typeface="+mn-ea"/>
                <a:cs typeface="+mn-cs"/>
              </a:rPr>
              <a:t>, </a:t>
            </a:r>
            <a:r>
              <a:rPr lang="en-US" sz="2400" dirty="0" smtClean="0"/>
              <a:t>f</a:t>
            </a:r>
            <a:r>
              <a:rPr kumimoji="0" lang="ru-RU" sz="2400" b="0" i="0" u="none" strike="noStrike" kern="1200" cap="none" spc="0" normalizeH="0" baseline="0" noProof="0" dirty="0" smtClean="0">
                <a:ln>
                  <a:noFill/>
                </a:ln>
                <a:solidFill>
                  <a:schemeClr val="tx1"/>
                </a:solidFill>
                <a:effectLst/>
                <a:uLnTx/>
                <a:uFillTx/>
                <a:latin typeface="+mn-lt"/>
                <a:ea typeface="+mn-ea"/>
                <a:cs typeface="+mn-cs"/>
              </a:rPr>
              <a:t>.</a:t>
            </a:r>
            <a:endParaRPr kumimoji="0" lang="ru-RU" sz="2400" b="0" i="0" u="none" strike="noStrike" kern="1200" cap="none" spc="0" normalizeH="0" baseline="0" noProof="0" dirty="0">
              <a:ln>
                <a:noFill/>
              </a:ln>
              <a:solidFill>
                <a:schemeClr val="tx1"/>
              </a:solidFill>
              <a:effectLst/>
              <a:uLnTx/>
              <a:uFillTx/>
              <a:latin typeface="+mn-lt"/>
              <a:ea typeface="+mn-ea"/>
              <a:cs typeface="+mn-cs"/>
            </a:endParaRPr>
          </a:p>
        </p:txBody>
      </p:sp>
      <p:grpSp>
        <p:nvGrpSpPr>
          <p:cNvPr id="39" name="Группа 38"/>
          <p:cNvGrpSpPr/>
          <p:nvPr/>
        </p:nvGrpSpPr>
        <p:grpSpPr>
          <a:xfrm>
            <a:off x="3617872" y="1307114"/>
            <a:ext cx="5400000" cy="5400000"/>
            <a:chOff x="6300192" y="588963"/>
            <a:chExt cx="6259513" cy="6269037"/>
          </a:xfrm>
        </p:grpSpPr>
        <p:pic>
          <p:nvPicPr>
            <p:cNvPr id="40" name="Picture 3" descr="C:\Users\Elizaveta\Hydro\classification\Povar.png"/>
            <p:cNvPicPr>
              <a:picLocks noChangeAspect="1" noChangeArrowheads="1"/>
            </p:cNvPicPr>
            <p:nvPr/>
          </p:nvPicPr>
          <p:blipFill>
            <a:blip r:embed="rId2" cstate="print">
              <a:lum bright="-10000"/>
            </a:blip>
            <a:srcRect/>
            <a:stretch>
              <a:fillRect/>
            </a:stretch>
          </p:blipFill>
          <p:spPr bwMode="auto">
            <a:xfrm>
              <a:off x="6300192" y="588963"/>
              <a:ext cx="6259513" cy="6269037"/>
            </a:xfrm>
            <a:prstGeom prst="rect">
              <a:avLst/>
            </a:prstGeom>
            <a:noFill/>
          </p:spPr>
        </p:pic>
        <p:cxnSp>
          <p:nvCxnSpPr>
            <p:cNvPr id="41" name="Прямая соединительная линия 40"/>
            <p:cNvCxnSpPr/>
            <p:nvPr/>
          </p:nvCxnSpPr>
          <p:spPr>
            <a:xfrm>
              <a:off x="8316416" y="2852936"/>
              <a:ext cx="288000" cy="144016"/>
            </a:xfrm>
            <a:prstGeom prst="line">
              <a:avLst/>
            </a:prstGeom>
            <a:ln>
              <a:solidFill>
                <a:srgbClr val="FF0000"/>
              </a:solidFill>
            </a:ln>
          </p:spPr>
          <p:style>
            <a:lnRef idx="3">
              <a:schemeClr val="accent2"/>
            </a:lnRef>
            <a:fillRef idx="0">
              <a:schemeClr val="accent2"/>
            </a:fillRef>
            <a:effectRef idx="2">
              <a:schemeClr val="accent2"/>
            </a:effectRef>
            <a:fontRef idx="minor">
              <a:schemeClr val="tx1"/>
            </a:fontRef>
          </p:style>
        </p:cxnSp>
        <p:cxnSp>
          <p:nvCxnSpPr>
            <p:cNvPr id="42" name="Прямая соединительная линия 41"/>
            <p:cNvCxnSpPr/>
            <p:nvPr/>
          </p:nvCxnSpPr>
          <p:spPr>
            <a:xfrm>
              <a:off x="8388424" y="2780928"/>
              <a:ext cx="288000" cy="144000"/>
            </a:xfrm>
            <a:prstGeom prst="line">
              <a:avLst/>
            </a:prstGeom>
            <a:ln>
              <a:solidFill>
                <a:srgbClr val="00FF00"/>
              </a:solidFill>
            </a:ln>
          </p:spPr>
          <p:style>
            <a:lnRef idx="3">
              <a:schemeClr val="accent2"/>
            </a:lnRef>
            <a:fillRef idx="0">
              <a:schemeClr val="accent2"/>
            </a:fillRef>
            <a:effectRef idx="2">
              <a:schemeClr val="accent2"/>
            </a:effectRef>
            <a:fontRef idx="minor">
              <a:schemeClr val="tx1"/>
            </a:fontRef>
          </p:style>
        </p:cxnSp>
        <p:sp>
          <p:nvSpPr>
            <p:cNvPr id="43" name="TextBox 42"/>
            <p:cNvSpPr txBox="1"/>
            <p:nvPr/>
          </p:nvSpPr>
          <p:spPr>
            <a:xfrm>
              <a:off x="7773057" y="2636912"/>
              <a:ext cx="648072" cy="369332"/>
            </a:xfrm>
            <a:prstGeom prst="rect">
              <a:avLst/>
            </a:prstGeom>
            <a:noFill/>
          </p:spPr>
          <p:txBody>
            <a:bodyPr wrap="square" rtlCol="0">
              <a:spAutoFit/>
            </a:bodyPr>
            <a:lstStyle/>
            <a:p>
              <a:r>
                <a:rPr lang="ru-RU" b="1" dirty="0" smtClean="0">
                  <a:solidFill>
                    <a:srgbClr val="FF0000"/>
                  </a:solidFill>
                </a:rPr>
                <a:t>1, 2</a:t>
              </a:r>
              <a:endParaRPr lang="ru-RU" b="1" dirty="0">
                <a:solidFill>
                  <a:srgbClr val="FF0000"/>
                </a:solidFill>
              </a:endParaRPr>
            </a:p>
          </p:txBody>
        </p:sp>
        <p:sp>
          <p:nvSpPr>
            <p:cNvPr id="46" name="TextBox 45"/>
            <p:cNvSpPr txBox="1"/>
            <p:nvPr/>
          </p:nvSpPr>
          <p:spPr>
            <a:xfrm>
              <a:off x="8172400" y="2348880"/>
              <a:ext cx="432048" cy="369332"/>
            </a:xfrm>
            <a:prstGeom prst="rect">
              <a:avLst/>
            </a:prstGeom>
            <a:noFill/>
          </p:spPr>
          <p:txBody>
            <a:bodyPr wrap="square" rtlCol="0">
              <a:spAutoFit/>
            </a:bodyPr>
            <a:lstStyle/>
            <a:p>
              <a:r>
                <a:rPr lang="ru-RU" b="1" dirty="0" smtClean="0">
                  <a:solidFill>
                    <a:srgbClr val="00FF00"/>
                  </a:solidFill>
                </a:rPr>
                <a:t>9</a:t>
              </a:r>
              <a:endParaRPr lang="ru-RU" b="1" dirty="0">
                <a:solidFill>
                  <a:srgbClr val="00FF00"/>
                </a:solidFill>
              </a:endParaRPr>
            </a:p>
          </p:txBody>
        </p:sp>
        <p:cxnSp>
          <p:nvCxnSpPr>
            <p:cNvPr id="47" name="Прямая соединительная линия 46"/>
            <p:cNvCxnSpPr/>
            <p:nvPr/>
          </p:nvCxnSpPr>
          <p:spPr>
            <a:xfrm>
              <a:off x="8604448" y="3966964"/>
              <a:ext cx="72000" cy="360000"/>
            </a:xfrm>
            <a:prstGeom prst="line">
              <a:avLst/>
            </a:prstGeom>
            <a:ln>
              <a:solidFill>
                <a:srgbClr val="FF0000"/>
              </a:solidFill>
            </a:ln>
          </p:spPr>
          <p:style>
            <a:lnRef idx="3">
              <a:schemeClr val="accent2"/>
            </a:lnRef>
            <a:fillRef idx="0">
              <a:schemeClr val="accent2"/>
            </a:fillRef>
            <a:effectRef idx="2">
              <a:schemeClr val="accent2"/>
            </a:effectRef>
            <a:fontRef idx="minor">
              <a:schemeClr val="tx1"/>
            </a:fontRef>
          </p:style>
        </p:cxnSp>
        <p:cxnSp>
          <p:nvCxnSpPr>
            <p:cNvPr id="48" name="Прямая соединительная линия 47"/>
            <p:cNvCxnSpPr/>
            <p:nvPr/>
          </p:nvCxnSpPr>
          <p:spPr>
            <a:xfrm>
              <a:off x="8676456" y="3957439"/>
              <a:ext cx="72000" cy="360000"/>
            </a:xfrm>
            <a:prstGeom prst="line">
              <a:avLst/>
            </a:prstGeom>
            <a:ln>
              <a:solidFill>
                <a:srgbClr val="9F89B9"/>
              </a:solidFill>
            </a:ln>
          </p:spPr>
          <p:style>
            <a:lnRef idx="3">
              <a:schemeClr val="accent2"/>
            </a:lnRef>
            <a:fillRef idx="0">
              <a:schemeClr val="accent2"/>
            </a:fillRef>
            <a:effectRef idx="2">
              <a:schemeClr val="accent2"/>
            </a:effectRef>
            <a:fontRef idx="minor">
              <a:schemeClr val="tx1"/>
            </a:fontRef>
          </p:style>
        </p:cxnSp>
        <p:sp>
          <p:nvSpPr>
            <p:cNvPr id="49" name="TextBox 48"/>
            <p:cNvSpPr txBox="1"/>
            <p:nvPr/>
          </p:nvSpPr>
          <p:spPr>
            <a:xfrm>
              <a:off x="8464624" y="4332337"/>
              <a:ext cx="396677" cy="369332"/>
            </a:xfrm>
            <a:prstGeom prst="rect">
              <a:avLst/>
            </a:prstGeom>
            <a:noFill/>
          </p:spPr>
          <p:txBody>
            <a:bodyPr wrap="square" rtlCol="0">
              <a:spAutoFit/>
            </a:bodyPr>
            <a:lstStyle/>
            <a:p>
              <a:r>
                <a:rPr lang="ru-RU" b="1" dirty="0" smtClean="0">
                  <a:solidFill>
                    <a:srgbClr val="FF0000"/>
                  </a:solidFill>
                </a:rPr>
                <a:t>3</a:t>
              </a:r>
              <a:endParaRPr lang="ru-RU" b="1" dirty="0">
                <a:solidFill>
                  <a:srgbClr val="FF0000"/>
                </a:solidFill>
              </a:endParaRPr>
            </a:p>
          </p:txBody>
        </p:sp>
        <p:sp>
          <p:nvSpPr>
            <p:cNvPr id="50" name="TextBox 49"/>
            <p:cNvSpPr txBox="1"/>
            <p:nvPr/>
          </p:nvSpPr>
          <p:spPr>
            <a:xfrm>
              <a:off x="8748464" y="4005064"/>
              <a:ext cx="1080120" cy="369332"/>
            </a:xfrm>
            <a:prstGeom prst="rect">
              <a:avLst/>
            </a:prstGeom>
            <a:noFill/>
          </p:spPr>
          <p:txBody>
            <a:bodyPr wrap="square" rtlCol="0">
              <a:spAutoFit/>
            </a:bodyPr>
            <a:lstStyle/>
            <a:p>
              <a:r>
                <a:rPr lang="ru-RU" b="1" dirty="0" smtClean="0">
                  <a:solidFill>
                    <a:srgbClr val="9F89B9"/>
                  </a:solidFill>
                </a:rPr>
                <a:t>6, 7, 8</a:t>
              </a:r>
              <a:endParaRPr lang="ru-RU" b="1" dirty="0">
                <a:solidFill>
                  <a:srgbClr val="9F89B9"/>
                </a:solidFill>
              </a:endParaRPr>
            </a:p>
          </p:txBody>
        </p:sp>
        <p:sp>
          <p:nvSpPr>
            <p:cNvPr id="51" name="TextBox 50"/>
            <p:cNvSpPr txBox="1"/>
            <p:nvPr/>
          </p:nvSpPr>
          <p:spPr>
            <a:xfrm>
              <a:off x="7668344" y="3501008"/>
              <a:ext cx="1152128" cy="369332"/>
            </a:xfrm>
            <a:prstGeom prst="rect">
              <a:avLst/>
            </a:prstGeom>
            <a:noFill/>
          </p:spPr>
          <p:txBody>
            <a:bodyPr wrap="square" rtlCol="0">
              <a:spAutoFit/>
            </a:bodyPr>
            <a:lstStyle/>
            <a:p>
              <a:r>
                <a:rPr lang="ru-RU" b="1" dirty="0" smtClean="0">
                  <a:solidFill>
                    <a:srgbClr val="FF0000"/>
                  </a:solidFill>
                </a:rPr>
                <a:t>4, 5</a:t>
              </a:r>
              <a:endParaRPr lang="ru-RU" b="1" dirty="0">
                <a:solidFill>
                  <a:srgbClr val="FF0000"/>
                </a:solidFill>
              </a:endParaRPr>
            </a:p>
          </p:txBody>
        </p:sp>
        <p:cxnSp>
          <p:nvCxnSpPr>
            <p:cNvPr id="52" name="Прямая соединительная линия 51"/>
            <p:cNvCxnSpPr/>
            <p:nvPr/>
          </p:nvCxnSpPr>
          <p:spPr>
            <a:xfrm>
              <a:off x="7552903" y="4365104"/>
              <a:ext cx="360000" cy="0"/>
            </a:xfrm>
            <a:prstGeom prst="line">
              <a:avLst/>
            </a:prstGeom>
            <a:ln>
              <a:solidFill>
                <a:srgbClr val="00FF00"/>
              </a:solidFill>
            </a:ln>
          </p:spPr>
          <p:style>
            <a:lnRef idx="3">
              <a:schemeClr val="accent2"/>
            </a:lnRef>
            <a:fillRef idx="0">
              <a:schemeClr val="accent2"/>
            </a:fillRef>
            <a:effectRef idx="2">
              <a:schemeClr val="accent2"/>
            </a:effectRef>
            <a:fontRef idx="minor">
              <a:schemeClr val="tx1"/>
            </a:fontRef>
          </p:style>
        </p:cxnSp>
        <p:sp>
          <p:nvSpPr>
            <p:cNvPr id="53" name="TextBox 52"/>
            <p:cNvSpPr txBox="1"/>
            <p:nvPr/>
          </p:nvSpPr>
          <p:spPr>
            <a:xfrm>
              <a:off x="7055555" y="4221087"/>
              <a:ext cx="657464" cy="428770"/>
            </a:xfrm>
            <a:prstGeom prst="rect">
              <a:avLst/>
            </a:prstGeom>
            <a:noFill/>
          </p:spPr>
          <p:txBody>
            <a:bodyPr wrap="square" rtlCol="0">
              <a:spAutoFit/>
            </a:bodyPr>
            <a:lstStyle/>
            <a:p>
              <a:r>
                <a:rPr lang="ru-RU" b="1" dirty="0" smtClean="0">
                  <a:solidFill>
                    <a:srgbClr val="00FF00"/>
                  </a:solidFill>
                </a:rPr>
                <a:t>10</a:t>
              </a:r>
              <a:endParaRPr lang="ru-RU" b="1" dirty="0">
                <a:solidFill>
                  <a:srgbClr val="00FF00"/>
                </a:solidFill>
              </a:endParaRPr>
            </a:p>
          </p:txBody>
        </p:sp>
        <p:cxnSp>
          <p:nvCxnSpPr>
            <p:cNvPr id="54" name="Прямая соединительная линия 53"/>
            <p:cNvCxnSpPr/>
            <p:nvPr/>
          </p:nvCxnSpPr>
          <p:spPr>
            <a:xfrm>
              <a:off x="8081342" y="3880098"/>
              <a:ext cx="72008" cy="360040"/>
            </a:xfrm>
            <a:prstGeom prst="line">
              <a:avLst/>
            </a:prstGeom>
            <a:ln>
              <a:solidFill>
                <a:srgbClr val="FF0000"/>
              </a:solidFill>
            </a:ln>
          </p:spPr>
          <p:style>
            <a:lnRef idx="3">
              <a:schemeClr val="accent2"/>
            </a:lnRef>
            <a:fillRef idx="0">
              <a:schemeClr val="accent2"/>
            </a:fillRef>
            <a:effectRef idx="2">
              <a:schemeClr val="accent2"/>
            </a:effectRef>
            <a:fontRef idx="minor">
              <a:schemeClr val="tx1"/>
            </a:fontRef>
          </p:style>
        </p:cxnSp>
      </p:grpSp>
      <p:sp>
        <p:nvSpPr>
          <p:cNvPr id="18" name="TextBox 17"/>
          <p:cNvSpPr txBox="1"/>
          <p:nvPr/>
        </p:nvSpPr>
        <p:spPr>
          <a:xfrm>
            <a:off x="3634472" y="309627"/>
            <a:ext cx="1873632" cy="584775"/>
          </a:xfrm>
          <a:prstGeom prst="rect">
            <a:avLst/>
          </a:prstGeom>
          <a:noFill/>
        </p:spPr>
        <p:txBody>
          <a:bodyPr wrap="square" rtlCol="0">
            <a:spAutoFit/>
          </a:bodyPr>
          <a:lstStyle/>
          <a:p>
            <a:r>
              <a:rPr lang="en-US" sz="3200" dirty="0" smtClean="0"/>
              <a:t>Patient Po</a:t>
            </a:r>
            <a:endParaRPr lang="ru-RU" sz="3200" dirty="0"/>
          </a:p>
        </p:txBody>
      </p:sp>
      <p:sp>
        <p:nvSpPr>
          <p:cNvPr id="19" name="TextBox 18"/>
          <p:cNvSpPr txBox="1"/>
          <p:nvPr/>
        </p:nvSpPr>
        <p:spPr>
          <a:xfrm>
            <a:off x="7236421" y="4509120"/>
            <a:ext cx="1584051" cy="1200329"/>
          </a:xfrm>
          <a:prstGeom prst="rect">
            <a:avLst/>
          </a:prstGeom>
          <a:noFill/>
        </p:spPr>
        <p:txBody>
          <a:bodyPr wrap="square" rtlCol="0">
            <a:spAutoFit/>
          </a:bodyPr>
          <a:lstStyle/>
          <a:p>
            <a:r>
              <a:rPr lang="en-US" sz="2400" b="1" dirty="0" smtClean="0">
                <a:solidFill>
                  <a:srgbClr val="FF0000"/>
                </a:solidFill>
              </a:rPr>
              <a:t>Before</a:t>
            </a:r>
            <a:endParaRPr lang="ru-RU" sz="2400" b="1" dirty="0" smtClean="0">
              <a:solidFill>
                <a:srgbClr val="FF0000"/>
              </a:solidFill>
            </a:endParaRPr>
          </a:p>
          <a:p>
            <a:r>
              <a:rPr lang="en-US" sz="2400" b="1" dirty="0" smtClean="0">
                <a:solidFill>
                  <a:srgbClr val="7030A0"/>
                </a:solidFill>
              </a:rPr>
              <a:t>During</a:t>
            </a:r>
            <a:endParaRPr lang="ru-RU" sz="2400" b="1" dirty="0" smtClean="0">
              <a:solidFill>
                <a:srgbClr val="7030A0"/>
              </a:solidFill>
            </a:endParaRPr>
          </a:p>
          <a:p>
            <a:r>
              <a:rPr lang="en-US" sz="2400" b="1" dirty="0" smtClean="0">
                <a:solidFill>
                  <a:srgbClr val="00FF00"/>
                </a:solidFill>
              </a:rPr>
              <a:t>After</a:t>
            </a:r>
            <a:endParaRPr lang="ru-RU" sz="2400" b="1" dirty="0">
              <a:solidFill>
                <a:srgbClr val="00FF00"/>
              </a:solidFill>
            </a:endParaRP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3426" name="Picture 2" descr="C:\Users\Elizaveta\Hydro\classification\Po_lines_points.png"/>
          <p:cNvPicPr>
            <a:picLocks noChangeAspect="1" noChangeArrowheads="1"/>
          </p:cNvPicPr>
          <p:nvPr/>
        </p:nvPicPr>
        <p:blipFill>
          <a:blip r:embed="rId2" cstate="print"/>
          <a:srcRect/>
          <a:stretch>
            <a:fillRect/>
          </a:stretch>
        </p:blipFill>
        <p:spPr bwMode="auto">
          <a:xfrm>
            <a:off x="1421592" y="535660"/>
            <a:ext cx="6279075" cy="6300000"/>
          </a:xfrm>
          <a:prstGeom prst="rect">
            <a:avLst/>
          </a:prstGeom>
          <a:noFill/>
        </p:spPr>
      </p:pic>
      <p:sp>
        <p:nvSpPr>
          <p:cNvPr id="4" name="TextBox 3"/>
          <p:cNvSpPr txBox="1"/>
          <p:nvPr/>
        </p:nvSpPr>
        <p:spPr>
          <a:xfrm>
            <a:off x="7631832" y="6299756"/>
            <a:ext cx="1620688" cy="461665"/>
          </a:xfrm>
          <a:prstGeom prst="rect">
            <a:avLst/>
          </a:prstGeom>
          <a:noFill/>
        </p:spPr>
        <p:txBody>
          <a:bodyPr wrap="square" rtlCol="0">
            <a:spAutoFit/>
          </a:bodyPr>
          <a:lstStyle/>
          <a:p>
            <a:r>
              <a:rPr lang="en-US" sz="2400" dirty="0" smtClean="0"/>
              <a:t>Amplitude</a:t>
            </a:r>
            <a:endParaRPr lang="ru-RU" sz="2400" dirty="0"/>
          </a:p>
        </p:txBody>
      </p:sp>
      <p:sp>
        <p:nvSpPr>
          <p:cNvPr id="5" name="TextBox 4"/>
          <p:cNvSpPr txBox="1"/>
          <p:nvPr/>
        </p:nvSpPr>
        <p:spPr>
          <a:xfrm>
            <a:off x="648072" y="404664"/>
            <a:ext cx="1403648" cy="461665"/>
          </a:xfrm>
          <a:prstGeom prst="rect">
            <a:avLst/>
          </a:prstGeom>
          <a:noFill/>
        </p:spPr>
        <p:txBody>
          <a:bodyPr wrap="square" rtlCol="0">
            <a:spAutoFit/>
          </a:bodyPr>
          <a:lstStyle/>
          <a:p>
            <a:r>
              <a:rPr lang="en-US" sz="2400" dirty="0" smtClean="0"/>
              <a:t>Classes</a:t>
            </a:r>
            <a:endParaRPr lang="ru-RU" sz="2400" dirty="0"/>
          </a:p>
        </p:txBody>
      </p:sp>
      <p:sp>
        <p:nvSpPr>
          <p:cNvPr id="6" name="TextBox 7"/>
          <p:cNvSpPr txBox="1">
            <a:spLocks noChangeArrowheads="1"/>
          </p:cNvSpPr>
          <p:nvPr/>
        </p:nvSpPr>
        <p:spPr bwMode="auto">
          <a:xfrm>
            <a:off x="2555776" y="243505"/>
            <a:ext cx="4020652" cy="584775"/>
          </a:xfrm>
          <a:prstGeom prst="rect">
            <a:avLst/>
          </a:prstGeom>
          <a:noFill/>
          <a:ln w="9525">
            <a:noFill/>
            <a:miter lim="800000"/>
            <a:headEnd/>
            <a:tailEnd/>
          </a:ln>
        </p:spPr>
        <p:txBody>
          <a:bodyPr wrap="none">
            <a:spAutoFit/>
          </a:bodyPr>
          <a:lstStyle/>
          <a:p>
            <a:r>
              <a:rPr lang="en-US" sz="3200" dirty="0" smtClean="0"/>
              <a:t>Changing of ND classes</a:t>
            </a:r>
            <a:endParaRPr lang="ru-RU" sz="3200"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3" descr="Аневризма.jpg"/>
          <p:cNvPicPr>
            <a:picLocks noChangeAspect="1"/>
          </p:cNvPicPr>
          <p:nvPr/>
        </p:nvPicPr>
        <p:blipFill>
          <a:blip r:embed="rId3" cstate="print"/>
          <a:srcRect/>
          <a:stretch>
            <a:fillRect/>
          </a:stretch>
        </p:blipFill>
        <p:spPr bwMode="auto">
          <a:xfrm>
            <a:off x="1187624" y="3479964"/>
            <a:ext cx="1859849" cy="1549085"/>
          </a:xfrm>
          <a:prstGeom prst="rect">
            <a:avLst/>
          </a:prstGeom>
          <a:noFill/>
          <a:ln w="9525">
            <a:noFill/>
            <a:miter lim="800000"/>
            <a:headEnd/>
            <a:tailEnd/>
          </a:ln>
        </p:spPr>
      </p:pic>
      <p:sp>
        <p:nvSpPr>
          <p:cNvPr id="3" name="Содержимое 2"/>
          <p:cNvSpPr>
            <a:spLocks noGrp="1"/>
          </p:cNvSpPr>
          <p:nvPr>
            <p:ph idx="1"/>
          </p:nvPr>
        </p:nvSpPr>
        <p:spPr>
          <a:xfrm>
            <a:off x="468313" y="1484313"/>
            <a:ext cx="8229600" cy="2015553"/>
          </a:xfrm>
        </p:spPr>
        <p:txBody>
          <a:bodyPr>
            <a:noAutofit/>
          </a:bodyPr>
          <a:lstStyle/>
          <a:p>
            <a:pPr algn="just"/>
            <a:r>
              <a:rPr lang="en-US" sz="2400" dirty="0" smtClean="0"/>
              <a:t>The cerebral blood vessel network is a complex system with blood circulating. The walls of a blood vessel are viscoelastic. Besides, the vessel is surrounded by the brain substance. </a:t>
            </a:r>
            <a:endParaRPr lang="ru-RU" sz="2400" dirty="0" smtClean="0"/>
          </a:p>
          <a:p>
            <a:pPr algn="just"/>
            <a:r>
              <a:rPr lang="en-US" sz="2400" dirty="0" smtClean="0"/>
              <a:t>Vascular pathologies are aneurysms</a:t>
            </a:r>
            <a:r>
              <a:rPr lang="ru-RU" sz="2400" dirty="0" smtClean="0"/>
              <a:t> </a:t>
            </a:r>
            <a:r>
              <a:rPr lang="en-US" sz="2400" dirty="0" smtClean="0"/>
              <a:t>and AVM</a:t>
            </a:r>
            <a:r>
              <a:rPr lang="ru-RU" sz="2400" dirty="0" smtClean="0"/>
              <a:t>.</a:t>
            </a:r>
            <a:endParaRPr lang="ru-RU" sz="2400" dirty="0"/>
          </a:p>
        </p:txBody>
      </p:sp>
      <p:sp>
        <p:nvSpPr>
          <p:cNvPr id="8" name="Содержимое 2"/>
          <p:cNvSpPr>
            <a:spLocks noGrp="1"/>
          </p:cNvSpPr>
          <p:nvPr>
            <p:ph sz="half" idx="4294967295"/>
          </p:nvPr>
        </p:nvSpPr>
        <p:spPr>
          <a:xfrm>
            <a:off x="467544" y="5157192"/>
            <a:ext cx="8291512" cy="1628800"/>
          </a:xfrm>
        </p:spPr>
        <p:txBody>
          <a:bodyPr>
            <a:normAutofit/>
          </a:bodyPr>
          <a:lstStyle/>
          <a:p>
            <a:pPr algn="just"/>
            <a:r>
              <a:rPr lang="en-US" sz="2400" dirty="0" smtClean="0"/>
              <a:t>Pathologies disturb normal blood supply. </a:t>
            </a:r>
            <a:endParaRPr lang="ru-RU" sz="2400" dirty="0" smtClean="0"/>
          </a:p>
          <a:p>
            <a:pPr algn="just"/>
            <a:r>
              <a:rPr lang="en-US" sz="2400" dirty="0" smtClean="0"/>
              <a:t>Intravascular methods are successfully applied in treatment such pathologies. </a:t>
            </a:r>
            <a:r>
              <a:rPr lang="en-US" sz="2400" dirty="0" err="1" smtClean="0"/>
              <a:t>Stenting</a:t>
            </a:r>
            <a:r>
              <a:rPr lang="en-US" sz="2400" dirty="0" smtClean="0"/>
              <a:t> or </a:t>
            </a:r>
            <a:r>
              <a:rPr lang="en-US" sz="2400" dirty="0" err="1" smtClean="0"/>
              <a:t>embolization</a:t>
            </a:r>
            <a:r>
              <a:rPr lang="en-US" sz="2400" dirty="0" smtClean="0"/>
              <a:t> in case of aneurysms and </a:t>
            </a:r>
            <a:r>
              <a:rPr lang="en-US" sz="2400" dirty="0" err="1" smtClean="0"/>
              <a:t>embolization</a:t>
            </a:r>
            <a:r>
              <a:rPr lang="en-US" sz="2400" dirty="0" smtClean="0"/>
              <a:t> in case of AVM.  </a:t>
            </a:r>
            <a:endParaRPr lang="ru-RU" sz="2400" dirty="0" smtClean="0"/>
          </a:p>
        </p:txBody>
      </p:sp>
      <p:pic>
        <p:nvPicPr>
          <p:cNvPr id="7" name="Picture 1" descr="C:\Users\Elizaveta\Hydro\Конференции_и_статьи\МНСК\авм.png"/>
          <p:cNvPicPr>
            <a:picLocks noChangeAspect="1" noChangeArrowheads="1"/>
          </p:cNvPicPr>
          <p:nvPr/>
        </p:nvPicPr>
        <p:blipFill>
          <a:blip r:embed="rId4" cstate="print"/>
          <a:srcRect/>
          <a:stretch>
            <a:fillRect/>
          </a:stretch>
        </p:blipFill>
        <p:spPr bwMode="auto">
          <a:xfrm>
            <a:off x="5652121" y="3356992"/>
            <a:ext cx="1800200" cy="1680236"/>
          </a:xfrm>
          <a:prstGeom prst="rect">
            <a:avLst/>
          </a:prstGeom>
          <a:noFill/>
        </p:spPr>
      </p:pic>
      <p:sp>
        <p:nvSpPr>
          <p:cNvPr id="9" name="TextBox 7"/>
          <p:cNvSpPr txBox="1">
            <a:spLocks noChangeArrowheads="1"/>
          </p:cNvSpPr>
          <p:nvPr/>
        </p:nvSpPr>
        <p:spPr bwMode="auto">
          <a:xfrm>
            <a:off x="1763688" y="246609"/>
            <a:ext cx="5595211" cy="1077218"/>
          </a:xfrm>
          <a:prstGeom prst="rect">
            <a:avLst/>
          </a:prstGeom>
          <a:noFill/>
          <a:ln w="9525">
            <a:noFill/>
            <a:miter lim="800000"/>
            <a:headEnd/>
            <a:tailEnd/>
          </a:ln>
        </p:spPr>
        <p:txBody>
          <a:bodyPr wrap="square">
            <a:spAutoFit/>
          </a:bodyPr>
          <a:lstStyle/>
          <a:p>
            <a:pPr algn="ctr"/>
            <a:r>
              <a:rPr lang="en-US" sz="3200" dirty="0" smtClean="0"/>
              <a:t>Pathologies of cerebral vascular system</a:t>
            </a:r>
            <a:endParaRPr lang="ru-RU" sz="3200" dirty="0"/>
          </a:p>
        </p:txBody>
      </p:sp>
      <p:sp>
        <p:nvSpPr>
          <p:cNvPr id="10" name="TextBox 9"/>
          <p:cNvSpPr txBox="1"/>
          <p:nvPr/>
        </p:nvSpPr>
        <p:spPr>
          <a:xfrm>
            <a:off x="2843808" y="4581128"/>
            <a:ext cx="1800200" cy="461665"/>
          </a:xfrm>
          <a:prstGeom prst="rect">
            <a:avLst/>
          </a:prstGeom>
          <a:noFill/>
        </p:spPr>
        <p:txBody>
          <a:bodyPr wrap="square" rtlCol="0">
            <a:spAutoFit/>
          </a:bodyPr>
          <a:lstStyle/>
          <a:p>
            <a:r>
              <a:rPr lang="en-US" sz="2400" b="1" dirty="0" smtClean="0"/>
              <a:t>Aneurysm</a:t>
            </a:r>
            <a:endParaRPr lang="ru-RU" sz="2400" b="1" dirty="0"/>
          </a:p>
        </p:txBody>
      </p:sp>
      <p:sp>
        <p:nvSpPr>
          <p:cNvPr id="11" name="TextBox 10"/>
          <p:cNvSpPr txBox="1"/>
          <p:nvPr/>
        </p:nvSpPr>
        <p:spPr>
          <a:xfrm>
            <a:off x="7236296" y="4590072"/>
            <a:ext cx="1224136" cy="461665"/>
          </a:xfrm>
          <a:prstGeom prst="rect">
            <a:avLst/>
          </a:prstGeom>
          <a:noFill/>
        </p:spPr>
        <p:txBody>
          <a:bodyPr wrap="square" rtlCol="0">
            <a:spAutoFit/>
          </a:bodyPr>
          <a:lstStyle/>
          <a:p>
            <a:r>
              <a:rPr lang="en-US" sz="2400" b="1" dirty="0" smtClean="0"/>
              <a:t>AVM</a:t>
            </a:r>
            <a:endParaRPr lang="ru-RU" sz="2400" b="1" dirty="0"/>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 name="Содержимое 2"/>
          <p:cNvSpPr txBox="1">
            <a:spLocks/>
          </p:cNvSpPr>
          <p:nvPr/>
        </p:nvSpPr>
        <p:spPr>
          <a:xfrm>
            <a:off x="468313" y="1471115"/>
            <a:ext cx="2519362" cy="2908920"/>
          </a:xfrm>
          <a:prstGeom prst="rect">
            <a:avLst/>
          </a:prstGeom>
        </p:spPr>
        <p:txBody>
          <a:bodyPr/>
          <a:lstStyle/>
          <a:p>
            <a:pPr marL="342900" lvl="0" indent="-342900" algn="just">
              <a:spcBef>
                <a:spcPct val="20000"/>
              </a:spcBef>
              <a:buFont typeface="Arial" pitchFamily="34" charset="0"/>
              <a:buChar char="•"/>
            </a:pPr>
            <a:r>
              <a:rPr lang="en-US" sz="2400" dirty="0" err="1" smtClean="0"/>
              <a:t>Saccular</a:t>
            </a:r>
            <a:r>
              <a:rPr lang="en-US" sz="2400" dirty="0" smtClean="0"/>
              <a:t> aneurysm</a:t>
            </a:r>
          </a:p>
          <a:p>
            <a:pPr marL="342900" lvl="0" indent="-342900" algn="just">
              <a:spcBef>
                <a:spcPct val="20000"/>
              </a:spcBef>
              <a:buFont typeface="Arial" pitchFamily="34" charset="0"/>
              <a:buChar char="•"/>
            </a:pPr>
            <a:r>
              <a:rPr lang="en-US" sz="2400" dirty="0" smtClean="0"/>
              <a:t>Bifurcation of the basilar artery</a:t>
            </a:r>
          </a:p>
          <a:p>
            <a:pPr marL="342900" lvl="0" indent="-342900" algn="just">
              <a:spcBef>
                <a:spcPct val="20000"/>
              </a:spcBef>
              <a:buFont typeface="Arial" pitchFamily="34" charset="0"/>
              <a:buChar char="•"/>
            </a:pPr>
            <a:r>
              <a:rPr lang="ru-RU" sz="2400" noProof="0" dirty="0" smtClean="0"/>
              <a:t>40</a:t>
            </a:r>
            <a:r>
              <a:rPr kumimoji="0" lang="ru-RU" sz="2400" b="0" i="0" u="none" strike="noStrike" kern="1200" cap="none" spc="0" normalizeH="0" baseline="0" noProof="0" dirty="0" smtClean="0">
                <a:ln>
                  <a:noFill/>
                </a:ln>
                <a:solidFill>
                  <a:schemeClr val="tx1"/>
                </a:solidFill>
                <a:effectLst/>
                <a:uLnTx/>
                <a:uFillTx/>
                <a:latin typeface="+mn-lt"/>
                <a:ea typeface="+mn-ea"/>
                <a:cs typeface="+mn-cs"/>
              </a:rPr>
              <a:t> </a:t>
            </a:r>
            <a:r>
              <a:rPr lang="en-US" sz="2400" dirty="0" smtClean="0"/>
              <a:t>years</a:t>
            </a:r>
            <a:r>
              <a:rPr kumimoji="0" lang="ru-RU" sz="2400" b="0" i="0" u="none" strike="noStrike" kern="1200" cap="none" spc="0" normalizeH="0" baseline="0" noProof="0" dirty="0" smtClean="0">
                <a:ln>
                  <a:noFill/>
                </a:ln>
                <a:solidFill>
                  <a:schemeClr val="tx1"/>
                </a:solidFill>
                <a:effectLst/>
                <a:uLnTx/>
                <a:uFillTx/>
                <a:latin typeface="+mn-lt"/>
                <a:ea typeface="+mn-ea"/>
                <a:cs typeface="+mn-cs"/>
              </a:rPr>
              <a:t>, </a:t>
            </a:r>
            <a:r>
              <a:rPr lang="en-US" sz="2400" dirty="0" smtClean="0"/>
              <a:t>m</a:t>
            </a:r>
            <a:r>
              <a:rPr kumimoji="0" lang="ru-RU" sz="2400" b="0" i="0" u="none" strike="noStrike" kern="1200" cap="none" spc="0" normalizeH="0" baseline="0" noProof="0" dirty="0" smtClean="0">
                <a:ln>
                  <a:noFill/>
                </a:ln>
                <a:solidFill>
                  <a:schemeClr val="tx1"/>
                </a:solidFill>
                <a:effectLst/>
                <a:uLnTx/>
                <a:uFillTx/>
                <a:latin typeface="+mn-lt"/>
                <a:ea typeface="+mn-ea"/>
                <a:cs typeface="+mn-cs"/>
              </a:rPr>
              <a:t>.</a:t>
            </a:r>
            <a:endParaRPr kumimoji="0" lang="ru-RU" sz="2400" b="0" i="0" u="none" strike="noStrike" kern="1200" cap="none" spc="0" normalizeH="0" baseline="0" noProof="0" dirty="0">
              <a:ln>
                <a:noFill/>
              </a:ln>
              <a:solidFill>
                <a:schemeClr val="tx1"/>
              </a:solidFill>
              <a:effectLst/>
              <a:uLnTx/>
              <a:uFillTx/>
              <a:latin typeface="+mn-lt"/>
              <a:ea typeface="+mn-ea"/>
              <a:cs typeface="+mn-cs"/>
            </a:endParaRPr>
          </a:p>
        </p:txBody>
      </p:sp>
      <p:grpSp>
        <p:nvGrpSpPr>
          <p:cNvPr id="20" name="Группа 19"/>
          <p:cNvGrpSpPr/>
          <p:nvPr/>
        </p:nvGrpSpPr>
        <p:grpSpPr>
          <a:xfrm>
            <a:off x="3596145" y="1300620"/>
            <a:ext cx="5400000" cy="5400000"/>
            <a:chOff x="6444000" y="908720"/>
            <a:chExt cx="5400000" cy="5400000"/>
          </a:xfrm>
        </p:grpSpPr>
        <p:pic>
          <p:nvPicPr>
            <p:cNvPr id="21" name="Picture 3" descr="C:\Users\Elizaveta\Hydro\classification\Sitnikov.png"/>
            <p:cNvPicPr>
              <a:picLocks noChangeAspect="1" noChangeArrowheads="1"/>
            </p:cNvPicPr>
            <p:nvPr/>
          </p:nvPicPr>
          <p:blipFill>
            <a:blip r:embed="rId2" cstate="print">
              <a:lum bright="10000"/>
            </a:blip>
            <a:srcRect/>
            <a:stretch>
              <a:fillRect/>
            </a:stretch>
          </p:blipFill>
          <p:spPr bwMode="auto">
            <a:xfrm>
              <a:off x="6444000" y="908720"/>
              <a:ext cx="5400000" cy="5400000"/>
            </a:xfrm>
            <a:prstGeom prst="rect">
              <a:avLst/>
            </a:prstGeom>
            <a:noFill/>
          </p:spPr>
        </p:pic>
        <p:grpSp>
          <p:nvGrpSpPr>
            <p:cNvPr id="22" name="Группа 28"/>
            <p:cNvGrpSpPr/>
            <p:nvPr/>
          </p:nvGrpSpPr>
          <p:grpSpPr>
            <a:xfrm>
              <a:off x="8316541" y="1844824"/>
              <a:ext cx="2088107" cy="2529572"/>
              <a:chOff x="10332765" y="2033736"/>
              <a:chExt cx="2088107" cy="2529572"/>
            </a:xfrm>
          </p:grpSpPr>
          <p:sp>
            <p:nvSpPr>
              <p:cNvPr id="31" name="TextBox 30"/>
              <p:cNvSpPr txBox="1"/>
              <p:nvPr/>
            </p:nvSpPr>
            <p:spPr>
              <a:xfrm>
                <a:off x="10836696" y="2033736"/>
                <a:ext cx="1080120" cy="369332"/>
              </a:xfrm>
              <a:prstGeom prst="rect">
                <a:avLst/>
              </a:prstGeom>
              <a:noFill/>
            </p:spPr>
            <p:txBody>
              <a:bodyPr wrap="square" rtlCol="0">
                <a:spAutoFit/>
              </a:bodyPr>
              <a:lstStyle/>
              <a:p>
                <a:r>
                  <a:rPr lang="en-US" b="1" dirty="0" smtClean="0">
                    <a:solidFill>
                      <a:srgbClr val="FF0000"/>
                    </a:solidFill>
                  </a:rPr>
                  <a:t>1, 2, </a:t>
                </a:r>
                <a:r>
                  <a:rPr lang="en-US" b="1" dirty="0" smtClean="0">
                    <a:solidFill>
                      <a:srgbClr val="00FF00"/>
                    </a:solidFill>
                  </a:rPr>
                  <a:t>11</a:t>
                </a:r>
                <a:endParaRPr lang="ru-RU" b="1" dirty="0">
                  <a:solidFill>
                    <a:srgbClr val="00FF00"/>
                  </a:solidFill>
                </a:endParaRPr>
              </a:p>
            </p:txBody>
          </p:sp>
          <p:sp>
            <p:nvSpPr>
              <p:cNvPr id="32" name="TextBox 31"/>
              <p:cNvSpPr txBox="1"/>
              <p:nvPr/>
            </p:nvSpPr>
            <p:spPr>
              <a:xfrm>
                <a:off x="11772800" y="2537792"/>
                <a:ext cx="360040" cy="369332"/>
              </a:xfrm>
              <a:prstGeom prst="rect">
                <a:avLst/>
              </a:prstGeom>
              <a:noFill/>
            </p:spPr>
            <p:txBody>
              <a:bodyPr wrap="square" rtlCol="0">
                <a:spAutoFit/>
              </a:bodyPr>
              <a:lstStyle/>
              <a:p>
                <a:r>
                  <a:rPr lang="en-US" b="1" dirty="0" smtClean="0">
                    <a:solidFill>
                      <a:srgbClr val="FF0000"/>
                    </a:solidFill>
                  </a:rPr>
                  <a:t>3</a:t>
                </a:r>
                <a:endParaRPr lang="ru-RU" b="1" dirty="0">
                  <a:solidFill>
                    <a:srgbClr val="FF0000"/>
                  </a:solidFill>
                </a:endParaRPr>
              </a:p>
            </p:txBody>
          </p:sp>
          <p:sp>
            <p:nvSpPr>
              <p:cNvPr id="33" name="TextBox 32"/>
              <p:cNvSpPr txBox="1"/>
              <p:nvPr/>
            </p:nvSpPr>
            <p:spPr>
              <a:xfrm>
                <a:off x="11772800" y="3113856"/>
                <a:ext cx="648072" cy="369332"/>
              </a:xfrm>
              <a:prstGeom prst="rect">
                <a:avLst/>
              </a:prstGeom>
              <a:noFill/>
            </p:spPr>
            <p:txBody>
              <a:bodyPr wrap="square" rtlCol="0">
                <a:spAutoFit/>
              </a:bodyPr>
              <a:lstStyle/>
              <a:p>
                <a:r>
                  <a:rPr lang="en-US" b="1" dirty="0" smtClean="0">
                    <a:solidFill>
                      <a:srgbClr val="FF0000"/>
                    </a:solidFill>
                  </a:rPr>
                  <a:t>4, 8</a:t>
                </a:r>
                <a:endParaRPr lang="ru-RU" b="1" dirty="0">
                  <a:solidFill>
                    <a:srgbClr val="FF0000"/>
                  </a:solidFill>
                </a:endParaRPr>
              </a:p>
            </p:txBody>
          </p:sp>
          <p:sp>
            <p:nvSpPr>
              <p:cNvPr id="34" name="TextBox 33"/>
              <p:cNvSpPr txBox="1"/>
              <p:nvPr/>
            </p:nvSpPr>
            <p:spPr>
              <a:xfrm>
                <a:off x="10332765" y="2537792"/>
                <a:ext cx="648072" cy="369332"/>
              </a:xfrm>
              <a:prstGeom prst="rect">
                <a:avLst/>
              </a:prstGeom>
              <a:noFill/>
            </p:spPr>
            <p:txBody>
              <a:bodyPr wrap="square" rtlCol="0">
                <a:spAutoFit/>
              </a:bodyPr>
              <a:lstStyle/>
              <a:p>
                <a:r>
                  <a:rPr lang="en-US" b="1" dirty="0" smtClean="0">
                    <a:solidFill>
                      <a:srgbClr val="FF0000"/>
                    </a:solidFill>
                  </a:rPr>
                  <a:t>5, 6</a:t>
                </a:r>
                <a:endParaRPr lang="ru-RU" b="1" dirty="0">
                  <a:solidFill>
                    <a:srgbClr val="FF0000"/>
                  </a:solidFill>
                </a:endParaRPr>
              </a:p>
            </p:txBody>
          </p:sp>
          <p:sp>
            <p:nvSpPr>
              <p:cNvPr id="35" name="TextBox 34"/>
              <p:cNvSpPr txBox="1"/>
              <p:nvPr/>
            </p:nvSpPr>
            <p:spPr>
              <a:xfrm>
                <a:off x="11340752" y="4193976"/>
                <a:ext cx="648072" cy="369332"/>
              </a:xfrm>
              <a:prstGeom prst="rect">
                <a:avLst/>
              </a:prstGeom>
              <a:noFill/>
            </p:spPr>
            <p:txBody>
              <a:bodyPr wrap="square" rtlCol="0">
                <a:spAutoFit/>
              </a:bodyPr>
              <a:lstStyle/>
              <a:p>
                <a:r>
                  <a:rPr lang="en-US" b="1" dirty="0" smtClean="0">
                    <a:solidFill>
                      <a:srgbClr val="FF0000"/>
                    </a:solidFill>
                  </a:rPr>
                  <a:t>9, 10</a:t>
                </a:r>
                <a:endParaRPr lang="ru-RU" b="1" dirty="0">
                  <a:solidFill>
                    <a:srgbClr val="FF0000"/>
                  </a:solidFill>
                </a:endParaRPr>
              </a:p>
            </p:txBody>
          </p:sp>
          <p:sp>
            <p:nvSpPr>
              <p:cNvPr id="36" name="TextBox 35"/>
              <p:cNvSpPr txBox="1"/>
              <p:nvPr/>
            </p:nvSpPr>
            <p:spPr>
              <a:xfrm>
                <a:off x="11556776" y="2249760"/>
                <a:ext cx="432048" cy="369332"/>
              </a:xfrm>
              <a:prstGeom prst="rect">
                <a:avLst/>
              </a:prstGeom>
              <a:noFill/>
            </p:spPr>
            <p:txBody>
              <a:bodyPr wrap="square" rtlCol="0">
                <a:spAutoFit/>
              </a:bodyPr>
              <a:lstStyle/>
              <a:p>
                <a:r>
                  <a:rPr lang="en-US" b="1" dirty="0" smtClean="0">
                    <a:solidFill>
                      <a:srgbClr val="00FF00"/>
                    </a:solidFill>
                  </a:rPr>
                  <a:t>12</a:t>
                </a:r>
                <a:endParaRPr lang="ru-RU" b="1" dirty="0">
                  <a:solidFill>
                    <a:srgbClr val="00FF00"/>
                  </a:solidFill>
                </a:endParaRPr>
              </a:p>
            </p:txBody>
          </p:sp>
          <p:sp>
            <p:nvSpPr>
              <p:cNvPr id="37" name="TextBox 36"/>
              <p:cNvSpPr txBox="1"/>
              <p:nvPr/>
            </p:nvSpPr>
            <p:spPr>
              <a:xfrm>
                <a:off x="10944200" y="2825824"/>
                <a:ext cx="432048" cy="369332"/>
              </a:xfrm>
              <a:prstGeom prst="rect">
                <a:avLst/>
              </a:prstGeom>
              <a:noFill/>
            </p:spPr>
            <p:txBody>
              <a:bodyPr wrap="square" rtlCol="0">
                <a:spAutoFit/>
              </a:bodyPr>
              <a:lstStyle/>
              <a:p>
                <a:r>
                  <a:rPr lang="en-US" b="1" dirty="0" smtClean="0">
                    <a:solidFill>
                      <a:srgbClr val="00FF00"/>
                    </a:solidFill>
                  </a:rPr>
                  <a:t>13</a:t>
                </a:r>
                <a:endParaRPr lang="ru-RU" b="1" dirty="0">
                  <a:solidFill>
                    <a:srgbClr val="00FF00"/>
                  </a:solidFill>
                </a:endParaRPr>
              </a:p>
            </p:txBody>
          </p:sp>
          <p:sp>
            <p:nvSpPr>
              <p:cNvPr id="38" name="TextBox 37"/>
              <p:cNvSpPr txBox="1"/>
              <p:nvPr/>
            </p:nvSpPr>
            <p:spPr>
              <a:xfrm>
                <a:off x="10655846" y="3545904"/>
                <a:ext cx="504378" cy="646331"/>
              </a:xfrm>
              <a:prstGeom prst="rect">
                <a:avLst/>
              </a:prstGeom>
              <a:noFill/>
            </p:spPr>
            <p:txBody>
              <a:bodyPr wrap="square" rtlCol="0">
                <a:spAutoFit/>
              </a:bodyPr>
              <a:lstStyle/>
              <a:p>
                <a:r>
                  <a:rPr lang="en-US" b="1" dirty="0" smtClean="0">
                    <a:solidFill>
                      <a:srgbClr val="00FF00"/>
                    </a:solidFill>
                  </a:rPr>
                  <a:t>14, 15</a:t>
                </a:r>
                <a:endParaRPr lang="ru-RU" b="1" dirty="0">
                  <a:solidFill>
                    <a:srgbClr val="00FF00"/>
                  </a:solidFill>
                </a:endParaRPr>
              </a:p>
            </p:txBody>
          </p:sp>
        </p:grpSp>
        <p:cxnSp>
          <p:nvCxnSpPr>
            <p:cNvPr id="23" name="Прямая соединительная линия 22"/>
            <p:cNvCxnSpPr/>
            <p:nvPr/>
          </p:nvCxnSpPr>
          <p:spPr>
            <a:xfrm flipV="1">
              <a:off x="9612560" y="2492896"/>
              <a:ext cx="108000" cy="144000"/>
            </a:xfrm>
            <a:prstGeom prst="line">
              <a:avLst/>
            </a:prstGeom>
            <a:ln>
              <a:solidFill>
                <a:srgbClr val="FF0000"/>
              </a:solidFill>
            </a:ln>
          </p:spPr>
          <p:style>
            <a:lnRef idx="3">
              <a:schemeClr val="accent3"/>
            </a:lnRef>
            <a:fillRef idx="0">
              <a:schemeClr val="accent3"/>
            </a:fillRef>
            <a:effectRef idx="2">
              <a:schemeClr val="accent3"/>
            </a:effectRef>
            <a:fontRef idx="minor">
              <a:schemeClr val="tx1"/>
            </a:fontRef>
          </p:style>
        </p:cxnSp>
        <p:cxnSp>
          <p:nvCxnSpPr>
            <p:cNvPr id="24" name="Прямая соединительная линия 23"/>
            <p:cNvCxnSpPr/>
            <p:nvPr/>
          </p:nvCxnSpPr>
          <p:spPr>
            <a:xfrm flipV="1">
              <a:off x="9334053" y="2310780"/>
              <a:ext cx="108000" cy="144000"/>
            </a:xfrm>
            <a:prstGeom prst="line">
              <a:avLst/>
            </a:prstGeom>
            <a:ln>
              <a:solidFill>
                <a:srgbClr val="00FF00"/>
              </a:solidFill>
            </a:ln>
          </p:spPr>
          <p:style>
            <a:lnRef idx="3">
              <a:schemeClr val="accent3"/>
            </a:lnRef>
            <a:fillRef idx="0">
              <a:schemeClr val="accent3"/>
            </a:fillRef>
            <a:effectRef idx="2">
              <a:schemeClr val="accent3"/>
            </a:effectRef>
            <a:fontRef idx="minor">
              <a:schemeClr val="tx1"/>
            </a:fontRef>
          </p:style>
        </p:cxnSp>
        <p:cxnSp>
          <p:nvCxnSpPr>
            <p:cNvPr id="25" name="Прямая соединительная линия 24"/>
            <p:cNvCxnSpPr/>
            <p:nvPr/>
          </p:nvCxnSpPr>
          <p:spPr>
            <a:xfrm flipV="1">
              <a:off x="9486453" y="2406030"/>
              <a:ext cx="108000" cy="144000"/>
            </a:xfrm>
            <a:prstGeom prst="line">
              <a:avLst/>
            </a:prstGeom>
            <a:ln>
              <a:solidFill>
                <a:srgbClr val="00FF00"/>
              </a:solidFill>
            </a:ln>
          </p:spPr>
          <p:style>
            <a:lnRef idx="3">
              <a:schemeClr val="accent3"/>
            </a:lnRef>
            <a:fillRef idx="0">
              <a:schemeClr val="accent3"/>
            </a:fillRef>
            <a:effectRef idx="2">
              <a:schemeClr val="accent3"/>
            </a:effectRef>
            <a:fontRef idx="minor">
              <a:schemeClr val="tx1"/>
            </a:fontRef>
          </p:style>
        </p:cxnSp>
        <p:cxnSp>
          <p:nvCxnSpPr>
            <p:cNvPr id="26" name="Прямая соединительная линия 25"/>
            <p:cNvCxnSpPr/>
            <p:nvPr/>
          </p:nvCxnSpPr>
          <p:spPr>
            <a:xfrm>
              <a:off x="9487594" y="2963044"/>
              <a:ext cx="216000" cy="74100"/>
            </a:xfrm>
            <a:prstGeom prst="line">
              <a:avLst/>
            </a:prstGeom>
            <a:ln>
              <a:solidFill>
                <a:srgbClr val="FF0000"/>
              </a:solidFill>
            </a:ln>
          </p:spPr>
          <p:style>
            <a:lnRef idx="3">
              <a:schemeClr val="accent3"/>
            </a:lnRef>
            <a:fillRef idx="0">
              <a:schemeClr val="accent3"/>
            </a:fillRef>
            <a:effectRef idx="2">
              <a:schemeClr val="accent3"/>
            </a:effectRef>
            <a:fontRef idx="minor">
              <a:schemeClr val="tx1"/>
            </a:fontRef>
          </p:style>
        </p:cxnSp>
        <p:cxnSp>
          <p:nvCxnSpPr>
            <p:cNvPr id="27" name="Прямая соединительная линия 26"/>
            <p:cNvCxnSpPr/>
            <p:nvPr/>
          </p:nvCxnSpPr>
          <p:spPr>
            <a:xfrm>
              <a:off x="9144000" y="3817615"/>
              <a:ext cx="216000" cy="74100"/>
            </a:xfrm>
            <a:prstGeom prst="line">
              <a:avLst/>
            </a:prstGeom>
            <a:ln>
              <a:solidFill>
                <a:srgbClr val="00FF00"/>
              </a:solidFill>
            </a:ln>
          </p:spPr>
          <p:style>
            <a:lnRef idx="3">
              <a:schemeClr val="accent3"/>
            </a:lnRef>
            <a:fillRef idx="0">
              <a:schemeClr val="accent3"/>
            </a:fillRef>
            <a:effectRef idx="2">
              <a:schemeClr val="accent3"/>
            </a:effectRef>
            <a:fontRef idx="minor">
              <a:schemeClr val="tx1"/>
            </a:fontRef>
          </p:style>
        </p:cxnSp>
        <p:cxnSp>
          <p:nvCxnSpPr>
            <p:cNvPr id="28" name="Прямая соединительная линия 27"/>
            <p:cNvCxnSpPr/>
            <p:nvPr/>
          </p:nvCxnSpPr>
          <p:spPr>
            <a:xfrm>
              <a:off x="9077325" y="3921439"/>
              <a:ext cx="216000" cy="74100"/>
            </a:xfrm>
            <a:prstGeom prst="line">
              <a:avLst/>
            </a:prstGeom>
            <a:ln>
              <a:solidFill>
                <a:srgbClr val="FF0000"/>
              </a:solidFill>
            </a:ln>
          </p:spPr>
          <p:style>
            <a:lnRef idx="3">
              <a:schemeClr val="accent3"/>
            </a:lnRef>
            <a:fillRef idx="0">
              <a:schemeClr val="accent3"/>
            </a:fillRef>
            <a:effectRef idx="2">
              <a:schemeClr val="accent3"/>
            </a:effectRef>
            <a:fontRef idx="minor">
              <a:schemeClr val="tx1"/>
            </a:fontRef>
          </p:style>
        </p:cxnSp>
        <p:cxnSp>
          <p:nvCxnSpPr>
            <p:cNvPr id="29" name="Прямая соединительная линия 28"/>
            <p:cNvCxnSpPr/>
            <p:nvPr/>
          </p:nvCxnSpPr>
          <p:spPr>
            <a:xfrm flipV="1">
              <a:off x="9144000" y="2492896"/>
              <a:ext cx="108000" cy="144000"/>
            </a:xfrm>
            <a:prstGeom prst="line">
              <a:avLst/>
            </a:prstGeom>
            <a:ln>
              <a:solidFill>
                <a:srgbClr val="00FF00"/>
              </a:solidFill>
            </a:ln>
          </p:spPr>
          <p:style>
            <a:lnRef idx="3">
              <a:schemeClr val="accent3"/>
            </a:lnRef>
            <a:fillRef idx="0">
              <a:schemeClr val="accent3"/>
            </a:fillRef>
            <a:effectRef idx="2">
              <a:schemeClr val="accent3"/>
            </a:effectRef>
            <a:fontRef idx="minor">
              <a:schemeClr val="tx1"/>
            </a:fontRef>
          </p:style>
        </p:cxnSp>
        <p:cxnSp>
          <p:nvCxnSpPr>
            <p:cNvPr id="30" name="Прямая соединительная линия 29"/>
            <p:cNvCxnSpPr/>
            <p:nvPr/>
          </p:nvCxnSpPr>
          <p:spPr>
            <a:xfrm flipV="1">
              <a:off x="8910613" y="2420888"/>
              <a:ext cx="108000" cy="144000"/>
            </a:xfrm>
            <a:prstGeom prst="line">
              <a:avLst/>
            </a:prstGeom>
            <a:ln>
              <a:solidFill>
                <a:srgbClr val="FF0000"/>
              </a:solidFill>
            </a:ln>
          </p:spPr>
          <p:style>
            <a:lnRef idx="3">
              <a:schemeClr val="accent3"/>
            </a:lnRef>
            <a:fillRef idx="0">
              <a:schemeClr val="accent3"/>
            </a:fillRef>
            <a:effectRef idx="2">
              <a:schemeClr val="accent3"/>
            </a:effectRef>
            <a:fontRef idx="minor">
              <a:schemeClr val="tx1"/>
            </a:fontRef>
          </p:style>
        </p:cxnSp>
      </p:grpSp>
      <p:sp>
        <p:nvSpPr>
          <p:cNvPr id="39" name="TextBox 38"/>
          <p:cNvSpPr txBox="1"/>
          <p:nvPr/>
        </p:nvSpPr>
        <p:spPr>
          <a:xfrm>
            <a:off x="3634472" y="309627"/>
            <a:ext cx="1873632" cy="584775"/>
          </a:xfrm>
          <a:prstGeom prst="rect">
            <a:avLst/>
          </a:prstGeom>
          <a:noFill/>
        </p:spPr>
        <p:txBody>
          <a:bodyPr wrap="square" rtlCol="0">
            <a:spAutoFit/>
          </a:bodyPr>
          <a:lstStyle/>
          <a:p>
            <a:r>
              <a:rPr lang="en-US" sz="3200" dirty="0" smtClean="0"/>
              <a:t>Patient Si</a:t>
            </a:r>
            <a:endParaRPr lang="ru-RU" sz="3200" dirty="0"/>
          </a:p>
        </p:txBody>
      </p:sp>
      <p:sp>
        <p:nvSpPr>
          <p:cNvPr id="40" name="TextBox 39"/>
          <p:cNvSpPr txBox="1"/>
          <p:nvPr/>
        </p:nvSpPr>
        <p:spPr>
          <a:xfrm>
            <a:off x="6444208" y="4964975"/>
            <a:ext cx="2016224" cy="1200329"/>
          </a:xfrm>
          <a:prstGeom prst="rect">
            <a:avLst/>
          </a:prstGeom>
          <a:noFill/>
        </p:spPr>
        <p:txBody>
          <a:bodyPr wrap="square" rtlCol="0">
            <a:spAutoFit/>
          </a:bodyPr>
          <a:lstStyle/>
          <a:p>
            <a:r>
              <a:rPr lang="en-US" sz="2400" b="1" dirty="0" smtClean="0">
                <a:solidFill>
                  <a:srgbClr val="FF0000"/>
                </a:solidFill>
              </a:rPr>
              <a:t>Before</a:t>
            </a:r>
            <a:endParaRPr lang="ru-RU" sz="2400" b="1" dirty="0" smtClean="0">
              <a:solidFill>
                <a:srgbClr val="FF0000"/>
              </a:solidFill>
            </a:endParaRPr>
          </a:p>
          <a:p>
            <a:r>
              <a:rPr lang="en-US" sz="2400" b="1" dirty="0" smtClean="0">
                <a:solidFill>
                  <a:srgbClr val="7030A0"/>
                </a:solidFill>
              </a:rPr>
              <a:t>During</a:t>
            </a:r>
            <a:endParaRPr lang="ru-RU" sz="2400" b="1" dirty="0" smtClean="0">
              <a:solidFill>
                <a:srgbClr val="7030A0"/>
              </a:solidFill>
            </a:endParaRPr>
          </a:p>
          <a:p>
            <a:r>
              <a:rPr lang="en-US" sz="2400" b="1" dirty="0" smtClean="0">
                <a:solidFill>
                  <a:srgbClr val="00FF00"/>
                </a:solidFill>
              </a:rPr>
              <a:t>After</a:t>
            </a:r>
            <a:endParaRPr lang="ru-RU" sz="2400" b="1" dirty="0">
              <a:solidFill>
                <a:srgbClr val="00FF00"/>
              </a:solidFill>
            </a:endParaRP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idx="4294967295"/>
          </p:nvPr>
        </p:nvSpPr>
        <p:spPr>
          <a:xfrm>
            <a:off x="0" y="274638"/>
            <a:ext cx="8229600" cy="1143000"/>
          </a:xfrm>
        </p:spPr>
        <p:txBody>
          <a:bodyPr/>
          <a:lstStyle/>
          <a:p>
            <a:r>
              <a:rPr lang="en-US" dirty="0" smtClean="0"/>
              <a:t>Si</a:t>
            </a:r>
            <a:endParaRPr lang="ru-RU" dirty="0"/>
          </a:p>
        </p:txBody>
      </p:sp>
      <p:pic>
        <p:nvPicPr>
          <p:cNvPr id="104450" name="Picture 2" descr="C:\Users\Elizaveta\Hydro\classification\Si_lines_points.png"/>
          <p:cNvPicPr>
            <a:picLocks noChangeAspect="1" noChangeArrowheads="1"/>
          </p:cNvPicPr>
          <p:nvPr/>
        </p:nvPicPr>
        <p:blipFill>
          <a:blip r:embed="rId2" cstate="print"/>
          <a:srcRect/>
          <a:stretch>
            <a:fillRect/>
          </a:stretch>
        </p:blipFill>
        <p:spPr bwMode="auto">
          <a:xfrm>
            <a:off x="1427240" y="542198"/>
            <a:ext cx="6289519" cy="6300000"/>
          </a:xfrm>
          <a:prstGeom prst="rect">
            <a:avLst/>
          </a:prstGeom>
          <a:noFill/>
        </p:spPr>
      </p:pic>
      <p:sp>
        <p:nvSpPr>
          <p:cNvPr id="5" name="TextBox 4"/>
          <p:cNvSpPr txBox="1"/>
          <p:nvPr/>
        </p:nvSpPr>
        <p:spPr>
          <a:xfrm>
            <a:off x="7631832" y="6299756"/>
            <a:ext cx="1620688" cy="461665"/>
          </a:xfrm>
          <a:prstGeom prst="rect">
            <a:avLst/>
          </a:prstGeom>
          <a:noFill/>
        </p:spPr>
        <p:txBody>
          <a:bodyPr wrap="square" rtlCol="0">
            <a:spAutoFit/>
          </a:bodyPr>
          <a:lstStyle/>
          <a:p>
            <a:r>
              <a:rPr lang="en-US" sz="2400" dirty="0" smtClean="0"/>
              <a:t>Amplitude</a:t>
            </a:r>
            <a:endParaRPr lang="ru-RU" sz="2400" dirty="0"/>
          </a:p>
        </p:txBody>
      </p:sp>
      <p:sp>
        <p:nvSpPr>
          <p:cNvPr id="7" name="TextBox 6"/>
          <p:cNvSpPr txBox="1"/>
          <p:nvPr/>
        </p:nvSpPr>
        <p:spPr>
          <a:xfrm>
            <a:off x="648072" y="404664"/>
            <a:ext cx="1403648" cy="461665"/>
          </a:xfrm>
          <a:prstGeom prst="rect">
            <a:avLst/>
          </a:prstGeom>
          <a:noFill/>
        </p:spPr>
        <p:txBody>
          <a:bodyPr wrap="square" rtlCol="0">
            <a:spAutoFit/>
          </a:bodyPr>
          <a:lstStyle/>
          <a:p>
            <a:r>
              <a:rPr lang="en-US" sz="2400" dirty="0" smtClean="0"/>
              <a:t>Classes</a:t>
            </a:r>
            <a:endParaRPr lang="ru-RU" sz="2400" dirty="0"/>
          </a:p>
        </p:txBody>
      </p:sp>
      <p:sp>
        <p:nvSpPr>
          <p:cNvPr id="8" name="TextBox 7"/>
          <p:cNvSpPr txBox="1">
            <a:spLocks noChangeArrowheads="1"/>
          </p:cNvSpPr>
          <p:nvPr/>
        </p:nvSpPr>
        <p:spPr bwMode="auto">
          <a:xfrm>
            <a:off x="2555776" y="243505"/>
            <a:ext cx="4020652" cy="584775"/>
          </a:xfrm>
          <a:prstGeom prst="rect">
            <a:avLst/>
          </a:prstGeom>
          <a:noFill/>
          <a:ln w="9525">
            <a:noFill/>
            <a:miter lim="800000"/>
            <a:headEnd/>
            <a:tailEnd/>
          </a:ln>
        </p:spPr>
        <p:txBody>
          <a:bodyPr wrap="none">
            <a:spAutoFit/>
          </a:bodyPr>
          <a:lstStyle/>
          <a:p>
            <a:r>
              <a:rPr lang="en-US" sz="3200" dirty="0" smtClean="0"/>
              <a:t>Changing of ND classes</a:t>
            </a:r>
            <a:endParaRPr lang="ru-RU" sz="3200" dirty="0"/>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5475" name="Picture 3" descr="C:\Users\Elizaveta\Hydro\classification\BUB222.png"/>
          <p:cNvPicPr>
            <a:picLocks noChangeAspect="1" noChangeArrowheads="1"/>
          </p:cNvPicPr>
          <p:nvPr/>
        </p:nvPicPr>
        <p:blipFill>
          <a:blip r:embed="rId2" cstate="print"/>
          <a:srcRect/>
          <a:stretch>
            <a:fillRect/>
          </a:stretch>
        </p:blipFill>
        <p:spPr bwMode="auto">
          <a:xfrm>
            <a:off x="1426750" y="558000"/>
            <a:ext cx="6290499" cy="6300000"/>
          </a:xfrm>
          <a:prstGeom prst="rect">
            <a:avLst/>
          </a:prstGeom>
          <a:noFill/>
        </p:spPr>
      </p:pic>
      <p:sp>
        <p:nvSpPr>
          <p:cNvPr id="5" name="TextBox 7"/>
          <p:cNvSpPr txBox="1">
            <a:spLocks noChangeArrowheads="1"/>
          </p:cNvSpPr>
          <p:nvPr/>
        </p:nvSpPr>
        <p:spPr bwMode="auto">
          <a:xfrm>
            <a:off x="2507170" y="243505"/>
            <a:ext cx="4081054" cy="584775"/>
          </a:xfrm>
          <a:prstGeom prst="rect">
            <a:avLst/>
          </a:prstGeom>
          <a:noFill/>
          <a:ln w="9525">
            <a:noFill/>
            <a:miter lim="800000"/>
            <a:headEnd/>
            <a:tailEnd/>
          </a:ln>
        </p:spPr>
        <p:txBody>
          <a:bodyPr wrap="none">
            <a:spAutoFit/>
          </a:bodyPr>
          <a:lstStyle/>
          <a:p>
            <a:r>
              <a:rPr lang="en-US" sz="3200" dirty="0" smtClean="0"/>
              <a:t>Diagram for all patients</a:t>
            </a:r>
            <a:endParaRPr lang="ru-RU" sz="3200" dirty="0"/>
          </a:p>
        </p:txBody>
      </p:sp>
      <p:sp>
        <p:nvSpPr>
          <p:cNvPr id="6" name="TextBox 5"/>
          <p:cNvSpPr txBox="1"/>
          <p:nvPr/>
        </p:nvSpPr>
        <p:spPr>
          <a:xfrm>
            <a:off x="7631832" y="6299756"/>
            <a:ext cx="1620688" cy="461665"/>
          </a:xfrm>
          <a:prstGeom prst="rect">
            <a:avLst/>
          </a:prstGeom>
          <a:noFill/>
        </p:spPr>
        <p:txBody>
          <a:bodyPr wrap="square" rtlCol="0">
            <a:spAutoFit/>
          </a:bodyPr>
          <a:lstStyle/>
          <a:p>
            <a:r>
              <a:rPr lang="en-US" sz="2400" dirty="0" smtClean="0"/>
              <a:t>Amplitude</a:t>
            </a:r>
            <a:endParaRPr lang="ru-RU" sz="2400" dirty="0"/>
          </a:p>
        </p:txBody>
      </p:sp>
      <p:sp>
        <p:nvSpPr>
          <p:cNvPr id="7" name="TextBox 6"/>
          <p:cNvSpPr txBox="1"/>
          <p:nvPr/>
        </p:nvSpPr>
        <p:spPr>
          <a:xfrm>
            <a:off x="648072" y="404664"/>
            <a:ext cx="1403648" cy="461665"/>
          </a:xfrm>
          <a:prstGeom prst="rect">
            <a:avLst/>
          </a:prstGeom>
          <a:noFill/>
        </p:spPr>
        <p:txBody>
          <a:bodyPr wrap="square" rtlCol="0">
            <a:spAutoFit/>
          </a:bodyPr>
          <a:lstStyle/>
          <a:p>
            <a:r>
              <a:rPr lang="en-US" sz="2400" dirty="0" smtClean="0"/>
              <a:t>Classes</a:t>
            </a:r>
            <a:endParaRPr lang="ru-RU" sz="2400" dirty="0"/>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Содержимое 3"/>
          <p:cNvSpPr>
            <a:spLocks noGrp="1"/>
          </p:cNvSpPr>
          <p:nvPr>
            <p:ph idx="4294967295"/>
          </p:nvPr>
        </p:nvSpPr>
        <p:spPr>
          <a:xfrm>
            <a:off x="611560" y="1039549"/>
            <a:ext cx="7992888" cy="5269771"/>
          </a:xfrm>
        </p:spPr>
        <p:txBody>
          <a:bodyPr>
            <a:noAutofit/>
          </a:bodyPr>
          <a:lstStyle/>
          <a:p>
            <a:pPr algn="just"/>
            <a:r>
              <a:rPr lang="en-US" sz="2000" dirty="0" smtClean="0"/>
              <a:t>ND for six patients are considered. Five patients had aneurysms and one had AVM. ND for the 300 cases were explored. </a:t>
            </a:r>
            <a:endParaRPr lang="ru-RU" sz="2000" dirty="0" smtClean="0"/>
          </a:p>
          <a:p>
            <a:pPr algn="just"/>
            <a:r>
              <a:rPr lang="en-US" sz="2000" dirty="0" smtClean="0"/>
              <a:t>It is shown that NG for the patients with aneurysms are divided into several classes and move from one to another in definite order with the increasing of outer force amplitude. </a:t>
            </a:r>
            <a:endParaRPr lang="ru-RU" sz="2000" dirty="0" smtClean="0"/>
          </a:p>
          <a:p>
            <a:r>
              <a:rPr lang="en-US" sz="2000" dirty="0" smtClean="0"/>
              <a:t>The dependence of the characteristic solution behaviour on the form of ND is found out</a:t>
            </a:r>
            <a:endParaRPr lang="ru-RU" sz="2000" dirty="0" smtClean="0"/>
          </a:p>
          <a:p>
            <a:pPr algn="just">
              <a:lnSpc>
                <a:spcPct val="80000"/>
              </a:lnSpc>
            </a:pPr>
            <a:r>
              <a:rPr lang="en-US" sz="2000" dirty="0" smtClean="0"/>
              <a:t>Now we work on the more detailed classification of ND aiming to find out the dependence of ND type on the position and farness measurement place from the aneurysm. Later we intend to investigate in details ND for the patients with AVM. </a:t>
            </a:r>
            <a:endParaRPr lang="ru-RU" sz="2000" dirty="0" smtClean="0"/>
          </a:p>
          <a:p>
            <a:pPr algn="just">
              <a:lnSpc>
                <a:spcPct val="80000"/>
              </a:lnSpc>
            </a:pPr>
            <a:r>
              <a:rPr lang="en-US" sz="2000" dirty="0" smtClean="0"/>
              <a:t>This classification would be useful for describing the vessels reaction to the changes in bloodstream.</a:t>
            </a:r>
          </a:p>
          <a:p>
            <a:pPr lvl="0" algn="just">
              <a:lnSpc>
                <a:spcPct val="80000"/>
              </a:lnSpc>
            </a:pPr>
            <a:r>
              <a:rPr lang="en-US" sz="2000" dirty="0" smtClean="0"/>
              <a:t>The range of physiologically significant frequencies is about 1 Hz. Bifurcation of ND is usually found in this range.</a:t>
            </a:r>
            <a:endParaRPr lang="ru-RU" sz="2000" dirty="0" smtClean="0"/>
          </a:p>
        </p:txBody>
      </p:sp>
      <p:sp>
        <p:nvSpPr>
          <p:cNvPr id="5" name="TextBox 7"/>
          <p:cNvSpPr txBox="1">
            <a:spLocks noChangeArrowheads="1"/>
          </p:cNvSpPr>
          <p:nvPr/>
        </p:nvSpPr>
        <p:spPr bwMode="auto">
          <a:xfrm>
            <a:off x="2555776" y="241037"/>
            <a:ext cx="3963521" cy="584775"/>
          </a:xfrm>
          <a:prstGeom prst="rect">
            <a:avLst/>
          </a:prstGeom>
          <a:noFill/>
          <a:ln w="9525">
            <a:noFill/>
            <a:miter lim="800000"/>
            <a:headEnd/>
            <a:tailEnd/>
          </a:ln>
        </p:spPr>
        <p:txBody>
          <a:bodyPr wrap="none">
            <a:spAutoFit/>
          </a:bodyPr>
          <a:lstStyle/>
          <a:p>
            <a:r>
              <a:rPr lang="en-US" sz="3200" dirty="0" smtClean="0"/>
              <a:t>Results and conclusion</a:t>
            </a:r>
            <a:endParaRPr lang="ru-RU" sz="3200" dirty="0"/>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Группа 4"/>
          <p:cNvGrpSpPr/>
          <p:nvPr/>
        </p:nvGrpSpPr>
        <p:grpSpPr>
          <a:xfrm>
            <a:off x="1481768" y="2132856"/>
            <a:ext cx="6264696" cy="1874968"/>
            <a:chOff x="1331640" y="4005064"/>
            <a:chExt cx="6264696" cy="1874968"/>
          </a:xfrm>
        </p:grpSpPr>
        <p:sp>
          <p:nvSpPr>
            <p:cNvPr id="4" name="Скругленный прямоугольник 3"/>
            <p:cNvSpPr/>
            <p:nvPr/>
          </p:nvSpPr>
          <p:spPr>
            <a:xfrm>
              <a:off x="1331640" y="4005064"/>
              <a:ext cx="6264696" cy="1874968"/>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ru-RU"/>
            </a:p>
          </p:txBody>
        </p:sp>
        <p:sp>
          <p:nvSpPr>
            <p:cNvPr id="2" name="TextBox 1"/>
            <p:cNvSpPr txBox="1"/>
            <p:nvPr/>
          </p:nvSpPr>
          <p:spPr>
            <a:xfrm>
              <a:off x="1475656" y="4149080"/>
              <a:ext cx="6120680" cy="1569660"/>
            </a:xfrm>
            <a:prstGeom prst="rect">
              <a:avLst/>
            </a:prstGeom>
            <a:noFill/>
          </p:spPr>
          <p:txBody>
            <a:bodyPr wrap="square" rtlCol="0">
              <a:spAutoFit/>
            </a:bodyPr>
            <a:lstStyle/>
            <a:p>
              <a:pPr algn="ctr"/>
              <a:r>
                <a:rPr lang="en-US" sz="4800" dirty="0" smtClean="0"/>
                <a:t>Thanks for your attention!</a:t>
              </a:r>
              <a:endParaRPr lang="ru-RU" sz="4800" dirty="0"/>
            </a:p>
          </p:txBody>
        </p:sp>
      </p:gr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68313" y="1484313"/>
            <a:ext cx="8229600" cy="5185047"/>
          </a:xfrm>
        </p:spPr>
        <p:txBody>
          <a:bodyPr>
            <a:normAutofit fontScale="85000" lnSpcReduction="20000"/>
          </a:bodyPr>
          <a:lstStyle/>
          <a:p>
            <a:r>
              <a:rPr lang="ru-RU" sz="2400" b="1" dirty="0" smtClean="0"/>
              <a:t>Изменение частоты в диапазоне от 0 до 50 Гц</a:t>
            </a:r>
            <a:r>
              <a:rPr lang="en-US" sz="2400" dirty="0" smtClean="0"/>
              <a:t>:</a:t>
            </a:r>
            <a:r>
              <a:rPr lang="ru-RU" sz="2400" dirty="0" smtClean="0"/>
              <a:t> Исследование клинических данных показывает, что в измеряемых величинах присутствуют частоты в несколько десятков герц (</a:t>
            </a:r>
            <a:r>
              <a:rPr lang="en-US" sz="2400" dirty="0" smtClean="0"/>
              <a:t>~</a:t>
            </a:r>
            <a:r>
              <a:rPr lang="ru-RU" sz="2400" dirty="0" smtClean="0"/>
              <a:t>10 Гц, 20 Гц). Частота в 50 Гц взята с  "запасом", чтобы охватить весь диапазон физиологически значимых частот.</a:t>
            </a:r>
          </a:p>
          <a:p>
            <a:r>
              <a:rPr lang="ru-RU" sz="2400" dirty="0" err="1" smtClean="0"/>
              <a:t>Эпсилон</a:t>
            </a:r>
            <a:r>
              <a:rPr lang="ru-RU" sz="2400" dirty="0" smtClean="0"/>
              <a:t> – 10</a:t>
            </a:r>
            <a:r>
              <a:rPr lang="en-US" sz="2400" dirty="0" smtClean="0"/>
              <a:t>^-3 </a:t>
            </a:r>
            <a:r>
              <a:rPr lang="ru-RU" sz="2400" dirty="0" smtClean="0"/>
              <a:t>по сравнению с остальными он маленький. Если его увеличить, уравнение будет плохо описывать систолу (резкий </a:t>
            </a:r>
            <a:r>
              <a:rPr lang="ru-RU" sz="2400" dirty="0" err="1" smtClean="0"/>
              <a:t>подьем</a:t>
            </a:r>
            <a:r>
              <a:rPr lang="ru-RU" sz="2400" dirty="0" smtClean="0"/>
              <a:t>).</a:t>
            </a:r>
          </a:p>
          <a:p>
            <a:r>
              <a:rPr lang="ru-RU" sz="2400" dirty="0" smtClean="0"/>
              <a:t>При изменении частоты и амплитуды кровоток меняется, если нет особых отклонений, то это хорошо</a:t>
            </a:r>
          </a:p>
          <a:p>
            <a:r>
              <a:rPr lang="ru-RU" sz="2400" dirty="0" smtClean="0"/>
              <a:t>Из клиники берутся значения давления и скорости, потом сдвигаем их в середину плоскости и умножаем на коэффициент – </a:t>
            </a:r>
            <a:r>
              <a:rPr lang="en-US" sz="2400" dirty="0" smtClean="0"/>
              <a:t>initial. </a:t>
            </a:r>
            <a:r>
              <a:rPr lang="ru-RU" sz="2400" dirty="0" smtClean="0"/>
              <a:t>Скорость из единичного квадрата – правая часть уравнения, давление как решение.</a:t>
            </a:r>
          </a:p>
          <a:p>
            <a:r>
              <a:rPr lang="ru-RU" sz="2400" dirty="0" smtClean="0"/>
              <a:t>Для каждой конкретной точки сосудов для одного пациента уравнение одно и тоже</a:t>
            </a:r>
          </a:p>
          <a:p>
            <a:r>
              <a:rPr lang="ru-RU" sz="2400" dirty="0" smtClean="0"/>
              <a:t>Для быстрых переменных – наше уравнение, быстрые – значит быстро меняются относительно времени</a:t>
            </a:r>
            <a:endParaRPr lang="en-US" sz="2400" dirty="0" smtClean="0"/>
          </a:p>
          <a:p>
            <a:r>
              <a:rPr lang="ru-RU" sz="2400" dirty="0" smtClean="0"/>
              <a:t>Бифуркация ДН</a:t>
            </a:r>
            <a:r>
              <a:rPr lang="en-US" sz="2400" dirty="0" smtClean="0"/>
              <a:t> – </a:t>
            </a:r>
            <a:r>
              <a:rPr lang="ru-RU" sz="2400" dirty="0" smtClean="0"/>
              <a:t>качественная перестройка</a:t>
            </a:r>
          </a:p>
        </p:txBody>
      </p:sp>
      <p:sp>
        <p:nvSpPr>
          <p:cNvPr id="9" name="TextBox 7"/>
          <p:cNvSpPr txBox="1">
            <a:spLocks noChangeArrowheads="1"/>
          </p:cNvSpPr>
          <p:nvPr/>
        </p:nvSpPr>
        <p:spPr bwMode="auto">
          <a:xfrm>
            <a:off x="2652494" y="303962"/>
            <a:ext cx="3816424" cy="584775"/>
          </a:xfrm>
          <a:prstGeom prst="rect">
            <a:avLst/>
          </a:prstGeom>
          <a:noFill/>
          <a:ln w="9525">
            <a:noFill/>
            <a:miter lim="800000"/>
            <a:headEnd/>
            <a:tailEnd/>
          </a:ln>
        </p:spPr>
        <p:txBody>
          <a:bodyPr wrap="square">
            <a:spAutoFit/>
          </a:bodyPr>
          <a:lstStyle/>
          <a:p>
            <a:r>
              <a:rPr lang="ru-RU" sz="3200" dirty="0" smtClean="0"/>
              <a:t>Ответы на вопросы</a:t>
            </a:r>
            <a:endParaRPr lang="ru-RU" sz="3200" dirty="0"/>
          </a:p>
        </p:txBody>
      </p:sp>
    </p:spTree>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Рисунок 6"/>
          <p:cNvPicPr>
            <a:picLocks noChangeAspect="1"/>
          </p:cNvPicPr>
          <p:nvPr/>
        </p:nvPicPr>
        <p:blipFill rotWithShape="1">
          <a:blip r:embed="rId2" cstate="print"/>
          <a:srcRect l="8361" t="-370" r="10034" b="1"/>
          <a:stretch/>
        </p:blipFill>
        <p:spPr>
          <a:xfrm>
            <a:off x="207681" y="836711"/>
            <a:ext cx="3189343" cy="5776655"/>
          </a:xfrm>
          <a:prstGeom prst="rect">
            <a:avLst/>
          </a:prstGeom>
        </p:spPr>
      </p:pic>
      <p:sp>
        <p:nvSpPr>
          <p:cNvPr id="9" name="TextBox 7"/>
          <p:cNvSpPr txBox="1">
            <a:spLocks noChangeArrowheads="1"/>
          </p:cNvSpPr>
          <p:nvPr/>
        </p:nvSpPr>
        <p:spPr bwMode="auto">
          <a:xfrm>
            <a:off x="2036972" y="303962"/>
            <a:ext cx="5040560" cy="584775"/>
          </a:xfrm>
          <a:prstGeom prst="rect">
            <a:avLst/>
          </a:prstGeom>
          <a:noFill/>
          <a:ln w="9525">
            <a:noFill/>
            <a:miter lim="800000"/>
            <a:headEnd/>
            <a:tailEnd/>
          </a:ln>
        </p:spPr>
        <p:txBody>
          <a:bodyPr wrap="square">
            <a:spAutoFit/>
          </a:bodyPr>
          <a:lstStyle/>
          <a:p>
            <a:r>
              <a:rPr lang="en-US" sz="3200" dirty="0" smtClean="0"/>
              <a:t>Formulation of the problem</a:t>
            </a:r>
            <a:endParaRPr lang="ru-RU" sz="3200" dirty="0"/>
          </a:p>
        </p:txBody>
      </p:sp>
      <p:sp>
        <p:nvSpPr>
          <p:cNvPr id="3" name="Содержимое 2"/>
          <p:cNvSpPr>
            <a:spLocks noGrp="1"/>
          </p:cNvSpPr>
          <p:nvPr>
            <p:ph idx="1"/>
          </p:nvPr>
        </p:nvSpPr>
        <p:spPr>
          <a:xfrm>
            <a:off x="4571999" y="3932585"/>
            <a:ext cx="4125913" cy="2520751"/>
          </a:xfrm>
        </p:spPr>
        <p:txBody>
          <a:bodyPr>
            <a:normAutofit/>
          </a:bodyPr>
          <a:lstStyle/>
          <a:p>
            <a:pPr algn="just"/>
            <a:r>
              <a:rPr lang="en-US" sz="2400" b="1" dirty="0" smtClean="0"/>
              <a:t>Problem:</a:t>
            </a:r>
            <a:r>
              <a:rPr lang="en-US" sz="2400" dirty="0" smtClean="0"/>
              <a:t> Prediction of probable complications after surgery</a:t>
            </a:r>
          </a:p>
          <a:p>
            <a:pPr algn="just"/>
            <a:r>
              <a:rPr lang="en-US" sz="2400" b="1" dirty="0" smtClean="0"/>
              <a:t>Solution:</a:t>
            </a:r>
            <a:r>
              <a:rPr lang="en-US" sz="2400" dirty="0" smtClean="0"/>
              <a:t> Developing the way of modeling vessels behaviour during surgery</a:t>
            </a:r>
            <a:endParaRPr lang="ru-RU" sz="2400" dirty="0" smtClean="0"/>
          </a:p>
        </p:txBody>
      </p:sp>
      <p:pic>
        <p:nvPicPr>
          <p:cNvPr id="8" name="Picture 9" descr="D:\CHEREVKO\Docs_of_Cherevko\Blood\Doklady\Teshukov-2012\avm.jp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flipH="1">
            <a:off x="3419872" y="1732729"/>
            <a:ext cx="1768279" cy="176827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0" name="Стрелка вправо 9"/>
          <p:cNvSpPr/>
          <p:nvPr/>
        </p:nvSpPr>
        <p:spPr>
          <a:xfrm rot="12122983">
            <a:off x="2240365" y="1241997"/>
            <a:ext cx="1230089" cy="48463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Box 7"/>
          <p:cNvSpPr txBox="1">
            <a:spLocks noChangeArrowheads="1"/>
          </p:cNvSpPr>
          <p:nvPr/>
        </p:nvSpPr>
        <p:spPr bwMode="auto">
          <a:xfrm>
            <a:off x="1595353" y="243505"/>
            <a:ext cx="5943543" cy="1077218"/>
          </a:xfrm>
          <a:prstGeom prst="rect">
            <a:avLst/>
          </a:prstGeom>
          <a:noFill/>
          <a:ln w="9525">
            <a:noFill/>
            <a:miter lim="800000"/>
            <a:headEnd/>
            <a:tailEnd/>
          </a:ln>
        </p:spPr>
        <p:txBody>
          <a:bodyPr wrap="square">
            <a:spAutoFit/>
          </a:bodyPr>
          <a:lstStyle/>
          <a:p>
            <a:pPr algn="ctr"/>
            <a:r>
              <a:rPr lang="en-US" sz="3200" dirty="0" smtClean="0">
                <a:solidFill>
                  <a:srgbClr val="000000"/>
                </a:solidFill>
              </a:rPr>
              <a:t>Monitoring of hemodynamic parameters</a:t>
            </a:r>
            <a:endParaRPr lang="ru-RU" sz="3200" dirty="0"/>
          </a:p>
        </p:txBody>
      </p:sp>
      <p:sp>
        <p:nvSpPr>
          <p:cNvPr id="16" name="Объект 2"/>
          <p:cNvSpPr txBox="1">
            <a:spLocks/>
          </p:cNvSpPr>
          <p:nvPr/>
        </p:nvSpPr>
        <p:spPr>
          <a:xfrm>
            <a:off x="468312" y="1484784"/>
            <a:ext cx="8207375" cy="2160240"/>
          </a:xfrm>
          <a:prstGeom prst="rect">
            <a:avLst/>
          </a:prstGeom>
        </p:spPr>
        <p:txBody>
          <a:bodyPr vert="horz" lIns="91440" tIns="45720" rIns="91440" bIns="45720" rtlCol="0">
            <a:noAutofit/>
          </a:bodyPr>
          <a:lstStyle/>
          <a:p>
            <a:pPr marL="342900" lvl="0" indent="-342900" algn="just">
              <a:spcBef>
                <a:spcPct val="20000"/>
              </a:spcBef>
              <a:buFont typeface="Arial" pitchFamily="34" charset="0"/>
              <a:buChar char="•"/>
              <a:defRPr/>
            </a:pPr>
            <a:r>
              <a:rPr lang="en-US" sz="2000" dirty="0" smtClean="0"/>
              <a:t>To study the vascular pathologies hemodynamic </a:t>
            </a:r>
            <a:r>
              <a:rPr lang="en-US" sz="2000" dirty="0" smtClean="0"/>
              <a:t>parameters are </a:t>
            </a:r>
            <a:r>
              <a:rPr lang="en-US" sz="2000" dirty="0" smtClean="0"/>
              <a:t>monitored during the neurosurgical </a:t>
            </a:r>
            <a:r>
              <a:rPr lang="en-US" sz="2000" dirty="0" smtClean="0"/>
              <a:t>operations. </a:t>
            </a:r>
            <a:r>
              <a:rPr lang="en-US" sz="2000" dirty="0" smtClean="0"/>
              <a:t>It is carried out in collaboration </a:t>
            </a:r>
            <a:r>
              <a:rPr lang="en-US" sz="2000" dirty="0" smtClean="0"/>
              <a:t>with </a:t>
            </a:r>
            <a:r>
              <a:rPr lang="en-US" sz="2000" dirty="0" smtClean="0"/>
              <a:t>Novosibirsk </a:t>
            </a:r>
            <a:r>
              <a:rPr lang="en-US" sz="2000" dirty="0" smtClean="0"/>
              <a:t>Research Institute Of Blood Circulation Pathology E. N. Meshalkin</a:t>
            </a:r>
            <a:r>
              <a:rPr lang="en-US" sz="2000" dirty="0" smtClean="0"/>
              <a:t>.</a:t>
            </a:r>
            <a:endParaRPr kumimoji="0" lang="ru-RU" sz="2000" b="0" i="0" u="none" strike="noStrike" kern="1200" cap="none" spc="0" normalizeH="0" baseline="0" noProof="0" dirty="0" smtClean="0">
              <a:ln>
                <a:noFill/>
              </a:ln>
              <a:solidFill>
                <a:schemeClr val="tx1"/>
              </a:solidFill>
              <a:effectLst/>
              <a:uLnTx/>
              <a:uFillTx/>
              <a:ea typeface="+mn-ea"/>
              <a:cs typeface="+mn-cs"/>
            </a:endParaRPr>
          </a:p>
          <a:p>
            <a:pPr marL="342900" lvl="0" indent="-342900" algn="just">
              <a:spcBef>
                <a:spcPct val="20000"/>
              </a:spcBef>
              <a:buFont typeface="Arial" pitchFamily="34" charset="0"/>
              <a:buChar char="•"/>
              <a:defRPr/>
            </a:pPr>
            <a:r>
              <a:rPr lang="en-US" sz="2000" dirty="0" smtClean="0"/>
              <a:t>The </a:t>
            </a:r>
            <a:r>
              <a:rPr lang="en-US" sz="2000" dirty="0" smtClean="0"/>
              <a:t>blood velocity and </a:t>
            </a:r>
            <a:r>
              <a:rPr lang="en-US" sz="2000" dirty="0" smtClean="0"/>
              <a:t>pressure inside of vessels </a:t>
            </a:r>
            <a:r>
              <a:rPr lang="en-US" sz="2000" dirty="0" smtClean="0"/>
              <a:t>are measured </a:t>
            </a:r>
            <a:r>
              <a:rPr lang="en-US" sz="2000" dirty="0" smtClean="0"/>
              <a:t>with the Combomap device. </a:t>
            </a:r>
            <a:endParaRPr lang="ru-RU" sz="2000" dirty="0" smtClean="0"/>
          </a:p>
          <a:p>
            <a:pPr marL="342900" lvl="0" indent="-342900">
              <a:spcBef>
                <a:spcPct val="20000"/>
              </a:spcBef>
              <a:buFont typeface="Arial" pitchFamily="34" charset="0"/>
              <a:buChar char="•"/>
              <a:defRPr/>
            </a:pPr>
            <a:r>
              <a:rPr lang="en-US" sz="2000" dirty="0" smtClean="0"/>
              <a:t>Data collection frequency is about 200 Hz.</a:t>
            </a:r>
            <a:endParaRPr kumimoji="0" lang="ru-RU" sz="2000" b="0" i="0" u="none" strike="noStrike" kern="1200" cap="none" spc="0" normalizeH="0" baseline="0" noProof="0" dirty="0" smtClean="0">
              <a:ln>
                <a:noFill/>
              </a:ln>
              <a:solidFill>
                <a:schemeClr val="tx1"/>
              </a:solidFill>
              <a:effectLst/>
              <a:uLnTx/>
              <a:uFillTx/>
              <a:ea typeface="+mn-ea"/>
              <a:cs typeface="+mn-cs"/>
            </a:endParaRPr>
          </a:p>
        </p:txBody>
      </p:sp>
      <p:grpSp>
        <p:nvGrpSpPr>
          <p:cNvPr id="2" name="Группа 4"/>
          <p:cNvGrpSpPr/>
          <p:nvPr/>
        </p:nvGrpSpPr>
        <p:grpSpPr>
          <a:xfrm>
            <a:off x="539552" y="3717032"/>
            <a:ext cx="8136136" cy="2828677"/>
            <a:chOff x="179388" y="3068960"/>
            <a:chExt cx="8786812" cy="3620765"/>
          </a:xfrm>
        </p:grpSpPr>
        <p:pic>
          <p:nvPicPr>
            <p:cNvPr id="6" name="Picture 9" descr="http://img.medicalexpo.com/images_me/photo-mg/catheter-guidewire-vascular-79115-6834555.jpg"/>
            <p:cNvPicPr>
              <a:picLocks noChangeAspect="1" noChangeArrowheads="1"/>
            </p:cNvPicPr>
            <p:nvPr/>
          </p:nvPicPr>
          <p:blipFill>
            <a:blip r:embed="rId3" cstate="print"/>
            <a:srcRect/>
            <a:stretch>
              <a:fillRect/>
            </a:stretch>
          </p:blipFill>
          <p:spPr bwMode="auto">
            <a:xfrm>
              <a:off x="5353050" y="3357563"/>
              <a:ext cx="3613150" cy="3297237"/>
            </a:xfrm>
            <a:prstGeom prst="rect">
              <a:avLst/>
            </a:prstGeom>
            <a:ln>
              <a:noFill/>
            </a:ln>
            <a:effectLst>
              <a:outerShdw blurRad="190500" algn="tl" rotWithShape="0">
                <a:srgbClr val="000000">
                  <a:alpha val="70000"/>
                </a:srgbClr>
              </a:outerShdw>
            </a:effectLst>
          </p:spPr>
        </p:pic>
        <p:grpSp>
          <p:nvGrpSpPr>
            <p:cNvPr id="3" name="Группа 16"/>
            <p:cNvGrpSpPr/>
            <p:nvPr/>
          </p:nvGrpSpPr>
          <p:grpSpPr>
            <a:xfrm>
              <a:off x="179388" y="3068960"/>
              <a:ext cx="6161087" cy="3620765"/>
              <a:chOff x="179388" y="3068960"/>
              <a:chExt cx="6161087" cy="3620765"/>
            </a:xfrm>
          </p:grpSpPr>
          <p:pic>
            <p:nvPicPr>
              <p:cNvPr id="8" name="Рисунок 5"/>
              <p:cNvPicPr>
                <a:picLocks noChangeAspect="1"/>
              </p:cNvPicPr>
              <p:nvPr/>
            </p:nvPicPr>
            <p:blipFill>
              <a:blip r:embed="rId4" cstate="print"/>
              <a:srcRect/>
              <a:stretch>
                <a:fillRect/>
              </a:stretch>
            </p:blipFill>
            <p:spPr bwMode="auto">
              <a:xfrm>
                <a:off x="2051050" y="4724400"/>
                <a:ext cx="3073400" cy="1958975"/>
              </a:xfrm>
              <a:prstGeom prst="rect">
                <a:avLst/>
              </a:prstGeom>
              <a:noFill/>
              <a:ln w="9525">
                <a:noFill/>
                <a:miter lim="800000"/>
                <a:headEnd/>
                <a:tailEnd/>
              </a:ln>
            </p:spPr>
          </p:pic>
          <p:pic>
            <p:nvPicPr>
              <p:cNvPr id="9" name="Picture 2" descr="http://i.ebayimg.com/00/s/MTYwMFg4Njk=/z/W3oAAOSwqxdTqykb/$_57.JPG"/>
              <p:cNvPicPr>
                <a:picLocks noChangeAspect="1" noChangeArrowheads="1"/>
              </p:cNvPicPr>
              <p:nvPr/>
            </p:nvPicPr>
            <p:blipFill>
              <a:blip r:embed="rId5" cstate="print"/>
              <a:srcRect/>
              <a:stretch>
                <a:fillRect/>
              </a:stretch>
            </p:blipFill>
            <p:spPr bwMode="auto">
              <a:xfrm>
                <a:off x="179388" y="3357563"/>
                <a:ext cx="1731962" cy="3332162"/>
              </a:xfrm>
              <a:prstGeom prst="rect">
                <a:avLst/>
              </a:prstGeom>
              <a:noFill/>
              <a:ln w="9525">
                <a:noFill/>
                <a:miter lim="800000"/>
                <a:headEnd/>
                <a:tailEnd/>
              </a:ln>
            </p:spPr>
          </p:pic>
          <p:pic>
            <p:nvPicPr>
              <p:cNvPr id="10" name="Picture 4"/>
              <p:cNvPicPr>
                <a:picLocks noChangeAspect="1" noChangeArrowheads="1"/>
              </p:cNvPicPr>
              <p:nvPr/>
            </p:nvPicPr>
            <p:blipFill>
              <a:blip r:embed="rId6" cstate="print"/>
              <a:srcRect l="44270" t="8158" r="-458"/>
              <a:stretch>
                <a:fillRect/>
              </a:stretch>
            </p:blipFill>
            <p:spPr bwMode="auto">
              <a:xfrm>
                <a:off x="2267744" y="3068960"/>
                <a:ext cx="2376264" cy="1621284"/>
              </a:xfrm>
              <a:prstGeom prst="rect">
                <a:avLst/>
              </a:prstGeom>
              <a:ln>
                <a:noFill/>
              </a:ln>
              <a:effectLst>
                <a:softEdge rad="112500"/>
              </a:effectLst>
            </p:spPr>
          </p:pic>
          <p:sp>
            <p:nvSpPr>
              <p:cNvPr id="11" name="Стрелка вправо 10"/>
              <p:cNvSpPr/>
              <p:nvPr/>
            </p:nvSpPr>
            <p:spPr>
              <a:xfrm rot="10800000">
                <a:off x="4356100" y="3644900"/>
                <a:ext cx="1984375" cy="277813"/>
              </a:xfrm>
              <a:prstGeom prst="rightArrow">
                <a:avLst/>
              </a:pr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a:p>
            </p:txBody>
          </p:sp>
          <p:sp>
            <p:nvSpPr>
              <p:cNvPr id="12" name="Стрелка вправо 11"/>
              <p:cNvSpPr/>
              <p:nvPr/>
            </p:nvSpPr>
            <p:spPr>
              <a:xfrm rot="3073556">
                <a:off x="658019" y="4507707"/>
                <a:ext cx="2008187" cy="342900"/>
              </a:xfrm>
              <a:prstGeom prst="rightArrow">
                <a:avLst/>
              </a:pr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a:p>
            </p:txBody>
          </p:sp>
          <p:sp>
            <p:nvSpPr>
              <p:cNvPr id="13" name="Text Box 12"/>
              <p:cNvSpPr txBox="1">
                <a:spLocks noChangeArrowheads="1"/>
              </p:cNvSpPr>
              <p:nvPr/>
            </p:nvSpPr>
            <p:spPr bwMode="auto">
              <a:xfrm>
                <a:off x="2916237" y="3241410"/>
                <a:ext cx="1755092" cy="472753"/>
              </a:xfrm>
              <a:prstGeom prst="rect">
                <a:avLst/>
              </a:prstGeom>
              <a:solidFill>
                <a:schemeClr val="bg1"/>
              </a:solidFill>
              <a:ln w="9525">
                <a:noFill/>
                <a:miter lim="800000"/>
                <a:headEnd/>
                <a:tailEnd/>
              </a:ln>
              <a:effectLst/>
            </p:spPr>
            <p:txBody>
              <a:bodyPr wrap="none">
                <a:spAutoFit/>
              </a:bodyPr>
              <a:lstStyle/>
              <a:p>
                <a:r>
                  <a:rPr lang="en-US" b="1" dirty="0" smtClean="0"/>
                  <a:t>Velocity sensor</a:t>
                </a:r>
                <a:endParaRPr lang="ru-RU" b="1" dirty="0"/>
              </a:p>
            </p:txBody>
          </p:sp>
          <p:sp>
            <p:nvSpPr>
              <p:cNvPr id="17" name="Text Box 13"/>
              <p:cNvSpPr txBox="1">
                <a:spLocks noChangeArrowheads="1"/>
              </p:cNvSpPr>
              <p:nvPr/>
            </p:nvSpPr>
            <p:spPr bwMode="auto">
              <a:xfrm>
                <a:off x="2627313" y="4214813"/>
                <a:ext cx="1817761" cy="472753"/>
              </a:xfrm>
              <a:prstGeom prst="rect">
                <a:avLst/>
              </a:prstGeom>
              <a:solidFill>
                <a:schemeClr val="bg1"/>
              </a:solidFill>
              <a:ln w="9525">
                <a:noFill/>
                <a:miter lim="800000"/>
                <a:headEnd/>
                <a:tailEnd/>
              </a:ln>
              <a:effectLst/>
            </p:spPr>
            <p:txBody>
              <a:bodyPr wrap="none">
                <a:spAutoFit/>
              </a:bodyPr>
              <a:lstStyle/>
              <a:p>
                <a:r>
                  <a:rPr lang="en-US" b="1" dirty="0" smtClean="0"/>
                  <a:t>Pressure sensor</a:t>
                </a:r>
                <a:endParaRPr lang="ru-RU" b="1" dirty="0"/>
              </a:p>
            </p:txBody>
          </p:sp>
        </p:grpSp>
      </p:gr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68313" y="1484313"/>
            <a:ext cx="4103687" cy="3544158"/>
          </a:xfrm>
        </p:spPr>
        <p:txBody>
          <a:bodyPr>
            <a:normAutofit/>
          </a:bodyPr>
          <a:lstStyle/>
          <a:p>
            <a:pPr algn="just"/>
            <a:r>
              <a:rPr lang="en-US" sz="2400" dirty="0" smtClean="0"/>
              <a:t>Arterial vessels have complicated multilayer active structure</a:t>
            </a:r>
          </a:p>
          <a:p>
            <a:pPr algn="just"/>
            <a:r>
              <a:rPr lang="en-US" sz="2400" dirty="0" smtClean="0"/>
              <a:t>Smooth round muscle contracts with the each heartbeat tracking the pulse wave. “Understands” the increasing of blood velocity in the vessel. </a:t>
            </a:r>
            <a:r>
              <a:rPr lang="ru-RU" sz="2400" dirty="0" smtClean="0"/>
              <a:t> </a:t>
            </a:r>
            <a:endParaRPr lang="ru-RU" sz="2400" dirty="0"/>
          </a:p>
        </p:txBody>
      </p:sp>
      <p:sp>
        <p:nvSpPr>
          <p:cNvPr id="9" name="TextBox 7"/>
          <p:cNvSpPr txBox="1">
            <a:spLocks noChangeArrowheads="1"/>
          </p:cNvSpPr>
          <p:nvPr/>
        </p:nvSpPr>
        <p:spPr bwMode="auto">
          <a:xfrm>
            <a:off x="2411760" y="303962"/>
            <a:ext cx="4320480" cy="584775"/>
          </a:xfrm>
          <a:prstGeom prst="rect">
            <a:avLst/>
          </a:prstGeom>
          <a:noFill/>
          <a:ln w="9525">
            <a:noFill/>
            <a:miter lim="800000"/>
            <a:headEnd/>
            <a:tailEnd/>
          </a:ln>
        </p:spPr>
        <p:txBody>
          <a:bodyPr wrap="square">
            <a:spAutoFit/>
          </a:bodyPr>
          <a:lstStyle/>
          <a:p>
            <a:r>
              <a:rPr lang="en-US" sz="3200" dirty="0" smtClean="0"/>
              <a:t>Arterial vessels structure</a:t>
            </a:r>
            <a:endParaRPr lang="ru-RU" sz="3200" dirty="0"/>
          </a:p>
        </p:txBody>
      </p:sp>
      <p:pic>
        <p:nvPicPr>
          <p:cNvPr id="4" name="Рисунок 3"/>
          <p:cNvPicPr>
            <a:picLocks noChangeAspect="1"/>
          </p:cNvPicPr>
          <p:nvPr/>
        </p:nvPicPr>
        <p:blipFill rotWithShape="1">
          <a:blip r:embed="rId2" cstate="print">
            <a:extLst>
              <a:ext uri="{28A0092B-C50C-407E-A947-70E740481C1C}">
                <a14:useLocalDpi xmlns:a14="http://schemas.microsoft.com/office/drawing/2010/main" xmlns="" val="0"/>
              </a:ext>
            </a:extLst>
          </a:blip>
          <a:srcRect l="4326" t="13250" r="61025" b="45800"/>
          <a:stretch/>
        </p:blipFill>
        <p:spPr>
          <a:xfrm>
            <a:off x="4572000" y="1484313"/>
            <a:ext cx="4061990" cy="3600400"/>
          </a:xfrm>
          <a:prstGeom prst="rect">
            <a:avLst/>
          </a:prstGeom>
        </p:spPr>
      </p:pic>
      <p:sp>
        <p:nvSpPr>
          <p:cNvPr id="5" name="TextBox 4"/>
          <p:cNvSpPr txBox="1"/>
          <p:nvPr/>
        </p:nvSpPr>
        <p:spPr>
          <a:xfrm>
            <a:off x="4932040" y="1628800"/>
            <a:ext cx="1152128" cy="523220"/>
          </a:xfrm>
          <a:prstGeom prst="rect">
            <a:avLst/>
          </a:prstGeom>
          <a:solidFill>
            <a:schemeClr val="bg1"/>
          </a:solidFill>
        </p:spPr>
        <p:txBody>
          <a:bodyPr wrap="square" rtlCol="0">
            <a:spAutoFit/>
          </a:bodyPr>
          <a:lstStyle/>
          <a:p>
            <a:r>
              <a:rPr lang="en-US" sz="2800" dirty="0" smtClean="0"/>
              <a:t>Artery</a:t>
            </a:r>
            <a:endParaRPr lang="ru-RU" sz="2800" dirty="0"/>
          </a:p>
        </p:txBody>
      </p:sp>
      <p:sp>
        <p:nvSpPr>
          <p:cNvPr id="7" name="TextBox 6"/>
          <p:cNvSpPr txBox="1"/>
          <p:nvPr/>
        </p:nvSpPr>
        <p:spPr>
          <a:xfrm>
            <a:off x="6732240" y="1412776"/>
            <a:ext cx="1800200" cy="707886"/>
          </a:xfrm>
          <a:prstGeom prst="rect">
            <a:avLst/>
          </a:prstGeom>
          <a:solidFill>
            <a:schemeClr val="bg1"/>
          </a:solidFill>
        </p:spPr>
        <p:txBody>
          <a:bodyPr wrap="square" rtlCol="0">
            <a:spAutoFit/>
          </a:bodyPr>
          <a:lstStyle/>
          <a:p>
            <a:pPr lvl="0"/>
            <a:r>
              <a:rPr lang="en-US" sz="2000" dirty="0" err="1" smtClean="0">
                <a:latin typeface="Arial Unicode MS" pitchFamily="34" charset="-128"/>
                <a:cs typeface="Arial" pitchFamily="34" charset="0"/>
              </a:rPr>
              <a:t>C</a:t>
            </a:r>
            <a:r>
              <a:rPr lang="ru-RU" sz="2000" dirty="0" err="1" smtClean="0">
                <a:latin typeface="Arial Unicode MS" pitchFamily="34" charset="-128"/>
                <a:cs typeface="Arial" pitchFamily="34" charset="0"/>
              </a:rPr>
              <a:t>onnective</a:t>
            </a:r>
            <a:r>
              <a:rPr lang="ru-RU" sz="2000" dirty="0" smtClean="0">
                <a:latin typeface="Arial Unicode MS" pitchFamily="34" charset="-128"/>
                <a:cs typeface="Arial" pitchFamily="34" charset="0"/>
              </a:rPr>
              <a:t> </a:t>
            </a:r>
            <a:r>
              <a:rPr lang="ru-RU" sz="2000" dirty="0" err="1" smtClean="0">
                <a:latin typeface="Arial Unicode MS" pitchFamily="34" charset="-128"/>
                <a:cs typeface="Arial" pitchFamily="34" charset="0"/>
              </a:rPr>
              <a:t>tissue</a:t>
            </a:r>
            <a:r>
              <a:rPr lang="ru-RU" sz="2000" dirty="0" smtClean="0">
                <a:latin typeface="Arial" pitchFamily="34" charset="0"/>
                <a:cs typeface="Arial" pitchFamily="34" charset="0"/>
              </a:rPr>
              <a:t> </a:t>
            </a:r>
          </a:p>
        </p:txBody>
      </p:sp>
      <p:sp>
        <p:nvSpPr>
          <p:cNvPr id="8" name="TextBox 7"/>
          <p:cNvSpPr txBox="1"/>
          <p:nvPr/>
        </p:nvSpPr>
        <p:spPr>
          <a:xfrm>
            <a:off x="7452320" y="2132856"/>
            <a:ext cx="1116632" cy="1015663"/>
          </a:xfrm>
          <a:prstGeom prst="rect">
            <a:avLst/>
          </a:prstGeom>
          <a:solidFill>
            <a:schemeClr val="bg1"/>
          </a:solidFill>
        </p:spPr>
        <p:txBody>
          <a:bodyPr wrap="square" rtlCol="0">
            <a:spAutoFit/>
          </a:bodyPr>
          <a:lstStyle/>
          <a:p>
            <a:pPr lvl="0"/>
            <a:r>
              <a:rPr lang="en-US" sz="2000" dirty="0" smtClean="0">
                <a:latin typeface="Arial Unicode MS" pitchFamily="34" charset="-128"/>
                <a:cs typeface="Arial" pitchFamily="34" charset="0"/>
              </a:rPr>
              <a:t>Smooth round muscle</a:t>
            </a:r>
            <a:endParaRPr lang="ru-RU" sz="2000" dirty="0" smtClean="0">
              <a:latin typeface="Arial" pitchFamily="34" charset="0"/>
              <a:cs typeface="Arial" pitchFamily="34" charset="0"/>
            </a:endParaRPr>
          </a:p>
        </p:txBody>
      </p:sp>
      <p:sp>
        <p:nvSpPr>
          <p:cNvPr id="10" name="TextBox 9"/>
          <p:cNvSpPr txBox="1"/>
          <p:nvPr/>
        </p:nvSpPr>
        <p:spPr>
          <a:xfrm>
            <a:off x="7236296" y="3212976"/>
            <a:ext cx="1368152" cy="707886"/>
          </a:xfrm>
          <a:prstGeom prst="rect">
            <a:avLst/>
          </a:prstGeom>
          <a:solidFill>
            <a:schemeClr val="bg1"/>
          </a:solidFill>
        </p:spPr>
        <p:txBody>
          <a:bodyPr wrap="square" rtlCol="0">
            <a:spAutoFit/>
          </a:bodyPr>
          <a:lstStyle/>
          <a:p>
            <a:pPr lvl="0"/>
            <a:r>
              <a:rPr lang="en-US" sz="2000" dirty="0" err="1" smtClean="0">
                <a:latin typeface="Arial Unicode MS" pitchFamily="34" charset="-128"/>
                <a:cs typeface="Arial" pitchFamily="34" charset="0"/>
              </a:rPr>
              <a:t>Elasic</a:t>
            </a:r>
            <a:r>
              <a:rPr lang="en-US" sz="2000" dirty="0" smtClean="0">
                <a:latin typeface="Arial Unicode MS" pitchFamily="34" charset="-128"/>
                <a:cs typeface="Arial" pitchFamily="34" charset="0"/>
              </a:rPr>
              <a:t> layer</a:t>
            </a:r>
            <a:endParaRPr lang="ru-RU" sz="2000" dirty="0" smtClean="0">
              <a:latin typeface="Arial" pitchFamily="34" charset="0"/>
              <a:cs typeface="Arial" pitchFamily="34" charset="0"/>
            </a:endParaRPr>
          </a:p>
        </p:txBody>
      </p:sp>
      <p:sp>
        <p:nvSpPr>
          <p:cNvPr id="11" name="TextBox 10"/>
          <p:cNvSpPr txBox="1"/>
          <p:nvPr/>
        </p:nvSpPr>
        <p:spPr>
          <a:xfrm>
            <a:off x="7380312" y="4581128"/>
            <a:ext cx="1728192" cy="400110"/>
          </a:xfrm>
          <a:prstGeom prst="rect">
            <a:avLst/>
          </a:prstGeom>
          <a:solidFill>
            <a:schemeClr val="bg1"/>
          </a:solidFill>
        </p:spPr>
        <p:txBody>
          <a:bodyPr wrap="square" rtlCol="0">
            <a:spAutoFit/>
          </a:bodyPr>
          <a:lstStyle/>
          <a:p>
            <a:pPr lvl="0"/>
            <a:r>
              <a:rPr lang="en-US" sz="2000" dirty="0" smtClean="0">
                <a:latin typeface="Arial Unicode MS" pitchFamily="34" charset="-128"/>
                <a:cs typeface="Arial" pitchFamily="34" charset="0"/>
              </a:rPr>
              <a:t>Endothelium</a:t>
            </a:r>
            <a:endParaRPr lang="ru-RU" sz="2000" dirty="0" smtClean="0">
              <a:latin typeface="Arial" pitchFamily="34" charset="0"/>
              <a:cs typeface="Arial" pitchFamily="34" charset="0"/>
            </a:endParaRPr>
          </a:p>
        </p:txBody>
      </p:sp>
      <p:sp>
        <p:nvSpPr>
          <p:cNvPr id="13" name="Скругленный прямоугольник 12"/>
          <p:cNvSpPr/>
          <p:nvPr/>
        </p:nvSpPr>
        <p:spPr>
          <a:xfrm>
            <a:off x="7452320" y="2132856"/>
            <a:ext cx="1088847" cy="1008112"/>
          </a:xfrm>
          <a:prstGeom prst="roundRect">
            <a:avLst/>
          </a:prstGeom>
          <a:no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68313" y="1484313"/>
            <a:ext cx="8229600" cy="1440631"/>
          </a:xfrm>
        </p:spPr>
        <p:txBody>
          <a:bodyPr>
            <a:normAutofit lnSpcReduction="10000"/>
          </a:bodyPr>
          <a:lstStyle/>
          <a:p>
            <a:pPr algn="just"/>
            <a:r>
              <a:rPr lang="en-US" sz="2400" dirty="0" smtClean="0"/>
              <a:t>We have a system </a:t>
            </a:r>
            <a:r>
              <a:rPr lang="ru-RU" sz="2400" dirty="0" smtClean="0"/>
              <a:t>«</a:t>
            </a:r>
            <a:r>
              <a:rPr lang="en-US" sz="2400" b="1" dirty="0" smtClean="0"/>
              <a:t>blood flow </a:t>
            </a:r>
            <a:r>
              <a:rPr lang="ru-RU" sz="2400" b="1" dirty="0" smtClean="0"/>
              <a:t>+ </a:t>
            </a:r>
            <a:r>
              <a:rPr lang="en-US" sz="2400" b="1" dirty="0" smtClean="0"/>
              <a:t>active vessel walls</a:t>
            </a:r>
            <a:r>
              <a:rPr lang="ru-RU" sz="2400" b="1" dirty="0" smtClean="0"/>
              <a:t> + </a:t>
            </a:r>
            <a:r>
              <a:rPr lang="en-US" sz="2400" b="1" dirty="0" smtClean="0"/>
              <a:t>vessel surroundings</a:t>
            </a:r>
            <a:r>
              <a:rPr lang="ru-RU" sz="2400" dirty="0" smtClean="0"/>
              <a:t>»</a:t>
            </a:r>
            <a:r>
              <a:rPr lang="en-US" sz="2400" dirty="0" smtClean="0"/>
              <a:t>.</a:t>
            </a:r>
            <a:r>
              <a:rPr lang="ru-RU" sz="2400" dirty="0" smtClean="0"/>
              <a:t> </a:t>
            </a:r>
            <a:r>
              <a:rPr lang="en-US" sz="2400" dirty="0" smtClean="0"/>
              <a:t>From mathematical point of view the processes in this system are described by the large scale system</a:t>
            </a:r>
            <a:endParaRPr lang="ru-RU" sz="2400" dirty="0" smtClean="0"/>
          </a:p>
        </p:txBody>
      </p:sp>
      <p:sp>
        <p:nvSpPr>
          <p:cNvPr id="9" name="TextBox 7"/>
          <p:cNvSpPr txBox="1">
            <a:spLocks noChangeArrowheads="1"/>
          </p:cNvSpPr>
          <p:nvPr/>
        </p:nvSpPr>
        <p:spPr bwMode="auto">
          <a:xfrm>
            <a:off x="3305352" y="303962"/>
            <a:ext cx="2520280" cy="584775"/>
          </a:xfrm>
          <a:prstGeom prst="rect">
            <a:avLst/>
          </a:prstGeom>
          <a:noFill/>
          <a:ln w="9525">
            <a:noFill/>
            <a:miter lim="800000"/>
            <a:headEnd/>
            <a:tailEnd/>
          </a:ln>
        </p:spPr>
        <p:txBody>
          <a:bodyPr wrap="square">
            <a:spAutoFit/>
          </a:bodyPr>
          <a:lstStyle/>
          <a:p>
            <a:r>
              <a:rPr lang="en-US" sz="3200" dirty="0" smtClean="0"/>
              <a:t>System study</a:t>
            </a:r>
            <a:endParaRPr lang="ru-RU" sz="3200" dirty="0"/>
          </a:p>
        </p:txBody>
      </p:sp>
      <p:sp>
        <p:nvSpPr>
          <p:cNvPr id="4" name="Содержимое 2"/>
          <p:cNvSpPr txBox="1">
            <a:spLocks/>
          </p:cNvSpPr>
          <p:nvPr/>
        </p:nvSpPr>
        <p:spPr>
          <a:xfrm>
            <a:off x="457200" y="5589240"/>
            <a:ext cx="8229600" cy="1008112"/>
          </a:xfrm>
          <a:prstGeom prst="rect">
            <a:avLst/>
          </a:prstGeom>
        </p:spPr>
        <p:txBody>
          <a:bodyPr vert="horz" lIns="91440" tIns="45720" rIns="91440" bIns="45720" rtlCol="0">
            <a:normAutofit fontScale="85000" lnSpcReduction="20000"/>
          </a:bodyPr>
          <a:lstStyle/>
          <a:p>
            <a:pPr marL="342900" indent="-342900" algn="just">
              <a:spcBef>
                <a:spcPct val="20000"/>
              </a:spcBef>
              <a:buFont typeface="Arial" pitchFamily="34" charset="0"/>
              <a:buChar char="•"/>
            </a:pPr>
            <a:r>
              <a:rPr lang="en-US" sz="2800" dirty="0" smtClean="0"/>
              <a:t>We are able to measure and study only the small dimension projection</a:t>
            </a:r>
            <a:r>
              <a:rPr lang="ru-RU" sz="2800" dirty="0" smtClean="0"/>
              <a:t> (</a:t>
            </a:r>
            <a:r>
              <a:rPr lang="en-US" sz="2800" dirty="0" smtClean="0"/>
              <a:t>velocity-pressure</a:t>
            </a:r>
            <a:r>
              <a:rPr lang="ru-RU" sz="2800" dirty="0" smtClean="0"/>
              <a:t>)</a:t>
            </a:r>
            <a:r>
              <a:rPr lang="en-US" sz="2800" dirty="0" smtClean="0"/>
              <a:t> of phase space for this complicated system.</a:t>
            </a:r>
            <a:endParaRPr lang="ru-RU" sz="2800" dirty="0" smtClean="0"/>
          </a:p>
          <a:p>
            <a:pPr marL="342900" marR="0" lvl="0" indent="-342900" algn="just" defTabSz="914400" rtl="0" eaLnBrk="1" fontAlgn="auto" latinLnBrk="0" hangingPunct="1">
              <a:lnSpc>
                <a:spcPct val="100000"/>
              </a:lnSpc>
              <a:spcBef>
                <a:spcPct val="20000"/>
              </a:spcBef>
              <a:spcAft>
                <a:spcPts val="0"/>
              </a:spcAft>
              <a:buClrTx/>
              <a:buSzTx/>
              <a:buFont typeface="Arial" pitchFamily="34" charset="0"/>
              <a:buChar char="•"/>
              <a:tabLst/>
              <a:defRPr/>
            </a:pPr>
            <a:endParaRPr kumimoji="0" lang="ru-RU" sz="2400" b="0" i="0" u="none" strike="noStrike" kern="1200" cap="none" spc="0" normalizeH="0" baseline="0" noProof="0" dirty="0" smtClean="0">
              <a:ln>
                <a:noFill/>
              </a:ln>
              <a:solidFill>
                <a:schemeClr val="tx1"/>
              </a:solidFill>
              <a:effectLst/>
              <a:uLnTx/>
              <a:uFillTx/>
              <a:latin typeface="+mn-lt"/>
              <a:ea typeface="+mn-ea"/>
              <a:cs typeface="+mn-cs"/>
            </a:endParaRPr>
          </a:p>
        </p:txBody>
      </p:sp>
      <p:grpSp>
        <p:nvGrpSpPr>
          <p:cNvPr id="12" name="Группа 11"/>
          <p:cNvGrpSpPr/>
          <p:nvPr/>
        </p:nvGrpSpPr>
        <p:grpSpPr>
          <a:xfrm>
            <a:off x="1619672" y="2708920"/>
            <a:ext cx="5832648" cy="2736304"/>
            <a:chOff x="1619672" y="2996952"/>
            <a:chExt cx="5832648" cy="2736304"/>
          </a:xfrm>
        </p:grpSpPr>
        <p:pic>
          <p:nvPicPr>
            <p:cNvPr id="6" name="Рисунок 5"/>
            <p:cNvPicPr>
              <a:picLocks noChangeAspect="1"/>
            </p:cNvPicPr>
            <p:nvPr/>
          </p:nvPicPr>
          <p:blipFill rotWithShape="1">
            <a:blip r:embed="rId2" cstate="print">
              <a:extLst>
                <a:ext uri="{28A0092B-C50C-407E-A947-70E740481C1C}">
                  <a14:useLocalDpi xmlns:a14="http://schemas.microsoft.com/office/drawing/2010/main" xmlns="" val="0"/>
                </a:ext>
              </a:extLst>
            </a:blip>
            <a:srcRect t="43623" b="3013"/>
            <a:stretch/>
          </p:blipFill>
          <p:spPr>
            <a:xfrm>
              <a:off x="2627784" y="2996952"/>
              <a:ext cx="3781170" cy="2736304"/>
            </a:xfrm>
            <a:prstGeom prst="rect">
              <a:avLst/>
            </a:prstGeom>
          </p:spPr>
        </p:pic>
        <p:sp>
          <p:nvSpPr>
            <p:cNvPr id="10" name="TextBox 9"/>
            <p:cNvSpPr txBox="1"/>
            <p:nvPr/>
          </p:nvSpPr>
          <p:spPr>
            <a:xfrm>
              <a:off x="1619672" y="4725144"/>
              <a:ext cx="1080120" cy="461665"/>
            </a:xfrm>
            <a:prstGeom prst="rect">
              <a:avLst/>
            </a:prstGeom>
            <a:noFill/>
          </p:spPr>
          <p:txBody>
            <a:bodyPr wrap="square" rtlCol="0">
              <a:spAutoFit/>
            </a:bodyPr>
            <a:lstStyle/>
            <a:p>
              <a:r>
                <a:rPr lang="en-US" sz="2400" b="1" dirty="0" smtClean="0"/>
                <a:t>Artery</a:t>
              </a:r>
              <a:endParaRPr lang="ru-RU" sz="2400" b="1" dirty="0"/>
            </a:p>
          </p:txBody>
        </p:sp>
        <p:sp>
          <p:nvSpPr>
            <p:cNvPr id="11" name="TextBox 10"/>
            <p:cNvSpPr txBox="1"/>
            <p:nvPr/>
          </p:nvSpPr>
          <p:spPr>
            <a:xfrm>
              <a:off x="6372200" y="3429000"/>
              <a:ext cx="1080120" cy="461665"/>
            </a:xfrm>
            <a:prstGeom prst="rect">
              <a:avLst/>
            </a:prstGeom>
            <a:noFill/>
          </p:spPr>
          <p:txBody>
            <a:bodyPr wrap="square" rtlCol="0">
              <a:spAutoFit/>
            </a:bodyPr>
            <a:lstStyle/>
            <a:p>
              <a:r>
                <a:rPr lang="en-US" sz="2400" b="1" dirty="0" smtClean="0"/>
                <a:t>Vein</a:t>
              </a:r>
              <a:endParaRPr lang="ru-RU" sz="2400" b="1" dirty="0"/>
            </a:p>
          </p:txBody>
        </p:sp>
      </p:gr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68313" y="1484313"/>
            <a:ext cx="8229600" cy="1728663"/>
          </a:xfrm>
        </p:spPr>
        <p:txBody>
          <a:bodyPr>
            <a:noAutofit/>
          </a:bodyPr>
          <a:lstStyle/>
          <a:p>
            <a:pPr algn="just"/>
            <a:r>
              <a:rPr lang="en-US" sz="2400" dirty="0" smtClean="0"/>
              <a:t>Is the projection on </a:t>
            </a:r>
            <a:r>
              <a:rPr lang="ru-RU" sz="2400" dirty="0" smtClean="0"/>
              <a:t>«</a:t>
            </a:r>
            <a:r>
              <a:rPr lang="en-US" sz="2400" dirty="0" smtClean="0"/>
              <a:t>velocity-pressure</a:t>
            </a:r>
            <a:r>
              <a:rPr lang="ru-RU" sz="2400" dirty="0" smtClean="0"/>
              <a:t>»</a:t>
            </a:r>
            <a:r>
              <a:rPr lang="en-US" sz="2400" dirty="0" smtClean="0"/>
              <a:t> plane good enough?</a:t>
            </a:r>
          </a:p>
          <a:p>
            <a:pPr algn="just"/>
            <a:r>
              <a:rPr lang="en-US" sz="2400" dirty="0" smtClean="0"/>
              <a:t>There are slow and fast velocity and pressure changes. Slow changes are caused by the reaction to medical intervention. Fast changes occur within one cardiac cycle.</a:t>
            </a:r>
            <a:endParaRPr lang="ru-RU" sz="2400" dirty="0" smtClean="0"/>
          </a:p>
        </p:txBody>
      </p:sp>
      <p:sp>
        <p:nvSpPr>
          <p:cNvPr id="9" name="TextBox 7"/>
          <p:cNvSpPr txBox="1">
            <a:spLocks noChangeArrowheads="1"/>
          </p:cNvSpPr>
          <p:nvPr/>
        </p:nvSpPr>
        <p:spPr bwMode="auto">
          <a:xfrm>
            <a:off x="2699792" y="303962"/>
            <a:ext cx="3744416" cy="584775"/>
          </a:xfrm>
          <a:prstGeom prst="rect">
            <a:avLst/>
          </a:prstGeom>
          <a:noFill/>
          <a:ln w="9525">
            <a:noFill/>
            <a:miter lim="800000"/>
            <a:headEnd/>
            <a:tailEnd/>
          </a:ln>
        </p:spPr>
        <p:txBody>
          <a:bodyPr wrap="square">
            <a:spAutoFit/>
          </a:bodyPr>
          <a:lstStyle/>
          <a:p>
            <a:r>
              <a:rPr lang="en-US" sz="3200" dirty="0" smtClean="0"/>
              <a:t>Hypothesis validation</a:t>
            </a:r>
            <a:endParaRPr lang="ru-RU" sz="3200" dirty="0"/>
          </a:p>
        </p:txBody>
      </p:sp>
      <p:sp>
        <p:nvSpPr>
          <p:cNvPr id="4" name="Содержимое 2"/>
          <p:cNvSpPr txBox="1">
            <a:spLocks/>
          </p:cNvSpPr>
          <p:nvPr/>
        </p:nvSpPr>
        <p:spPr>
          <a:xfrm>
            <a:off x="457200" y="5517232"/>
            <a:ext cx="8229600" cy="936104"/>
          </a:xfrm>
          <a:prstGeom prst="rect">
            <a:avLst/>
          </a:prstGeom>
        </p:spPr>
        <p:txBody>
          <a:bodyPr vert="horz" lIns="91440" tIns="45720" rIns="91440" bIns="45720" rtlCol="0">
            <a:normAutofit/>
          </a:bodyPr>
          <a:lstStyle/>
          <a:p>
            <a:pPr marL="342900" indent="-342900" algn="just">
              <a:spcBef>
                <a:spcPct val="20000"/>
              </a:spcBef>
              <a:buFont typeface="Arial" pitchFamily="34" charset="0"/>
              <a:buChar char="•"/>
            </a:pPr>
            <a:r>
              <a:rPr lang="en-US" sz="2400" dirty="0" smtClean="0"/>
              <a:t>The behaviour of fast variables can be predicted with our model.</a:t>
            </a:r>
            <a:endParaRPr lang="ru-RU" sz="2400" dirty="0" smtClean="0"/>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endParaRPr kumimoji="0" lang="ru-RU" sz="2400" b="0" i="0" u="none" strike="noStrike" kern="1200" cap="none" spc="0" normalizeH="0" baseline="0" noProof="0" dirty="0" smtClean="0">
              <a:ln>
                <a:noFill/>
              </a:ln>
              <a:solidFill>
                <a:schemeClr val="tx1"/>
              </a:solidFill>
              <a:effectLst/>
              <a:uLnTx/>
              <a:uFillTx/>
              <a:latin typeface="+mn-lt"/>
              <a:ea typeface="+mn-ea"/>
              <a:cs typeface="+mn-cs"/>
            </a:endParaRPr>
          </a:p>
        </p:txBody>
      </p:sp>
      <p:grpSp>
        <p:nvGrpSpPr>
          <p:cNvPr id="12" name="Группа 8"/>
          <p:cNvGrpSpPr/>
          <p:nvPr/>
        </p:nvGrpSpPr>
        <p:grpSpPr>
          <a:xfrm>
            <a:off x="755576" y="3473451"/>
            <a:ext cx="3096344" cy="963661"/>
            <a:chOff x="3178327" y="3695394"/>
            <a:chExt cx="2882969" cy="819645"/>
          </a:xfrm>
        </p:grpSpPr>
        <mc:AlternateContent xmlns:mc="http://schemas.openxmlformats.org/markup-compatibility/2006">
          <mc:Choice xmlns:a14="http://schemas.microsoft.com/office/drawing/2010/main" xmlns="" Requires="a14">
            <p:sp>
              <p:nvSpPr>
                <p:cNvPr id="7" name="TextBox 6"/>
                <p:cNvSpPr txBox="1"/>
                <p:nvPr/>
              </p:nvSpPr>
              <p:spPr>
                <a:xfrm>
                  <a:off x="3203848" y="3695394"/>
                  <a:ext cx="2831929" cy="394210"/>
                </a:xfrm>
                <a:prstGeom prst="rect">
                  <a:avLst/>
                </a:prstGeom>
                <a:noFill/>
              </p:spPr>
              <p:txBody>
                <a:bodyPr wrap="none" rtlCol="0">
                  <a:spAutoFit/>
                </a:bodyPr>
                <a:lstStyle/>
                <a:p>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𝑝</m:t>
                        </m:r>
                        <m:d>
                          <m:dPr>
                            <m:ctrlPr>
                              <a:rPr lang="en-US" b="0" i="1" smtClean="0">
                                <a:latin typeface="Cambria Math" panose="02040503050406030204" pitchFamily="18" charset="0"/>
                              </a:rPr>
                            </m:ctrlPr>
                          </m:dPr>
                          <m:e>
                            <m:r>
                              <a:rPr lang="en-US" b="0" i="1" smtClean="0">
                                <a:latin typeface="Cambria Math" panose="02040503050406030204" pitchFamily="18" charset="0"/>
                              </a:rPr>
                              <m:t>𝑡</m:t>
                            </m:r>
                          </m:e>
                        </m:d>
                        <m:r>
                          <a:rPr lang="en-US" b="0" i="1" smtClean="0">
                            <a:latin typeface="Cambria Math" panose="02040503050406030204" pitchFamily="18" charset="0"/>
                          </a:rPr>
                          <m:t>=</m:t>
                        </m:r>
                        <m:sSub>
                          <m:sSubPr>
                            <m:ctrlPr>
                              <a:rPr lang="en-US" b="0" i="1" smtClean="0">
                                <a:solidFill>
                                  <a:schemeClr val="accent5"/>
                                </a:solidFill>
                                <a:latin typeface="Cambria Math" panose="02040503050406030204" pitchFamily="18" charset="0"/>
                              </a:rPr>
                            </m:ctrlPr>
                          </m:sSubPr>
                          <m:e>
                            <m:r>
                              <a:rPr lang="en-US" b="0" i="1" smtClean="0">
                                <a:solidFill>
                                  <a:schemeClr val="accent5"/>
                                </a:solidFill>
                                <a:latin typeface="Cambria Math" panose="02040503050406030204" pitchFamily="18" charset="0"/>
                              </a:rPr>
                              <m:t>𝑝</m:t>
                            </m:r>
                          </m:e>
                          <m:sub>
                            <m:r>
                              <a:rPr lang="ru-RU" b="0" i="1" smtClean="0">
                                <a:solidFill>
                                  <a:schemeClr val="accent5"/>
                                </a:solidFill>
                                <a:latin typeface="Cambria Math" panose="02040503050406030204" pitchFamily="18" charset="0"/>
                              </a:rPr>
                              <m:t>ср</m:t>
                            </m:r>
                          </m:sub>
                        </m:sSub>
                        <m:d>
                          <m:dPr>
                            <m:ctrlPr>
                              <a:rPr lang="ru-RU" b="0" i="1" smtClean="0">
                                <a:solidFill>
                                  <a:schemeClr val="accent5"/>
                                </a:solidFill>
                                <a:latin typeface="Cambria Math" panose="02040503050406030204" pitchFamily="18" charset="0"/>
                              </a:rPr>
                            </m:ctrlPr>
                          </m:dPr>
                          <m:e>
                            <m:r>
                              <a:rPr lang="en-US" b="0" i="1" smtClean="0">
                                <a:solidFill>
                                  <a:schemeClr val="accent5"/>
                                </a:solidFill>
                                <a:latin typeface="Cambria Math" panose="02040503050406030204" pitchFamily="18" charset="0"/>
                              </a:rPr>
                              <m:t>𝑡</m:t>
                            </m:r>
                          </m:e>
                        </m:d>
                        <m:r>
                          <a:rPr lang="en-US" b="0" i="1" smtClean="0">
                            <a:latin typeface="Cambria Math" panose="02040503050406030204" pitchFamily="18" charset="0"/>
                          </a:rPr>
                          <m:t>+</m:t>
                        </m:r>
                        <m:sSub>
                          <m:sSubPr>
                            <m:ctrlPr>
                              <a:rPr lang="en-US" b="0" i="1" smtClean="0">
                                <a:solidFill>
                                  <a:schemeClr val="accent5"/>
                                </a:solidFill>
                                <a:latin typeface="Cambria Math" panose="02040503050406030204" pitchFamily="18" charset="0"/>
                              </a:rPr>
                            </m:ctrlPr>
                          </m:sSubPr>
                          <m:e>
                            <m:r>
                              <a:rPr lang="en-US" b="0" i="1" smtClean="0">
                                <a:solidFill>
                                  <a:schemeClr val="accent5"/>
                                </a:solidFill>
                                <a:latin typeface="Cambria Math" panose="02040503050406030204" pitchFamily="18" charset="0"/>
                              </a:rPr>
                              <m:t>𝑎</m:t>
                            </m:r>
                          </m:e>
                          <m:sub>
                            <m:r>
                              <a:rPr lang="en-US" b="0" i="1" smtClean="0">
                                <a:solidFill>
                                  <a:schemeClr val="accent5"/>
                                </a:solidFill>
                                <a:latin typeface="Cambria Math" panose="02040503050406030204" pitchFamily="18" charset="0"/>
                              </a:rPr>
                              <m:t>𝑝</m:t>
                            </m:r>
                          </m:sub>
                        </m:sSub>
                        <m:d>
                          <m:dPr>
                            <m:ctrlPr>
                              <a:rPr lang="en-US" b="0" i="1" smtClean="0">
                                <a:solidFill>
                                  <a:schemeClr val="accent5"/>
                                </a:solidFill>
                                <a:latin typeface="Cambria Math" panose="02040503050406030204" pitchFamily="18" charset="0"/>
                              </a:rPr>
                            </m:ctrlPr>
                          </m:dPr>
                          <m:e>
                            <m:r>
                              <a:rPr lang="en-US" b="0" i="1" smtClean="0">
                                <a:solidFill>
                                  <a:schemeClr val="accent5"/>
                                </a:solidFill>
                                <a:latin typeface="Cambria Math" panose="02040503050406030204" pitchFamily="18" charset="0"/>
                              </a:rPr>
                              <m:t>𝑡</m:t>
                            </m:r>
                          </m:e>
                        </m:d>
                        <m:r>
                          <a:rPr lang="en-US" b="0" i="1" smtClean="0">
                            <a:latin typeface="Cambria Math" panose="02040503050406030204" pitchFamily="18" charset="0"/>
                          </a:rPr>
                          <m:t> </m:t>
                        </m:r>
                        <m:r>
                          <a:rPr lang="en-US" b="1" i="1" smtClean="0">
                            <a:solidFill>
                              <a:schemeClr val="accent6"/>
                            </a:solidFill>
                            <a:latin typeface="Cambria Math" panose="02040503050406030204" pitchFamily="18" charset="0"/>
                          </a:rPr>
                          <m:t>𝒒</m:t>
                        </m:r>
                        <m:r>
                          <a:rPr lang="en-US" b="1" i="1" smtClean="0">
                            <a:solidFill>
                              <a:schemeClr val="accent6"/>
                            </a:solidFill>
                            <a:latin typeface="Cambria Math" panose="02040503050406030204" pitchFamily="18" charset="0"/>
                          </a:rPr>
                          <m:t>(</m:t>
                        </m:r>
                        <m:r>
                          <a:rPr lang="en-US" b="1" i="1" smtClean="0">
                            <a:solidFill>
                              <a:schemeClr val="accent6"/>
                            </a:solidFill>
                            <a:latin typeface="Cambria Math" panose="02040503050406030204" pitchFamily="18" charset="0"/>
                          </a:rPr>
                          <m:t>𝒕</m:t>
                        </m:r>
                        <m:r>
                          <a:rPr lang="en-US" b="1" i="1" smtClean="0">
                            <a:solidFill>
                              <a:schemeClr val="accent6"/>
                            </a:solidFill>
                            <a:latin typeface="Cambria Math" panose="02040503050406030204" pitchFamily="18" charset="0"/>
                          </a:rPr>
                          <m:t>)</m:t>
                        </m:r>
                      </m:oMath>
                    </m:oMathPara>
                  </a14:m>
                  <a:endParaRPr lang="ru-RU" b="1" dirty="0">
                    <a:solidFill>
                      <a:schemeClr val="accent6"/>
                    </a:solidFill>
                  </a:endParaRPr>
                </a:p>
              </p:txBody>
            </p:sp>
          </mc:Choice>
          <mc:Fallback>
            <p:sp>
              <p:nvSpPr>
                <p:cNvPr id="13" name="TextBox 12"/>
                <p:cNvSpPr txBox="1">
                  <a:spLocks noRot="1" noChangeAspect="1" noMove="1" noResize="1" noEditPoints="1" noAdjustHandles="1" noChangeArrowheads="1" noChangeShapeType="1" noTextEdit="1"/>
                </p:cNvSpPr>
                <p:nvPr/>
              </p:nvSpPr>
              <p:spPr>
                <a:xfrm>
                  <a:off x="3203848" y="3695394"/>
                  <a:ext cx="2831929" cy="394210"/>
                </a:xfrm>
                <a:prstGeom prst="rect">
                  <a:avLst/>
                </a:prstGeom>
                <a:blipFill rotWithShape="0">
                  <a:blip r:embed="rId2" cstate="print"/>
                  <a:stretch>
                    <a:fillRect b="-7692"/>
                  </a:stretch>
                </a:blipFill>
              </p:spPr>
              <p:txBody>
                <a:bodyPr/>
                <a:lstStyle/>
                <a:p>
                  <a:r>
                    <a:rPr lang="ru-RU">
                      <a:noFill/>
                    </a:rPr>
                    <a:t> </a:t>
                  </a:r>
                </a:p>
              </p:txBody>
            </p:sp>
          </mc:Fallback>
        </mc:AlternateContent>
        <mc:AlternateContent xmlns:mc="http://schemas.openxmlformats.org/markup-compatibility/2006">
          <mc:Choice xmlns:a14="http://schemas.microsoft.com/office/drawing/2010/main" xmlns="" Requires="a14">
            <p:sp>
              <p:nvSpPr>
                <p:cNvPr id="8" name="TextBox 7"/>
                <p:cNvSpPr txBox="1"/>
                <p:nvPr/>
              </p:nvSpPr>
              <p:spPr>
                <a:xfrm>
                  <a:off x="3178327" y="4120829"/>
                  <a:ext cx="2882969" cy="394210"/>
                </a:xfrm>
                <a:prstGeom prst="rect">
                  <a:avLst/>
                </a:prstGeom>
                <a:noFill/>
              </p:spPr>
              <p:txBody>
                <a:bodyPr wrap="none" rtlCol="0">
                  <a:spAutoFit/>
                </a:bodyPr>
                <a:lstStyle/>
                <a:p>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𝑣</m:t>
                        </m:r>
                        <m:r>
                          <a:rPr lang="en-US" b="0" i="1" smtClean="0">
                            <a:latin typeface="Cambria Math" panose="02040503050406030204" pitchFamily="18" charset="0"/>
                          </a:rPr>
                          <m:t>(</m:t>
                        </m:r>
                        <m:r>
                          <a:rPr lang="en-US" b="0" i="1" smtClean="0">
                            <a:latin typeface="Cambria Math" panose="02040503050406030204" pitchFamily="18" charset="0"/>
                          </a:rPr>
                          <m:t>𝑡</m:t>
                        </m:r>
                        <m:r>
                          <a:rPr lang="en-US" b="0" i="1" smtClean="0">
                            <a:latin typeface="Cambria Math" panose="02040503050406030204" pitchFamily="18" charset="0"/>
                          </a:rPr>
                          <m:t>)=</m:t>
                        </m:r>
                        <m:sSub>
                          <m:sSubPr>
                            <m:ctrlPr>
                              <a:rPr lang="en-US" b="0" i="1" smtClean="0">
                                <a:solidFill>
                                  <a:schemeClr val="accent5"/>
                                </a:solidFill>
                                <a:latin typeface="Cambria Math" panose="02040503050406030204" pitchFamily="18" charset="0"/>
                              </a:rPr>
                            </m:ctrlPr>
                          </m:sSubPr>
                          <m:e>
                            <m:r>
                              <a:rPr lang="en-US" b="0" i="1" smtClean="0">
                                <a:solidFill>
                                  <a:schemeClr val="accent5"/>
                                </a:solidFill>
                                <a:latin typeface="Cambria Math" panose="02040503050406030204" pitchFamily="18" charset="0"/>
                              </a:rPr>
                              <m:t>𝑣</m:t>
                            </m:r>
                          </m:e>
                          <m:sub>
                            <m:r>
                              <a:rPr lang="ru-RU" b="0" i="1" smtClean="0">
                                <a:solidFill>
                                  <a:schemeClr val="accent5"/>
                                </a:solidFill>
                                <a:latin typeface="Cambria Math" panose="02040503050406030204" pitchFamily="18" charset="0"/>
                              </a:rPr>
                              <m:t>ср</m:t>
                            </m:r>
                          </m:sub>
                        </m:sSub>
                        <m:d>
                          <m:dPr>
                            <m:ctrlPr>
                              <a:rPr lang="ru-RU" b="0" i="1" smtClean="0">
                                <a:solidFill>
                                  <a:schemeClr val="accent5"/>
                                </a:solidFill>
                                <a:latin typeface="Cambria Math" panose="02040503050406030204" pitchFamily="18" charset="0"/>
                              </a:rPr>
                            </m:ctrlPr>
                          </m:dPr>
                          <m:e>
                            <m:r>
                              <a:rPr lang="en-US" b="0" i="1" smtClean="0">
                                <a:solidFill>
                                  <a:schemeClr val="accent5"/>
                                </a:solidFill>
                                <a:latin typeface="Cambria Math" panose="02040503050406030204" pitchFamily="18" charset="0"/>
                              </a:rPr>
                              <m:t>𝑡</m:t>
                            </m:r>
                          </m:e>
                        </m:d>
                        <m:r>
                          <a:rPr lang="en-US" b="0" i="1" smtClean="0">
                            <a:latin typeface="Cambria Math" panose="02040503050406030204" pitchFamily="18" charset="0"/>
                          </a:rPr>
                          <m:t>+</m:t>
                        </m:r>
                        <m:sSub>
                          <m:sSubPr>
                            <m:ctrlPr>
                              <a:rPr lang="en-US" b="0" i="1" smtClean="0">
                                <a:solidFill>
                                  <a:schemeClr val="accent5"/>
                                </a:solidFill>
                                <a:latin typeface="Cambria Math" panose="02040503050406030204" pitchFamily="18" charset="0"/>
                              </a:rPr>
                            </m:ctrlPr>
                          </m:sSubPr>
                          <m:e>
                            <m:r>
                              <a:rPr lang="en-US" b="0" i="1" smtClean="0">
                                <a:solidFill>
                                  <a:schemeClr val="accent5"/>
                                </a:solidFill>
                                <a:latin typeface="Cambria Math" panose="02040503050406030204" pitchFamily="18" charset="0"/>
                              </a:rPr>
                              <m:t>𝑎</m:t>
                            </m:r>
                          </m:e>
                          <m:sub>
                            <m:r>
                              <a:rPr lang="en-US" b="0" i="1" smtClean="0">
                                <a:solidFill>
                                  <a:schemeClr val="accent5"/>
                                </a:solidFill>
                                <a:latin typeface="Cambria Math" panose="02040503050406030204" pitchFamily="18" charset="0"/>
                              </a:rPr>
                              <m:t>𝑣</m:t>
                            </m:r>
                          </m:sub>
                        </m:sSub>
                        <m:d>
                          <m:dPr>
                            <m:ctrlPr>
                              <a:rPr lang="en-US" b="0" i="1" smtClean="0">
                                <a:solidFill>
                                  <a:schemeClr val="accent5"/>
                                </a:solidFill>
                                <a:latin typeface="Cambria Math" panose="02040503050406030204" pitchFamily="18" charset="0"/>
                              </a:rPr>
                            </m:ctrlPr>
                          </m:dPr>
                          <m:e>
                            <m:r>
                              <a:rPr lang="en-US" b="0" i="1" smtClean="0">
                                <a:solidFill>
                                  <a:schemeClr val="accent5"/>
                                </a:solidFill>
                                <a:latin typeface="Cambria Math" panose="02040503050406030204" pitchFamily="18" charset="0"/>
                              </a:rPr>
                              <m:t>𝑡</m:t>
                            </m:r>
                          </m:e>
                        </m:d>
                        <m:r>
                          <a:rPr lang="en-US" b="0" i="1" smtClean="0">
                            <a:latin typeface="Cambria Math" panose="02040503050406030204" pitchFamily="18" charset="0"/>
                          </a:rPr>
                          <m:t> </m:t>
                        </m:r>
                        <m:r>
                          <a:rPr lang="en-US" b="1" i="1" smtClean="0">
                            <a:solidFill>
                              <a:schemeClr val="accent6"/>
                            </a:solidFill>
                            <a:latin typeface="Cambria Math" panose="02040503050406030204" pitchFamily="18" charset="0"/>
                          </a:rPr>
                          <m:t>𝒖</m:t>
                        </m:r>
                        <m:r>
                          <a:rPr lang="en-US" b="1" i="1" smtClean="0">
                            <a:solidFill>
                              <a:schemeClr val="accent6"/>
                            </a:solidFill>
                            <a:latin typeface="Cambria Math" panose="02040503050406030204" pitchFamily="18" charset="0"/>
                          </a:rPr>
                          <m:t>(</m:t>
                        </m:r>
                        <m:r>
                          <a:rPr lang="en-US" b="1" i="1" smtClean="0">
                            <a:solidFill>
                              <a:schemeClr val="accent6"/>
                            </a:solidFill>
                            <a:latin typeface="Cambria Math" panose="02040503050406030204" pitchFamily="18" charset="0"/>
                          </a:rPr>
                          <m:t>𝒕</m:t>
                        </m:r>
                        <m:r>
                          <a:rPr lang="en-US" b="1" i="1" smtClean="0">
                            <a:solidFill>
                              <a:schemeClr val="accent6"/>
                            </a:solidFill>
                            <a:latin typeface="Cambria Math" panose="02040503050406030204" pitchFamily="18" charset="0"/>
                          </a:rPr>
                          <m:t>)</m:t>
                        </m:r>
                      </m:oMath>
                    </m:oMathPara>
                  </a14:m>
                  <a:endParaRPr lang="ru-RU" b="1" dirty="0">
                    <a:solidFill>
                      <a:schemeClr val="accent6"/>
                    </a:solidFill>
                  </a:endParaRPr>
                </a:p>
              </p:txBody>
            </p:sp>
          </mc:Choice>
          <mc:Fallback>
            <p:sp>
              <p:nvSpPr>
                <p:cNvPr id="14" name="TextBox 13"/>
                <p:cNvSpPr txBox="1">
                  <a:spLocks noRot="1" noChangeAspect="1" noMove="1" noResize="1" noEditPoints="1" noAdjustHandles="1" noChangeArrowheads="1" noChangeShapeType="1" noTextEdit="1"/>
                </p:cNvSpPr>
                <p:nvPr/>
              </p:nvSpPr>
              <p:spPr>
                <a:xfrm>
                  <a:off x="3178327" y="4120829"/>
                  <a:ext cx="2882969" cy="394210"/>
                </a:xfrm>
                <a:prstGeom prst="rect">
                  <a:avLst/>
                </a:prstGeom>
                <a:blipFill rotWithShape="0">
                  <a:blip r:embed="rId3" cstate="print"/>
                  <a:stretch>
                    <a:fillRect b="-6154"/>
                  </a:stretch>
                </a:blipFill>
              </p:spPr>
              <p:txBody>
                <a:bodyPr/>
                <a:lstStyle/>
                <a:p>
                  <a:r>
                    <a:rPr lang="ru-RU">
                      <a:noFill/>
                    </a:rPr>
                    <a:t> </a:t>
                  </a:r>
                </a:p>
              </p:txBody>
            </p:sp>
          </mc:Fallback>
        </mc:AlternateContent>
      </p:grpSp>
      <p:sp>
        <p:nvSpPr>
          <p:cNvPr id="16" name="Содержимое 2"/>
          <p:cNvSpPr txBox="1">
            <a:spLocks/>
          </p:cNvSpPr>
          <p:nvPr/>
        </p:nvSpPr>
        <p:spPr>
          <a:xfrm>
            <a:off x="3923928" y="3284984"/>
            <a:ext cx="4464496" cy="2088232"/>
          </a:xfrm>
          <a:prstGeom prst="rect">
            <a:avLst/>
          </a:prstGeom>
        </p:spPr>
        <p:txBody>
          <a:bodyPr vert="horz" lIns="91440" tIns="45720" rIns="91440" bIns="45720" rtlCol="0">
            <a:normAutofit fontScale="92500" lnSpcReduction="20000"/>
          </a:bodyPr>
          <a:lstStyle/>
          <a:p>
            <a:pPr marL="342900" indent="-342900" algn="just">
              <a:spcBef>
                <a:spcPct val="20000"/>
              </a:spcBef>
              <a:buFont typeface="Arial" pitchFamily="34" charset="0"/>
              <a:buChar char="•"/>
            </a:pPr>
            <a:r>
              <a:rPr lang="en-US" sz="2400" b="1" dirty="0" smtClean="0">
                <a:solidFill>
                  <a:srgbClr val="00B0F0"/>
                </a:solidFill>
              </a:rPr>
              <a:t>Slow variables: </a:t>
            </a:r>
            <a:r>
              <a:rPr lang="en-US" sz="2400" dirty="0" smtClean="0"/>
              <a:t>their behaviour is defined by mechanisms of </a:t>
            </a:r>
            <a:r>
              <a:rPr lang="en-US" sz="2400" dirty="0" err="1" smtClean="0"/>
              <a:t>autoregulation</a:t>
            </a:r>
            <a:endParaRPr lang="en-US" sz="2400" dirty="0" smtClean="0"/>
          </a:p>
          <a:p>
            <a:pPr marL="342900" indent="-342900" algn="just">
              <a:spcBef>
                <a:spcPct val="20000"/>
              </a:spcBef>
              <a:buFont typeface="Arial" pitchFamily="34" charset="0"/>
              <a:buChar char="•"/>
            </a:pPr>
            <a:r>
              <a:rPr lang="en-US" sz="2400" b="1" dirty="0" smtClean="0">
                <a:solidFill>
                  <a:srgbClr val="FF781D"/>
                </a:solidFill>
              </a:rPr>
              <a:t>Fast dimensionless variables:</a:t>
            </a:r>
            <a:r>
              <a:rPr lang="en-US" sz="2400" dirty="0" smtClean="0"/>
              <a:t> their behaviour is defined by local vessel reaction to the pulse wave. </a:t>
            </a:r>
            <a:br>
              <a:rPr lang="en-US" sz="2400" dirty="0" smtClean="0"/>
            </a:br>
            <a:r>
              <a:rPr lang="en-US" sz="2400" i="1" dirty="0" smtClean="0">
                <a:solidFill>
                  <a:srgbClr val="FF781D"/>
                </a:solidFill>
              </a:rPr>
              <a:t>q(t), u(t) </a:t>
            </a:r>
            <a:r>
              <a:rPr lang="en-US" sz="2400" i="1" dirty="0" smtClean="0">
                <a:solidFill>
                  <a:srgbClr val="FF781D"/>
                </a:solidFill>
                <a:sym typeface="Symbol"/>
              </a:rPr>
              <a:t> [0, 1]</a:t>
            </a:r>
            <a:r>
              <a:rPr lang="en-US" sz="2400" i="1" dirty="0" smtClean="0">
                <a:solidFill>
                  <a:srgbClr val="FF781D"/>
                </a:solidFill>
              </a:rPr>
              <a:t> </a:t>
            </a:r>
            <a:endParaRPr kumimoji="0" lang="ru-RU" sz="2400" b="0" i="1" u="none" strike="noStrike" kern="1200" cap="none" spc="0" normalizeH="0" baseline="0" noProof="0" dirty="0" smtClean="0">
              <a:ln>
                <a:noFill/>
              </a:ln>
              <a:solidFill>
                <a:srgbClr val="FF781D"/>
              </a:solidFill>
              <a:effectLst/>
              <a:uLnTx/>
              <a:uFillTx/>
              <a:latin typeface="+mn-lt"/>
              <a:ea typeface="+mn-ea"/>
              <a:cs typeface="+mn-cs"/>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7"/>
          <p:cNvSpPr txBox="1">
            <a:spLocks noChangeArrowheads="1"/>
          </p:cNvSpPr>
          <p:nvPr/>
        </p:nvSpPr>
        <p:spPr bwMode="auto">
          <a:xfrm>
            <a:off x="1774394" y="243505"/>
            <a:ext cx="5595211" cy="1077218"/>
          </a:xfrm>
          <a:prstGeom prst="rect">
            <a:avLst/>
          </a:prstGeom>
          <a:noFill/>
          <a:ln w="9525">
            <a:noFill/>
            <a:miter lim="800000"/>
            <a:headEnd/>
            <a:tailEnd/>
          </a:ln>
        </p:spPr>
        <p:txBody>
          <a:bodyPr wrap="square">
            <a:spAutoFit/>
          </a:bodyPr>
          <a:lstStyle/>
          <a:p>
            <a:pPr algn="ctr"/>
            <a:r>
              <a:rPr lang="en-US" sz="3200" dirty="0" smtClean="0"/>
              <a:t>Generalized Van </a:t>
            </a:r>
            <a:r>
              <a:rPr lang="en-US" sz="3200" dirty="0" err="1" smtClean="0"/>
              <a:t>der</a:t>
            </a:r>
            <a:r>
              <a:rPr lang="en-US" sz="3200" dirty="0" smtClean="0"/>
              <a:t> </a:t>
            </a:r>
            <a:r>
              <a:rPr lang="en-US" sz="3200" dirty="0" err="1" smtClean="0"/>
              <a:t>Pol</a:t>
            </a:r>
            <a:r>
              <a:rPr lang="en-US" sz="3200" dirty="0" smtClean="0"/>
              <a:t> – </a:t>
            </a:r>
            <a:r>
              <a:rPr lang="en-US" sz="3200" dirty="0" err="1" smtClean="0"/>
              <a:t>Duffing</a:t>
            </a:r>
            <a:r>
              <a:rPr lang="en-US" sz="3200" dirty="0" smtClean="0"/>
              <a:t> equation </a:t>
            </a:r>
            <a:endParaRPr lang="ru-RU" sz="3200" dirty="0"/>
          </a:p>
        </p:txBody>
      </p:sp>
      <p:sp>
        <p:nvSpPr>
          <p:cNvPr id="13" name="Содержимое 2"/>
          <p:cNvSpPr>
            <a:spLocks noGrp="1"/>
          </p:cNvSpPr>
          <p:nvPr>
            <p:ph idx="1"/>
          </p:nvPr>
        </p:nvSpPr>
        <p:spPr>
          <a:xfrm>
            <a:off x="457200" y="1469018"/>
            <a:ext cx="8229600" cy="1167894"/>
          </a:xfrm>
        </p:spPr>
        <p:txBody>
          <a:bodyPr>
            <a:normAutofit fontScale="92500"/>
          </a:bodyPr>
          <a:lstStyle/>
          <a:p>
            <a:pPr algn="just"/>
            <a:r>
              <a:rPr lang="en-US" sz="2400" dirty="0" smtClean="0"/>
              <a:t>To </a:t>
            </a:r>
            <a:r>
              <a:rPr lang="en-US" sz="2400" dirty="0" smtClean="0"/>
              <a:t>identify the characteristic behaviour of hemodynamic parameters in the surroundings of vascular pathologies the model of generalized Van </a:t>
            </a:r>
            <a:r>
              <a:rPr lang="en-US" sz="2400" dirty="0" err="1" smtClean="0"/>
              <a:t>der</a:t>
            </a:r>
            <a:r>
              <a:rPr lang="en-US" sz="2400" dirty="0" smtClean="0"/>
              <a:t> </a:t>
            </a:r>
            <a:r>
              <a:rPr lang="en-US" sz="2400" dirty="0" err="1" smtClean="0"/>
              <a:t>Pol</a:t>
            </a:r>
            <a:r>
              <a:rPr lang="en-US" sz="2400" dirty="0" smtClean="0"/>
              <a:t> - </a:t>
            </a:r>
            <a:r>
              <a:rPr lang="en-US" sz="2400" dirty="0" err="1" smtClean="0"/>
              <a:t>Duffing</a:t>
            </a:r>
            <a:r>
              <a:rPr lang="en-US" sz="2400" dirty="0" smtClean="0"/>
              <a:t> </a:t>
            </a:r>
            <a:r>
              <a:rPr lang="en-US" sz="2400" dirty="0" smtClean="0"/>
              <a:t>equation is suggested.</a:t>
            </a:r>
            <a:endParaRPr lang="ru-RU" dirty="0"/>
          </a:p>
        </p:txBody>
      </p:sp>
      <p:grpSp>
        <p:nvGrpSpPr>
          <p:cNvPr id="14" name="Группа 13"/>
          <p:cNvGrpSpPr/>
          <p:nvPr/>
        </p:nvGrpSpPr>
        <p:grpSpPr>
          <a:xfrm>
            <a:off x="1403648" y="2695276"/>
            <a:ext cx="6597352" cy="1620000"/>
            <a:chOff x="1196568" y="1412776"/>
            <a:chExt cx="6743958" cy="1584176"/>
          </a:xfrm>
        </p:grpSpPr>
        <p:sp>
          <p:nvSpPr>
            <p:cNvPr id="15" name="Скругленный прямоугольник 14"/>
            <p:cNvSpPr/>
            <p:nvPr/>
          </p:nvSpPr>
          <p:spPr>
            <a:xfrm>
              <a:off x="1196568" y="1412776"/>
              <a:ext cx="6624736" cy="1584176"/>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algn="just"/>
              <a:endParaRPr lang="ru-RU"/>
            </a:p>
          </p:txBody>
        </p:sp>
        <p:graphicFrame>
          <p:nvGraphicFramePr>
            <p:cNvPr id="16" name="Объект 15"/>
            <p:cNvGraphicFramePr>
              <a:graphicFrameLocks noChangeAspect="1"/>
            </p:cNvGraphicFramePr>
            <p:nvPr/>
          </p:nvGraphicFramePr>
          <p:xfrm>
            <a:off x="1206000" y="1586937"/>
            <a:ext cx="6734526" cy="625616"/>
          </p:xfrm>
          <a:graphic>
            <a:graphicData uri="http://schemas.openxmlformats.org/presentationml/2006/ole">
              <p:oleObj spid="_x0000_s72709" name="Equation" r:id="rId3" imgW="3009600" imgH="279360" progId="">
                <p:embed/>
              </p:oleObj>
            </a:graphicData>
          </a:graphic>
        </p:graphicFrame>
        <p:graphicFrame>
          <p:nvGraphicFramePr>
            <p:cNvPr id="17" name="Объект 16"/>
            <p:cNvGraphicFramePr>
              <a:graphicFrameLocks noChangeAspect="1"/>
            </p:cNvGraphicFramePr>
            <p:nvPr/>
          </p:nvGraphicFramePr>
          <p:xfrm>
            <a:off x="2627784" y="2420888"/>
            <a:ext cx="1652000" cy="504000"/>
          </p:xfrm>
          <a:graphic>
            <a:graphicData uri="http://schemas.openxmlformats.org/presentationml/2006/ole">
              <p:oleObj spid="_x0000_s72710" name="Формула" r:id="rId4" imgW="749160" imgH="228600" progId="Equation.3">
                <p:embed/>
              </p:oleObj>
            </a:graphicData>
          </a:graphic>
        </p:graphicFrame>
        <p:graphicFrame>
          <p:nvGraphicFramePr>
            <p:cNvPr id="18" name="Объект 17"/>
            <p:cNvGraphicFramePr>
              <a:graphicFrameLocks noChangeAspect="1"/>
            </p:cNvGraphicFramePr>
            <p:nvPr/>
          </p:nvGraphicFramePr>
          <p:xfrm>
            <a:off x="4572000" y="2492896"/>
            <a:ext cx="1354500" cy="504000"/>
          </p:xfrm>
          <a:graphic>
            <a:graphicData uri="http://schemas.openxmlformats.org/presentationml/2006/ole">
              <p:oleObj spid="_x0000_s72711" name="Формула" r:id="rId5" imgW="545760" imgH="203040" progId="Equation.3">
                <p:embed/>
              </p:oleObj>
            </a:graphicData>
          </a:graphic>
        </p:graphicFrame>
      </p:grpSp>
      <p:sp>
        <p:nvSpPr>
          <p:cNvPr id="19" name="Содержимое 2"/>
          <p:cNvSpPr txBox="1">
            <a:spLocks/>
          </p:cNvSpPr>
          <p:nvPr/>
        </p:nvSpPr>
        <p:spPr>
          <a:xfrm>
            <a:off x="472966" y="4437113"/>
            <a:ext cx="8038728" cy="2160239"/>
          </a:xfrm>
          <a:prstGeom prst="rect">
            <a:avLst/>
          </a:prstGeom>
        </p:spPr>
        <p:txBody>
          <a:bodyPr vert="horz" lIns="91440" tIns="45720" rIns="91440" bIns="45720" rtlCol="0">
            <a:normAutofit fontScale="92500" lnSpcReduction="10000"/>
          </a:bodyPr>
          <a:lstStyle/>
          <a:p>
            <a:pPr marL="342900" indent="-342900" algn="just">
              <a:spcBef>
                <a:spcPct val="20000"/>
              </a:spcBef>
              <a:buFont typeface="Arial" pitchFamily="34" charset="0"/>
              <a:buChar char="•"/>
              <a:defRPr/>
            </a:pPr>
            <a:r>
              <a:rPr lang="en-US" sz="2400" dirty="0" smtClean="0"/>
              <a:t>Dimensionless velocity </a:t>
            </a:r>
            <a:r>
              <a:rPr lang="en-US" sz="2400" i="1" dirty="0" smtClean="0">
                <a:latin typeface="Times New Roman" pitchFamily="18" charset="0"/>
                <a:cs typeface="Times New Roman" pitchFamily="18" charset="0"/>
              </a:rPr>
              <a:t>u</a:t>
            </a:r>
            <a:r>
              <a:rPr lang="ru-RU" sz="2400" dirty="0" smtClean="0"/>
              <a:t> </a:t>
            </a:r>
            <a:r>
              <a:rPr lang="en-US" sz="2400" dirty="0" smtClean="0"/>
              <a:t>is a given value</a:t>
            </a:r>
            <a:r>
              <a:rPr lang="ru-RU" sz="2400" dirty="0" smtClean="0"/>
              <a:t>, </a:t>
            </a:r>
            <a:r>
              <a:rPr lang="en-US" sz="2400" dirty="0" smtClean="0"/>
              <a:t>dimensionless pressure </a:t>
            </a:r>
            <a:r>
              <a:rPr lang="en-US" sz="2400" i="1" dirty="0" smtClean="0">
                <a:latin typeface="Times New Roman" pitchFamily="18" charset="0"/>
                <a:cs typeface="Times New Roman" pitchFamily="18" charset="0"/>
              </a:rPr>
              <a:t>q</a:t>
            </a:r>
            <a:r>
              <a:rPr lang="ru-RU" sz="2400" dirty="0" smtClean="0"/>
              <a:t> </a:t>
            </a:r>
            <a:r>
              <a:rPr lang="en-US" sz="2400" dirty="0" smtClean="0"/>
              <a:t>is founded as the solution of equation.</a:t>
            </a:r>
            <a:endParaRPr lang="en-US" sz="2400" dirty="0" smtClean="0">
              <a:solidFill>
                <a:srgbClr val="FF0000"/>
              </a:solidFill>
            </a:endParaRPr>
          </a:p>
          <a:p>
            <a:pPr marL="342900" indent="-342900" algn="just">
              <a:spcBef>
                <a:spcPct val="20000"/>
              </a:spcBef>
              <a:buFont typeface="Arial" pitchFamily="34" charset="0"/>
              <a:buChar char="•"/>
              <a:defRPr/>
            </a:pPr>
            <a:r>
              <a:rPr lang="en-US" sz="2400" dirty="0" smtClean="0"/>
              <a:t>The coefficients are constructed based on the experimental data by methods of inverse problems. Especially </a:t>
            </a:r>
            <a:r>
              <a:rPr lang="en-US" sz="2400" i="1" dirty="0" smtClean="0">
                <a:latin typeface="Times New Roman" pitchFamily="18" charset="0"/>
                <a:cs typeface="Times New Roman" pitchFamily="18" charset="0"/>
              </a:rPr>
              <a:t>b</a:t>
            </a:r>
            <a:r>
              <a:rPr lang="en-US" sz="2400" i="1" baseline="-25000" dirty="0" smtClean="0">
                <a:latin typeface="Times New Roman" pitchFamily="18" charset="0"/>
                <a:cs typeface="Times New Roman" pitchFamily="18" charset="0"/>
              </a:rPr>
              <a:t>i </a:t>
            </a:r>
            <a:r>
              <a:rPr lang="en-US" sz="2400" dirty="0" smtClean="0"/>
              <a:t>respond for the elastic properties of the vessels, </a:t>
            </a:r>
            <a:r>
              <a:rPr lang="en-US" sz="2400" i="1" dirty="0" err="1" smtClean="0">
                <a:latin typeface="Times New Roman" pitchFamily="18" charset="0"/>
                <a:cs typeface="Times New Roman" pitchFamily="18" charset="0"/>
              </a:rPr>
              <a:t>a</a:t>
            </a:r>
            <a:r>
              <a:rPr lang="en-US" sz="2400" i="1" baseline="-25000" dirty="0" err="1" smtClean="0">
                <a:latin typeface="Times New Roman" pitchFamily="18" charset="0"/>
                <a:cs typeface="Times New Roman" pitchFamily="18" charset="0"/>
              </a:rPr>
              <a:t>i</a:t>
            </a:r>
            <a:r>
              <a:rPr lang="en-US" sz="2400" i="1" baseline="-25000" dirty="0" smtClean="0">
                <a:latin typeface="Times New Roman" pitchFamily="18" charset="0"/>
                <a:cs typeface="Times New Roman" pitchFamily="18" charset="0"/>
              </a:rPr>
              <a:t> </a:t>
            </a:r>
            <a:r>
              <a:rPr lang="en-US" sz="2400" dirty="0" smtClean="0"/>
              <a:t>respond for the viscous friction, </a:t>
            </a:r>
            <a:r>
              <a:rPr lang="el-GR" sz="2400" i="1" dirty="0" smtClean="0"/>
              <a:t>ε</a:t>
            </a:r>
            <a:r>
              <a:rPr lang="ru-RU" sz="2400" i="1" dirty="0" smtClean="0"/>
              <a:t> </a:t>
            </a:r>
            <a:r>
              <a:rPr lang="en-US" sz="2400" dirty="0" smtClean="0"/>
              <a:t>corresponds to the relaxation oscillation character. </a:t>
            </a:r>
            <a:endParaRPr kumimoji="0" lang="ru-RU" sz="2400" b="0" i="0" u="none" strike="noStrike" kern="1200" cap="none" spc="0" normalizeH="0" baseline="0" noProof="0" dirty="0" smtClean="0">
              <a:ln>
                <a:noFill/>
              </a:ln>
              <a:solidFill>
                <a:srgbClr val="FF0000"/>
              </a:solidFill>
              <a:effectLst/>
              <a:uLnTx/>
              <a:uFillTx/>
              <a:latin typeface="+mn-lt"/>
              <a:ea typeface="+mn-ea"/>
              <a:cs typeface="+mn-cs"/>
            </a:endParaRP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endParaRPr kumimoji="0" lang="ru-RU" sz="3200" b="0" i="0" u="none" strike="noStrike" kern="1200" cap="none" spc="0" normalizeH="0" baseline="0" noProof="0" dirty="0" smtClean="0">
              <a:ln>
                <a:noFill/>
              </a:ln>
              <a:solidFill>
                <a:schemeClr val="tx1"/>
              </a:solidFill>
              <a:effectLst/>
              <a:uLnTx/>
              <a:uFillTx/>
              <a:latin typeface="+mn-lt"/>
              <a:ea typeface="+mn-ea"/>
              <a:cs typeface="+mn-cs"/>
            </a:endParaRP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7734</TotalTime>
  <Words>1832</Words>
  <Application>Microsoft Office PowerPoint</Application>
  <PresentationFormat>Экран (4:3)</PresentationFormat>
  <Paragraphs>265</Paragraphs>
  <Slides>35</Slides>
  <Notes>5</Notes>
  <HiddenSlides>1</HiddenSlides>
  <MMClips>0</MMClips>
  <ScaleCrop>false</ScaleCrop>
  <HeadingPairs>
    <vt:vector size="6" baseType="variant">
      <vt:variant>
        <vt:lpstr>Тема</vt:lpstr>
      </vt:variant>
      <vt:variant>
        <vt:i4>1</vt:i4>
      </vt:variant>
      <vt:variant>
        <vt:lpstr>Внедренные серверы OLE</vt:lpstr>
      </vt:variant>
      <vt:variant>
        <vt:i4>2</vt:i4>
      </vt:variant>
      <vt:variant>
        <vt:lpstr>Заголовки слайдов</vt:lpstr>
      </vt:variant>
      <vt:variant>
        <vt:i4>35</vt:i4>
      </vt:variant>
    </vt:vector>
  </HeadingPairs>
  <TitlesOfParts>
    <vt:vector size="38" baseType="lpstr">
      <vt:lpstr>Тема Office</vt:lpstr>
      <vt:lpstr>Equation</vt:lpstr>
      <vt:lpstr>Формула</vt:lpstr>
      <vt:lpstr>Nyquist diagram bifurcations for generalized Van der Pol Duffing equation describing local cerebral hemodynamics</vt:lpstr>
      <vt:lpstr>Слайд 2</vt:lpstr>
      <vt:lpstr>Слайд 3</vt:lpstr>
      <vt:lpstr>Слайд 4</vt:lpstr>
      <vt:lpstr>Слайд 5</vt:lpstr>
      <vt:lpstr>Слайд 6</vt:lpstr>
      <vt:lpstr>Слайд 7</vt:lpstr>
      <vt:lpstr>Слайд 8</vt:lpstr>
      <vt:lpstr>Слайд 9</vt:lpstr>
      <vt:lpstr>Слайд 10</vt:lpstr>
      <vt:lpstr>Слайд 11</vt:lpstr>
      <vt:lpstr>Слайд 12</vt:lpstr>
      <vt:lpstr>Слайд 13</vt:lpstr>
      <vt:lpstr>Слайд 14</vt:lpstr>
      <vt:lpstr>Слайд 15</vt:lpstr>
      <vt:lpstr>Слайд 16</vt:lpstr>
      <vt:lpstr>Слайд 17</vt:lpstr>
      <vt:lpstr>Слайд 18</vt:lpstr>
      <vt:lpstr>Слайд 19</vt:lpstr>
      <vt:lpstr>Слайд 20</vt:lpstr>
      <vt:lpstr>Слайд 21</vt:lpstr>
      <vt:lpstr>Слайд 22</vt:lpstr>
      <vt:lpstr>Слайд 23</vt:lpstr>
      <vt:lpstr>Слайд 24</vt:lpstr>
      <vt:lpstr>Слайд 25</vt:lpstr>
      <vt:lpstr>Слайд 26</vt:lpstr>
      <vt:lpstr>Слайд 27</vt:lpstr>
      <vt:lpstr>Слайд 28</vt:lpstr>
      <vt:lpstr>Слайд 29</vt:lpstr>
      <vt:lpstr>Слайд 30</vt:lpstr>
      <vt:lpstr>Si</vt:lpstr>
      <vt:lpstr>Слайд 32</vt:lpstr>
      <vt:lpstr>Слайд 33</vt:lpstr>
      <vt:lpstr>Слайд 34</vt:lpstr>
      <vt:lpstr>Слайд 35</vt:lpstr>
    </vt:vector>
  </TitlesOfParts>
  <Company>NOVOSOFT</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Губарь</dc:title>
  <dc:creator>Elizaveta</dc:creator>
  <cp:lastModifiedBy>Elizaveta</cp:lastModifiedBy>
  <cp:revision>667</cp:revision>
  <dcterms:created xsi:type="dcterms:W3CDTF">2015-07-23T04:16:12Z</dcterms:created>
  <dcterms:modified xsi:type="dcterms:W3CDTF">2016-11-02T14:43:11Z</dcterms:modified>
</cp:coreProperties>
</file>